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28" r:id="rId1"/>
  </p:sldMasterIdLst>
  <p:notesMasterIdLst>
    <p:notesMasterId r:id="rId21"/>
  </p:notesMasterIdLst>
  <p:sldIdLst>
    <p:sldId id="256" r:id="rId2"/>
    <p:sldId id="257" r:id="rId3"/>
    <p:sldId id="322" r:id="rId4"/>
    <p:sldId id="323" r:id="rId5"/>
    <p:sldId id="303" r:id="rId6"/>
    <p:sldId id="319" r:id="rId7"/>
    <p:sldId id="317" r:id="rId8"/>
    <p:sldId id="316" r:id="rId9"/>
    <p:sldId id="318" r:id="rId10"/>
    <p:sldId id="295" r:id="rId11"/>
    <p:sldId id="304" r:id="rId12"/>
    <p:sldId id="306" r:id="rId13"/>
    <p:sldId id="321" r:id="rId14"/>
    <p:sldId id="312" r:id="rId15"/>
    <p:sldId id="310" r:id="rId16"/>
    <p:sldId id="320" r:id="rId17"/>
    <p:sldId id="271" r:id="rId18"/>
    <p:sldId id="268" r:id="rId19"/>
    <p:sldId id="291" r:id="rId20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Style moyen 1 - Accentuation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70" d="100"/>
          <a:sy n="70" d="100"/>
        </p:scale>
        <p:origin x="-1386" y="-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3355561-3F66-4271-B29E-4377D9022130}" type="datetimeFigureOut">
              <a:rPr lang="fr-FR" smtClean="0"/>
              <a:pPr/>
              <a:t>15/11/2018</a:t>
            </a:fld>
            <a:endParaRPr lang="fr-FR" dirty="0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 dirty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5D1891F-631D-40BC-A006-B5EA6D2911B1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D1891F-631D-40BC-A006-B5EA6D2911B1}" type="slidenum">
              <a:rPr lang="fr-FR" smtClean="0"/>
              <a:pPr/>
              <a:t>19</a:t>
            </a:fld>
            <a:endParaRPr lang="fr-FR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riangle rect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Titr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7" name="Sous-titr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fr-FR" smtClean="0"/>
              <a:t>Cliquez pour modifier le style des sous-titres du masque</a:t>
            </a:r>
            <a:endParaRPr kumimoji="0" lang="en-US"/>
          </a:p>
        </p:txBody>
      </p:sp>
      <p:grpSp>
        <p:nvGrpSpPr>
          <p:cNvPr id="2" name="Groupe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orme libre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 dirty="0"/>
            </a:p>
          </p:txBody>
        </p:sp>
        <p:sp>
          <p:nvSpPr>
            <p:cNvPr id="8" name="Forme libre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 dirty="0"/>
            </a:p>
          </p:txBody>
        </p:sp>
        <p:sp>
          <p:nvSpPr>
            <p:cNvPr id="11" name="Forme libre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 dirty="0"/>
            </a:p>
          </p:txBody>
        </p:sp>
        <p:cxnSp>
          <p:nvCxnSpPr>
            <p:cNvPr id="12" name="Connecteur droit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Espace réservé de la date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A2C8D86F-2F52-4615-A78E-533F929030E0}" type="datetimeFigureOut">
              <a:rPr lang="fr-FR" smtClean="0"/>
              <a:pPr/>
              <a:t>15/11/2018</a:t>
            </a:fld>
            <a:endParaRPr lang="fr-FR" dirty="0"/>
          </a:p>
        </p:txBody>
      </p:sp>
      <p:sp>
        <p:nvSpPr>
          <p:cNvPr id="19" name="Espace réservé du pied de page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fr-FR" dirty="0"/>
          </a:p>
        </p:txBody>
      </p:sp>
      <p:sp>
        <p:nvSpPr>
          <p:cNvPr id="27" name="Espace réservé du numéro de diapositive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09C153DF-13C5-4C27-80C7-539A9B411443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2C8D86F-2F52-4615-A78E-533F929030E0}" type="datetimeFigureOut">
              <a:rPr lang="fr-FR" smtClean="0"/>
              <a:pPr/>
              <a:t>15/11/2018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9C153DF-13C5-4C27-80C7-539A9B411443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2C8D86F-2F52-4615-A78E-533F929030E0}" type="datetimeFigureOut">
              <a:rPr lang="fr-FR" smtClean="0"/>
              <a:pPr/>
              <a:t>15/11/2018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9C153DF-13C5-4C27-80C7-539A9B411443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2C8D86F-2F52-4615-A78E-533F929030E0}" type="datetimeFigureOut">
              <a:rPr lang="fr-FR" smtClean="0"/>
              <a:pPr/>
              <a:t>15/11/2018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9C153DF-13C5-4C27-80C7-539A9B411443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7" name="Titr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2C8D86F-2F52-4615-A78E-533F929030E0}" type="datetimeFigureOut">
              <a:rPr lang="fr-FR" smtClean="0"/>
              <a:pPr/>
              <a:t>15/11/2018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9C153DF-13C5-4C27-80C7-539A9B411443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 dirty="0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2C8D86F-2F52-4615-A78E-533F929030E0}" type="datetimeFigureOut">
              <a:rPr lang="fr-FR" smtClean="0"/>
              <a:pPr/>
              <a:t>15/11/2018</a:t>
            </a:fld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9C153DF-13C5-4C27-80C7-539A9B411443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8" name="Titr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2C8D86F-2F52-4615-A78E-533F929030E0}" type="datetimeFigureOut">
              <a:rPr lang="fr-FR" smtClean="0"/>
              <a:pPr/>
              <a:t>15/11/2018</a:t>
            </a:fld>
            <a:endParaRPr lang="fr-FR" dirty="0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 dirty="0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9C153DF-13C5-4C27-80C7-539A9B411443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2C8D86F-2F52-4615-A78E-533F929030E0}" type="datetimeFigureOut">
              <a:rPr lang="fr-FR" smtClean="0"/>
              <a:pPr/>
              <a:t>15/11/2018</a:t>
            </a:fld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9C153DF-13C5-4C27-80C7-539A9B411443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6" name="Titr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2C8D86F-2F52-4615-A78E-533F929030E0}" type="datetimeFigureOut">
              <a:rPr lang="fr-FR" smtClean="0"/>
              <a:pPr/>
              <a:t>15/11/2018</a:t>
            </a:fld>
            <a:endParaRPr lang="fr-FR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9C153DF-13C5-4C27-80C7-539A9B411443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A2C8D86F-2F52-4615-A78E-533F929030E0}" type="datetimeFigureOut">
              <a:rPr lang="fr-FR" smtClean="0"/>
              <a:pPr/>
              <a:t>15/11/2018</a:t>
            </a:fld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9C153DF-13C5-4C27-80C7-539A9B411443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fr-FR" dirty="0" smtClean="0"/>
              <a:t>Cliquez sur l'icône pour ajouter une image</a:t>
            </a:r>
            <a:endParaRPr kumimoji="0" lang="en-US" dirty="0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A2C8D86F-2F52-4615-A78E-533F929030E0}" type="datetimeFigureOut">
              <a:rPr lang="fr-FR" smtClean="0"/>
              <a:pPr/>
              <a:t>15/11/2018</a:t>
            </a:fld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09C153DF-13C5-4C27-80C7-539A9B411443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8" name="Forme libre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9" name="Forme libre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10" name="Triangle rect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cxnSp>
        <p:nvCxnSpPr>
          <p:cNvPr id="11" name="Connecteur droit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 dirty="0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orme libre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12" name="Forme libre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14" name="Triangle rect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cxnSp>
        <p:nvCxnSpPr>
          <p:cNvPr id="15" name="Connecteur droit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Espace réservé du titre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0" name="Espace réservé du texte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10" name="Espace réservé de la date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A2C8D86F-2F52-4615-A78E-533F929030E0}" type="datetimeFigureOut">
              <a:rPr lang="fr-FR" smtClean="0"/>
              <a:pPr/>
              <a:t>15/11/2018</a:t>
            </a:fld>
            <a:endParaRPr lang="fr-FR" dirty="0"/>
          </a:p>
        </p:txBody>
      </p:sp>
      <p:sp>
        <p:nvSpPr>
          <p:cNvPr id="22" name="Espace réservé du pied de page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fr-FR" dirty="0"/>
          </a:p>
        </p:txBody>
      </p:sp>
      <p:sp>
        <p:nvSpPr>
          <p:cNvPr id="18" name="Espace réservé du numéro de diapositive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09C153DF-13C5-4C27-80C7-539A9B411443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29" r:id="rId1"/>
    <p:sldLayoutId id="2147483830" r:id="rId2"/>
    <p:sldLayoutId id="2147483831" r:id="rId3"/>
    <p:sldLayoutId id="2147483832" r:id="rId4"/>
    <p:sldLayoutId id="2147483833" r:id="rId5"/>
    <p:sldLayoutId id="2147483834" r:id="rId6"/>
    <p:sldLayoutId id="2147483835" r:id="rId7"/>
    <p:sldLayoutId id="2147483836" r:id="rId8"/>
    <p:sldLayoutId id="2147483837" r:id="rId9"/>
    <p:sldLayoutId id="2147483838" r:id="rId10"/>
    <p:sldLayoutId id="2147483839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hyperlink" Target="https://www.google.fr/imgres?imgurl=http://www.cotebleue.org/Images/cycleau.jpg&amp;imgrefurl=http://www.cotebleue.org/pedagocycle.html&amp;docid=8DPR2v9DZ_i4UM&amp;tbnid=c0ddOhWFwnP4iM:&amp;vet=10ahUKEwjjmvnuucfeAhUH6CwKHUbbBCUQMwhvKCAwIA..i&amp;w=400&amp;h=300&amp;bih=477&amp;biw=1051&amp;q=images%20de%20cycle%20de%20l'eau&amp;ved=0ahUKEwjjmvnuucfeAhUH6CwKHUbbBCUQMwhvKCAwIA&amp;iact=mrc&amp;uact=8" TargetMode="Externa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2.emf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4.jpeg"/><Relationship Id="rId4" Type="http://schemas.openxmlformats.org/officeDocument/2006/relationships/hyperlink" Target="https://www.google.fr/url?sa=i&amp;rct=j&amp;q=&amp;esrc=s&amp;source=images&amp;cd=&amp;cad=rja&amp;uact=8&amp;ved=0ahUKEwiQhZq4g_jXAhXQZVAKHZZnCaQQjRwIBw&amp;url=https://www.info-centrafrique.com/bangui-sans-electricite/&amp;psig=AOvVaw0wEROfBakPIiKN16wF4gEp&amp;ust=1512740437707958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google.fr/imgres?imgurl=http://www.sectisolaire.fr/images/sectisolaire/sectisolaire-schema.jpg&amp;imgrefurl=http://www.apsip.com/installation-panneau-solaire-gratuit.html&amp;docid=lqlgcH1gj78FBM&amp;tbnid=qoSHZm7-SokIlM:&amp;vet=10ahUKEwi1r-3XlNTeAhWj-ioKHROjAaUQMwiaAShAMEA..i&amp;w=369&amp;h=335&amp;bih=459&amp;biw=1012&amp;q=schemas%20pose%20onduleur%20pour%20panneaux%20photovolta%C3%AFques&amp;ved=0ahUKEwi1r-3XlNTeAhWj-ioKHROjAaUQMwiaAShAMEA&amp;iact=mrc&amp;uact=8" TargetMode="External"/><Relationship Id="rId3" Type="http://schemas.openxmlformats.org/officeDocument/2006/relationships/image" Target="../media/image3.jpeg"/><Relationship Id="rId7" Type="http://schemas.openxmlformats.org/officeDocument/2006/relationships/image" Target="../media/image5.png"/><Relationship Id="rId2" Type="http://schemas.openxmlformats.org/officeDocument/2006/relationships/hyperlink" Target="https://www.google.fr/imgres?imgurl=https://www.rts.ch/2010/05/02/22/47/1049083.image?w=800&amp;h=449&amp;imgrefurl=https://www.rts.ch/info/sciences-tech/1049095-reseau-geant-de-centrales-solaires-presente.html&amp;docid=241n1h1kCPioxM&amp;tbnid=Gn8jBSXi06fOPM:&amp;vet=10ahUKEwjZy-3kjtTeAhVuqYsKHVXJAV8QMwhyKCQwJA..i&amp;w=800&amp;h=449&amp;bih=459&amp;biw=1012&amp;q=images%20centrales%20solaires&amp;ved=0ahUKEwjZy-3kjtTeAhVuqYsKHVXJAV8QMwhyKCQwJA&amp;iact=mrc&amp;uact=8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www.google.fr/imgres?imgurl=http://www.fondation-lamap.org/sites/default/files/upload/media/ressources/science/11959_L_nergie_solaire/11180_Les_centrales_solaires/502_1457_tourcentr.gif&amp;imgrefurl=http://www.fondation-lamap.org/fr/page/11180/les-centrales-solaires&amp;docid=DwWHyKIUdiFd-M&amp;tbnid=h4JVD4yvKUd2ZM:&amp;vet=10ahUKEwjZy-3kjtTeAhVuqYsKHVXJAV8QMwhkKBYwFg..i&amp;w=600&amp;h=230&amp;bih=459&amp;biw=1012&amp;q=images%20centrales%20solaires&amp;ved=0ahUKEwjZy-3kjtTeAhVuqYsKHVXJAV8QMwhkKBYwFg&amp;iact=mrc&amp;uact=8" TargetMode="External"/><Relationship Id="rId5" Type="http://schemas.openxmlformats.org/officeDocument/2006/relationships/image" Target="../media/image4.jpeg"/><Relationship Id="rId10" Type="http://schemas.openxmlformats.org/officeDocument/2006/relationships/image" Target="../media/image2.emf"/><Relationship Id="rId4" Type="http://schemas.openxmlformats.org/officeDocument/2006/relationships/hyperlink" Target="https://www.google.fr/imgres?imgurl=https://s-i.huffpost.com/gen/4093790/images/n-ADRAR-628x314.jpg&amp;imgrefurl=https://www.huffpostmaghreb.com/2016/03/10/adrar-centrales-solaires_n_9426040.html&amp;docid=3O8qYLJMlr7TfM&amp;tbnid=tWeKC0wn_nSMPM:&amp;vet=10ahUKEwjZy-3kjtTeAhVuqYsKHVXJAV8QMwiVAShFMEU..i&amp;w=628&amp;h=314&amp;bih=459&amp;biw=1012&amp;q=images%20centrales%20solaires&amp;ved=0ahUKEwjZy-3kjtTeAhVuqYsKHVXJAV8QMwiVAShFMEU&amp;iact=mrc&amp;uact=8" TargetMode="External"/><Relationship Id="rId9" Type="http://schemas.openxmlformats.org/officeDocument/2006/relationships/image" Target="../media/image6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hyperlink" Target="http://www.google.fr/url?sa=i&amp;rct=j&amp;q=&amp;esrc=s&amp;source=images&amp;cd=&amp;cad=rja&amp;uact=8&amp;ved=2ahUKEwiMtdXrl9TeAhVimYsKHTGMCygQjRx6BAgBEAQ&amp;url=http://afrique.le360.ma/autres-pays/economie/2016/05/31/2820-le-consortium-gdf-suez-toyota-orascom-va-construire-une-centrale-eolienne-dans-le-golfe-de&amp;psig=AOvVaw0Fm3VBZi60gJm9hGITv1vz&amp;ust=1542295065610273" TargetMode="Externa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.emf"/><Relationship Id="rId5" Type="http://schemas.openxmlformats.org/officeDocument/2006/relationships/image" Target="../media/image8.jpeg"/><Relationship Id="rId4" Type="http://schemas.openxmlformats.org/officeDocument/2006/relationships/hyperlink" Target="https://www.google.fr/imgres?imgurl=http://nucleaire-nonmerci.net/images/fonctionnementeolienne.gif&amp;imgrefurl=http://nucleaire-nonmerci.net/actualite/nuisance-eoliennes-1609.html&amp;docid=TCmiz3_UDhGeIM&amp;tbnid=irzyRhgOdwMW9M:&amp;vet=10ahUKEwjr8uG6mdTeAhUCiCwKHVmCDJUQMwhSKBEwEQ..i&amp;w=399&amp;h=354&amp;bih=459&amp;biw=1012&amp;q=image%20du%20fonctionnement%20d'une%20%C3%A9olienne&amp;ved=0ahUKEwjr8uG6mdTeAhUCiCwKHVmCDJUQMwhSKBEwEQ&amp;iact=mrc&amp;uact=8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hyperlink" Target="https://www.google.fr/url?sa=i&amp;rct=j&amp;q=&amp;esrc=s&amp;source=images&amp;cd=&amp;cad=rja&amp;uact=8&amp;ved=2ahUKEwjiwoTCo6bdAhXSCOwKHb99CS4QjRx6BAgBEAU&amp;url=https://www.radiookapi.net/sans-categorie/2009/06/19/inga-iii-1-milliard-de-dollars-de-plus-pour-realiser-ce-projet&amp;psig=AOvVaw1RAddPCb_w36rzibE6btht&amp;ust=1536319759770337" TargetMode="Externa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e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hyperlink" Target="http://www.google.fr/url?sa=i&amp;rct=j&amp;q=&amp;esrc=s&amp;source=images&amp;cd=&amp;cad=rja&amp;uact=8&amp;ved=2ahUKEwjUpc27-rDeAhWulYsKHeliDJgQjRx6BAgBEAU&amp;url=http://afrique.le360.ma/gabon/economie/2016/10/26/6884-gabon-projets-de-realisation-de-deux-nouvelles-centrales-hydroelectriques-dune-puissance-totale-de&amp;psig=AOvVaw0HrGfkE4HIBcMrwKWhI2SS&amp;ust=1541084762811157" TargetMode="Externa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e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285720" y="142852"/>
            <a:ext cx="8099328" cy="1285884"/>
          </a:xfrm>
        </p:spPr>
        <p:txBody>
          <a:bodyPr>
            <a:noAutofit/>
          </a:bodyPr>
          <a:lstStyle/>
          <a:p>
            <a:pPr algn="ctr">
              <a:lnSpc>
                <a:spcPct val="150000"/>
              </a:lnSpc>
            </a:pPr>
            <a:r>
              <a:rPr lang="fr-FR" sz="2800" dirty="0" smtClean="0">
                <a:solidFill>
                  <a:srgbClr val="C00000"/>
                </a:solidFill>
                <a:effectLst/>
                <a:latin typeface="Algerian" pitchFamily="82" charset="0"/>
              </a:rPr>
              <a:t/>
            </a:r>
            <a:br>
              <a:rPr lang="fr-FR" sz="2800" dirty="0" smtClean="0">
                <a:solidFill>
                  <a:srgbClr val="C00000"/>
                </a:solidFill>
                <a:effectLst/>
                <a:latin typeface="Algerian" pitchFamily="82" charset="0"/>
              </a:rPr>
            </a:br>
            <a:r>
              <a:rPr lang="fr-FR" sz="2800" dirty="0" smtClean="0">
                <a:solidFill>
                  <a:srgbClr val="C00000"/>
                </a:solidFill>
                <a:effectLst/>
                <a:latin typeface="Algerian" pitchFamily="82" charset="0"/>
              </a:rPr>
              <a:t/>
            </a:r>
            <a:br>
              <a:rPr lang="fr-FR" sz="2800" dirty="0" smtClean="0">
                <a:solidFill>
                  <a:srgbClr val="C00000"/>
                </a:solidFill>
                <a:effectLst/>
                <a:latin typeface="Algerian" pitchFamily="82" charset="0"/>
              </a:rPr>
            </a:br>
            <a:r>
              <a:rPr lang="fr-FR" sz="2800" dirty="0" smtClean="0">
                <a:solidFill>
                  <a:srgbClr val="C00000"/>
                </a:solidFill>
                <a:effectLst/>
                <a:latin typeface="Algerian" pitchFamily="82" charset="0"/>
              </a:rPr>
              <a:t/>
            </a:r>
            <a:br>
              <a:rPr lang="fr-FR" sz="2800" dirty="0" smtClean="0">
                <a:solidFill>
                  <a:srgbClr val="C00000"/>
                </a:solidFill>
                <a:effectLst/>
                <a:latin typeface="Algerian" pitchFamily="82" charset="0"/>
              </a:rPr>
            </a:br>
            <a:r>
              <a:rPr lang="fr-FR" sz="2800" dirty="0" smtClean="0">
                <a:solidFill>
                  <a:srgbClr val="C00000"/>
                </a:solidFill>
                <a:effectLst/>
                <a:latin typeface="Algerian" pitchFamily="82" charset="0"/>
              </a:rPr>
              <a:t/>
            </a:r>
            <a:br>
              <a:rPr lang="fr-FR" sz="2800" dirty="0" smtClean="0">
                <a:solidFill>
                  <a:srgbClr val="C00000"/>
                </a:solidFill>
                <a:effectLst/>
                <a:latin typeface="Algerian" pitchFamily="82" charset="0"/>
              </a:rPr>
            </a:br>
            <a:r>
              <a:rPr lang="fr-FR" sz="2800" dirty="0" smtClean="0">
                <a:solidFill>
                  <a:srgbClr val="C00000"/>
                </a:solidFill>
                <a:effectLst/>
                <a:latin typeface="Algerian" pitchFamily="82" charset="0"/>
              </a:rPr>
              <a:t/>
            </a:r>
            <a:br>
              <a:rPr lang="fr-FR" sz="2800" dirty="0" smtClean="0">
                <a:solidFill>
                  <a:srgbClr val="C00000"/>
                </a:solidFill>
                <a:effectLst/>
                <a:latin typeface="Algerian" pitchFamily="82" charset="0"/>
              </a:rPr>
            </a:br>
            <a:r>
              <a:rPr lang="fr-FR" sz="2800" dirty="0" smtClean="0">
                <a:solidFill>
                  <a:srgbClr val="C00000"/>
                </a:solidFill>
                <a:effectLst/>
                <a:latin typeface="Algerian" pitchFamily="82" charset="0"/>
              </a:rPr>
              <a:t/>
            </a:r>
            <a:br>
              <a:rPr lang="fr-FR" sz="2800" dirty="0" smtClean="0">
                <a:solidFill>
                  <a:srgbClr val="C00000"/>
                </a:solidFill>
                <a:effectLst/>
                <a:latin typeface="Algerian" pitchFamily="82" charset="0"/>
              </a:rPr>
            </a:br>
            <a:r>
              <a:rPr lang="fr-FR" sz="2800" dirty="0" smtClean="0">
                <a:solidFill>
                  <a:srgbClr val="C00000"/>
                </a:solidFill>
                <a:effectLst/>
                <a:latin typeface="Algerian" pitchFamily="82" charset="0"/>
              </a:rPr>
              <a:t/>
            </a:r>
            <a:br>
              <a:rPr lang="fr-FR" sz="2800" dirty="0" smtClean="0">
                <a:solidFill>
                  <a:srgbClr val="C00000"/>
                </a:solidFill>
                <a:effectLst/>
                <a:latin typeface="Algerian" pitchFamily="82" charset="0"/>
              </a:rPr>
            </a:br>
            <a:r>
              <a:rPr lang="fr-FR" sz="2800" dirty="0" smtClean="0">
                <a:solidFill>
                  <a:srgbClr val="C00000"/>
                </a:solidFill>
                <a:effectLst/>
                <a:latin typeface="Algerian" pitchFamily="82" charset="0"/>
              </a:rPr>
              <a:t/>
            </a:r>
            <a:br>
              <a:rPr lang="fr-FR" sz="2800" dirty="0" smtClean="0">
                <a:solidFill>
                  <a:srgbClr val="C00000"/>
                </a:solidFill>
                <a:effectLst/>
                <a:latin typeface="Algerian" pitchFamily="82" charset="0"/>
              </a:rPr>
            </a:br>
            <a:r>
              <a:rPr lang="fr-FR" sz="2800" dirty="0" smtClean="0">
                <a:solidFill>
                  <a:srgbClr val="C00000"/>
                </a:solidFill>
                <a:effectLst/>
                <a:latin typeface="Algerian" pitchFamily="82" charset="0"/>
              </a:rPr>
              <a:t/>
            </a:r>
            <a:br>
              <a:rPr lang="fr-FR" sz="2800" dirty="0" smtClean="0">
                <a:solidFill>
                  <a:srgbClr val="C00000"/>
                </a:solidFill>
                <a:effectLst/>
                <a:latin typeface="Algerian" pitchFamily="82" charset="0"/>
              </a:rPr>
            </a:br>
            <a:r>
              <a:rPr lang="fr-FR" sz="2800" dirty="0" smtClean="0">
                <a:solidFill>
                  <a:srgbClr val="C00000"/>
                </a:solidFill>
                <a:effectLst/>
                <a:latin typeface="Algerian" pitchFamily="82" charset="0"/>
              </a:rPr>
              <a:t/>
            </a:r>
            <a:br>
              <a:rPr lang="fr-FR" sz="2800" dirty="0" smtClean="0">
                <a:solidFill>
                  <a:srgbClr val="C00000"/>
                </a:solidFill>
                <a:effectLst/>
                <a:latin typeface="Algerian" pitchFamily="82" charset="0"/>
              </a:rPr>
            </a:br>
            <a:r>
              <a:rPr lang="fr-FR" sz="2800" dirty="0" smtClean="0">
                <a:solidFill>
                  <a:srgbClr val="C00000"/>
                </a:solidFill>
                <a:effectLst/>
                <a:latin typeface="Algerian" pitchFamily="82" charset="0"/>
              </a:rPr>
              <a:t/>
            </a:r>
            <a:br>
              <a:rPr lang="fr-FR" sz="2800" dirty="0" smtClean="0">
                <a:solidFill>
                  <a:srgbClr val="C00000"/>
                </a:solidFill>
                <a:effectLst/>
                <a:latin typeface="Algerian" pitchFamily="82" charset="0"/>
              </a:rPr>
            </a:br>
            <a:r>
              <a:rPr lang="fr-FR" sz="2800" dirty="0" smtClean="0">
                <a:solidFill>
                  <a:srgbClr val="C00000"/>
                </a:solidFill>
                <a:effectLst/>
                <a:latin typeface="Algerian" pitchFamily="82" charset="0"/>
              </a:rPr>
              <a:t/>
            </a:r>
            <a:br>
              <a:rPr lang="fr-FR" sz="2800" dirty="0" smtClean="0">
                <a:solidFill>
                  <a:srgbClr val="C00000"/>
                </a:solidFill>
                <a:effectLst/>
                <a:latin typeface="Algerian" pitchFamily="82" charset="0"/>
              </a:rPr>
            </a:br>
            <a:r>
              <a:rPr lang="fr-FR" sz="2800" dirty="0" smtClean="0">
                <a:solidFill>
                  <a:srgbClr val="C00000"/>
                </a:solidFill>
                <a:effectLst/>
                <a:latin typeface="Algerian" pitchFamily="82" charset="0"/>
              </a:rPr>
              <a:t/>
            </a:r>
            <a:br>
              <a:rPr lang="fr-FR" sz="2800" dirty="0" smtClean="0">
                <a:solidFill>
                  <a:srgbClr val="C00000"/>
                </a:solidFill>
                <a:effectLst/>
                <a:latin typeface="Algerian" pitchFamily="82" charset="0"/>
              </a:rPr>
            </a:br>
            <a:r>
              <a:rPr lang="fr-FR" sz="2800" dirty="0" smtClean="0">
                <a:solidFill>
                  <a:srgbClr val="C00000"/>
                </a:solidFill>
                <a:effectLst/>
                <a:latin typeface="Algerian" pitchFamily="82" charset="0"/>
              </a:rPr>
              <a:t/>
            </a:r>
            <a:br>
              <a:rPr lang="fr-FR" sz="2800" dirty="0" smtClean="0">
                <a:solidFill>
                  <a:srgbClr val="C00000"/>
                </a:solidFill>
                <a:effectLst/>
                <a:latin typeface="Algerian" pitchFamily="82" charset="0"/>
              </a:rPr>
            </a:br>
            <a:r>
              <a:rPr lang="fr-FR" sz="2800" dirty="0" smtClean="0">
                <a:solidFill>
                  <a:srgbClr val="C00000"/>
                </a:solidFill>
                <a:effectLst/>
                <a:latin typeface="Algerian" pitchFamily="82" charset="0"/>
              </a:rPr>
              <a:t/>
            </a:r>
            <a:br>
              <a:rPr lang="fr-FR" sz="2800" dirty="0" smtClean="0">
                <a:solidFill>
                  <a:srgbClr val="C00000"/>
                </a:solidFill>
                <a:effectLst/>
                <a:latin typeface="Algerian" pitchFamily="82" charset="0"/>
              </a:rPr>
            </a:br>
            <a:r>
              <a:rPr lang="fr-FR" sz="2800" dirty="0" smtClean="0">
                <a:solidFill>
                  <a:srgbClr val="C00000"/>
                </a:solidFill>
                <a:effectLst/>
                <a:latin typeface="Algerian" pitchFamily="82" charset="0"/>
              </a:rPr>
              <a:t/>
            </a:r>
            <a:br>
              <a:rPr lang="fr-FR" sz="2800" dirty="0" smtClean="0">
                <a:solidFill>
                  <a:srgbClr val="C00000"/>
                </a:solidFill>
                <a:effectLst/>
                <a:latin typeface="Algerian" pitchFamily="82" charset="0"/>
              </a:rPr>
            </a:br>
            <a:r>
              <a:rPr lang="fr-FR" sz="2800" dirty="0" smtClean="0">
                <a:solidFill>
                  <a:srgbClr val="C00000"/>
                </a:solidFill>
                <a:effectLst/>
                <a:latin typeface="Algerian" pitchFamily="82" charset="0"/>
              </a:rPr>
              <a:t/>
            </a:r>
            <a:br>
              <a:rPr lang="fr-FR" sz="2800" dirty="0" smtClean="0">
                <a:solidFill>
                  <a:srgbClr val="C00000"/>
                </a:solidFill>
                <a:effectLst/>
                <a:latin typeface="Algerian" pitchFamily="82" charset="0"/>
              </a:rPr>
            </a:br>
            <a:r>
              <a:rPr lang="fr-FR" sz="2800" dirty="0" smtClean="0">
                <a:solidFill>
                  <a:srgbClr val="C00000"/>
                </a:solidFill>
                <a:effectLst/>
                <a:latin typeface="Algerian" pitchFamily="82" charset="0"/>
              </a:rPr>
              <a:t/>
            </a:r>
            <a:br>
              <a:rPr lang="fr-FR" sz="2800" dirty="0" smtClean="0">
                <a:solidFill>
                  <a:srgbClr val="C00000"/>
                </a:solidFill>
                <a:effectLst/>
                <a:latin typeface="Algerian" pitchFamily="82" charset="0"/>
              </a:rPr>
            </a:br>
            <a:r>
              <a:rPr lang="fr-FR" sz="2800" dirty="0" smtClean="0">
                <a:solidFill>
                  <a:srgbClr val="C00000"/>
                </a:solidFill>
                <a:effectLst/>
                <a:latin typeface="Algerian" pitchFamily="82" charset="0"/>
              </a:rPr>
              <a:t/>
            </a:r>
            <a:br>
              <a:rPr lang="fr-FR" sz="2800" dirty="0" smtClean="0">
                <a:solidFill>
                  <a:srgbClr val="C00000"/>
                </a:solidFill>
                <a:effectLst/>
                <a:latin typeface="Algerian" pitchFamily="82" charset="0"/>
              </a:rPr>
            </a:br>
            <a:r>
              <a:rPr lang="fr-FR" sz="2800" dirty="0" smtClean="0">
                <a:solidFill>
                  <a:srgbClr val="C00000"/>
                </a:solidFill>
                <a:effectLst/>
                <a:latin typeface="Algerian" pitchFamily="82" charset="0"/>
              </a:rPr>
              <a:t/>
            </a:r>
            <a:br>
              <a:rPr lang="fr-FR" sz="2800" dirty="0" smtClean="0">
                <a:solidFill>
                  <a:srgbClr val="C00000"/>
                </a:solidFill>
                <a:effectLst/>
                <a:latin typeface="Algerian" pitchFamily="82" charset="0"/>
              </a:rPr>
            </a:br>
            <a:r>
              <a:rPr lang="fr-FR" sz="2800" dirty="0" smtClean="0">
                <a:solidFill>
                  <a:srgbClr val="C00000"/>
                </a:solidFill>
                <a:effectLst/>
                <a:latin typeface="Algerian" pitchFamily="82" charset="0"/>
              </a:rPr>
              <a:t> </a:t>
            </a:r>
            <a:br>
              <a:rPr lang="fr-FR" sz="2800" dirty="0" smtClean="0">
                <a:solidFill>
                  <a:srgbClr val="C00000"/>
                </a:solidFill>
                <a:effectLst/>
                <a:latin typeface="Algerian" pitchFamily="82" charset="0"/>
              </a:rPr>
            </a:br>
            <a:r>
              <a:rPr lang="fr-FR" sz="2800" dirty="0" smtClean="0">
                <a:solidFill>
                  <a:srgbClr val="C00000"/>
                </a:solidFill>
                <a:effectLst/>
                <a:latin typeface="Algerian" pitchFamily="82" charset="0"/>
              </a:rPr>
              <a:t/>
            </a:r>
            <a:br>
              <a:rPr lang="fr-FR" sz="2800" dirty="0" smtClean="0">
                <a:solidFill>
                  <a:srgbClr val="C00000"/>
                </a:solidFill>
                <a:effectLst/>
                <a:latin typeface="Algerian" pitchFamily="82" charset="0"/>
              </a:rPr>
            </a:br>
            <a:r>
              <a:rPr lang="fr-FR" sz="2800" dirty="0" smtClean="0">
                <a:solidFill>
                  <a:srgbClr val="C00000"/>
                </a:solidFill>
                <a:effectLst/>
                <a:latin typeface="Algerian" pitchFamily="82" charset="0"/>
              </a:rPr>
              <a:t/>
            </a:r>
            <a:br>
              <a:rPr lang="fr-FR" sz="2800" dirty="0" smtClean="0">
                <a:solidFill>
                  <a:srgbClr val="C00000"/>
                </a:solidFill>
                <a:effectLst/>
                <a:latin typeface="Algerian" pitchFamily="82" charset="0"/>
              </a:rPr>
            </a:br>
            <a:r>
              <a:rPr lang="fr-FR" sz="3200" dirty="0" smtClean="0">
                <a:solidFill>
                  <a:srgbClr val="C00000"/>
                </a:solidFill>
                <a:effectLst/>
                <a:latin typeface="Algerian" pitchFamily="82" charset="0"/>
              </a:rPr>
              <a:t>1</a:t>
            </a:r>
            <a:r>
              <a:rPr lang="fr-FR" sz="3200" baseline="30000" dirty="0" smtClean="0">
                <a:solidFill>
                  <a:srgbClr val="C00000"/>
                </a:solidFill>
                <a:effectLst/>
                <a:latin typeface="Algerian" pitchFamily="82" charset="0"/>
              </a:rPr>
              <a:t>er</a:t>
            </a:r>
            <a:r>
              <a:rPr lang="fr-FR" sz="3200" dirty="0" smtClean="0">
                <a:solidFill>
                  <a:srgbClr val="C00000"/>
                </a:solidFill>
                <a:effectLst/>
                <a:latin typeface="Algerian" pitchFamily="82" charset="0"/>
              </a:rPr>
              <a:t> FORUM HYDROMETEORLOGIQUE</a:t>
            </a:r>
            <a:br>
              <a:rPr lang="fr-FR" sz="3200" dirty="0" smtClean="0">
                <a:solidFill>
                  <a:srgbClr val="C00000"/>
                </a:solidFill>
                <a:effectLst/>
                <a:latin typeface="Algerian" pitchFamily="82" charset="0"/>
              </a:rPr>
            </a:br>
            <a:r>
              <a:rPr lang="fr-FR" sz="3200" dirty="0" smtClean="0">
                <a:solidFill>
                  <a:srgbClr val="C00000"/>
                </a:solidFill>
                <a:effectLst/>
                <a:latin typeface="Algerian" pitchFamily="82" charset="0"/>
              </a:rPr>
              <a:t>-- AFRIQUE CENTRALE --                   </a:t>
            </a:r>
            <a:endParaRPr lang="fr-FR" sz="3200" dirty="0">
              <a:effectLst/>
              <a:latin typeface="Algerian" pitchFamily="82" charset="0"/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214282" y="1571612"/>
            <a:ext cx="8643998" cy="4857784"/>
          </a:xfrm>
        </p:spPr>
        <p:txBody>
          <a:bodyPr>
            <a:normAutofit fontScale="70000" lnSpcReduction="20000"/>
          </a:bodyPr>
          <a:lstStyle/>
          <a:p>
            <a:pPr algn="ctr">
              <a:lnSpc>
                <a:spcPct val="150000"/>
              </a:lnSpc>
            </a:pPr>
            <a:r>
              <a:rPr lang="fr-FR" sz="5200" b="1" dirty="0" smtClean="0">
                <a:solidFill>
                  <a:srgbClr val="0070C0"/>
                </a:solidFill>
              </a:rPr>
              <a:t>L’HYDROMETEOROLOGIE,</a:t>
            </a:r>
          </a:p>
          <a:p>
            <a:pPr algn="ctr">
              <a:lnSpc>
                <a:spcPct val="150000"/>
              </a:lnSpc>
            </a:pPr>
            <a:r>
              <a:rPr lang="fr-FR" sz="5200" b="1" dirty="0" smtClean="0">
                <a:solidFill>
                  <a:srgbClr val="0070C0"/>
                </a:solidFill>
              </a:rPr>
              <a:t>POUR</a:t>
            </a:r>
          </a:p>
          <a:p>
            <a:pPr algn="ctr">
              <a:lnSpc>
                <a:spcPct val="150000"/>
              </a:lnSpc>
            </a:pPr>
            <a:r>
              <a:rPr lang="fr-FR" sz="5200" b="1" dirty="0" smtClean="0">
                <a:solidFill>
                  <a:srgbClr val="0070C0"/>
                </a:solidFill>
              </a:rPr>
              <a:t>L’ENERGIE  et  L’HYDROÉLECTRICITÉ</a:t>
            </a:r>
            <a:endParaRPr lang="fr-FR" sz="5200" b="1" dirty="0" smtClean="0">
              <a:solidFill>
                <a:srgbClr val="0070C0"/>
              </a:solidFill>
            </a:endParaRPr>
          </a:p>
          <a:p>
            <a:pPr algn="just"/>
            <a:endParaRPr lang="fr-FR" sz="3200" dirty="0" smtClean="0"/>
          </a:p>
          <a:p>
            <a:pPr algn="ctr"/>
            <a:r>
              <a:rPr lang="fr-FR" sz="3300" i="1" dirty="0" smtClean="0"/>
              <a:t>Libreville, 14 - 16 novembre 2018</a:t>
            </a:r>
            <a:endParaRPr lang="fr-FR" sz="3300" dirty="0" smtClean="0"/>
          </a:p>
          <a:p>
            <a:endParaRPr lang="fr-FR" sz="3200" dirty="0" smtClean="0"/>
          </a:p>
          <a:p>
            <a:endParaRPr lang="fr-FR" sz="3200" dirty="0" smtClean="0"/>
          </a:p>
          <a:p>
            <a:pPr algn="just"/>
            <a:r>
              <a:rPr lang="fr-FR" sz="1700" dirty="0" smtClean="0"/>
              <a:t>Par: Jean KOUTELE</a:t>
            </a:r>
          </a:p>
          <a:p>
            <a:pPr algn="just"/>
            <a:r>
              <a:rPr lang="fr-FR" sz="1700" dirty="0" smtClean="0"/>
              <a:t>Expert en Energie  - CEEAC</a:t>
            </a:r>
          </a:p>
          <a:p>
            <a:pPr algn="just"/>
            <a:r>
              <a:rPr lang="fr-FR" sz="1700" dirty="0" smtClean="0"/>
              <a:t>Email: jkoutele@gmail.com</a:t>
            </a:r>
            <a:endParaRPr lang="fr-FR" sz="1700" dirty="0"/>
          </a:p>
        </p:txBody>
      </p:sp>
      <p:pic>
        <p:nvPicPr>
          <p:cNvPr id="7" name="Image 6"/>
          <p:cNvPicPr/>
          <p:nvPr/>
        </p:nvPicPr>
        <p:blipFill>
          <a:blip r:embed="rId2" cstate="print">
            <a:extLst>
              <a:ext uri="{28A0092B-C50C-407E-A947-70E740481C1C}">
                <a14:useLocalDpi xmlns:lc="http://schemas.openxmlformats.org/drawingml/2006/lockedCanvas" xmlns:pic="http://schemas.openxmlformats.org/drawingml/2006/picture" xmlns="" xmlns:wpc="http://schemas.microsoft.com/office/word/2010/wordprocessingCanvas" xmlns:mc="http://schemas.openxmlformats.org/markup-compatibility/2006" xmlns:o="urn:schemas-microsoft-com:office:office" xmlns:v="urn:schemas-microsoft-com:vml" xmlns:wp14="http://schemas.microsoft.com/office/word/2010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pg="http://schemas.microsoft.com/office/word/2010/wordprocessingGroup" xmlns:wpi="http://schemas.microsoft.com/office/word/2010/wordprocessingInk" xmlns:wps="http://schemas.microsoft.com/office/word/2010/wordprocessingShape" xmlns:a14="http://schemas.microsoft.com/office/drawing/2010/main" xmlns:wne="http://schemas.microsoft.com/office/word/2006/wordml" xmlns:wp="http://schemas.openxmlformats.org/drawingml/2006/wordprocessingDrawing" xmlns:m="http://schemas.openxmlformats.org/officeDocument/2006/math" xmlns:ve="http://schemas.openxmlformats.org/markup-compatibility/2006" val="0"/>
              </a:ext>
            </a:extLst>
          </a:blip>
          <a:srcRect/>
          <a:stretch>
            <a:fillRect/>
          </a:stretch>
        </p:blipFill>
        <p:spPr bwMode="auto">
          <a:xfrm>
            <a:off x="8143900" y="0"/>
            <a:ext cx="1000100" cy="93494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sz="3600" dirty="0" smtClean="0"/>
              <a:t>2- Etat des Lieux: </a:t>
            </a:r>
            <a:br>
              <a:rPr lang="fr-FR" sz="3600" dirty="0" smtClean="0"/>
            </a:br>
            <a:r>
              <a:rPr lang="fr-FR" sz="3600" dirty="0" smtClean="0"/>
              <a:t>	a) Potentiels</a:t>
            </a:r>
            <a:endParaRPr lang="fr-FR" sz="3600" dirty="0"/>
          </a:p>
        </p:txBody>
      </p:sp>
      <p:pic>
        <p:nvPicPr>
          <p:cNvPr id="6" name="Image 5"/>
          <p:cNvPicPr/>
          <p:nvPr/>
        </p:nvPicPr>
        <p:blipFill>
          <a:blip r:embed="rId2" cstate="print">
            <a:extLst>
              <a:ext uri="{28A0092B-C50C-407E-A947-70E740481C1C}">
                <a14:useLocalDpi xmlns:lc="http://schemas.openxmlformats.org/drawingml/2006/lockedCanvas" xmlns:pic="http://schemas.openxmlformats.org/drawingml/2006/picture" xmlns="" xmlns:wpc="http://schemas.microsoft.com/office/word/2010/wordprocessingCanvas" xmlns:mc="http://schemas.openxmlformats.org/markup-compatibility/2006" xmlns:o="urn:schemas-microsoft-com:office:office" xmlns:v="urn:schemas-microsoft-com:vml" xmlns:wp14="http://schemas.microsoft.com/office/word/2010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pg="http://schemas.microsoft.com/office/word/2010/wordprocessingGroup" xmlns:wpi="http://schemas.microsoft.com/office/word/2010/wordprocessingInk" xmlns:wps="http://schemas.microsoft.com/office/word/2010/wordprocessingShape" xmlns:a14="http://schemas.microsoft.com/office/drawing/2010/main" xmlns:wne="http://schemas.microsoft.com/office/word/2006/wordml" xmlns:wp="http://schemas.openxmlformats.org/drawingml/2006/wordprocessingDrawing" xmlns:m="http://schemas.openxmlformats.org/officeDocument/2006/math" xmlns:ve="http://schemas.openxmlformats.org/markup-compatibility/2006" val="0"/>
              </a:ext>
            </a:extLst>
          </a:blip>
          <a:srcRect/>
          <a:stretch>
            <a:fillRect/>
          </a:stretch>
        </p:blipFill>
        <p:spPr bwMode="auto">
          <a:xfrm>
            <a:off x="8143900" y="0"/>
            <a:ext cx="1000100" cy="934940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Espace réservé du contenu 4"/>
          <p:cNvSpPr>
            <a:spLocks noGrp="1"/>
          </p:cNvSpPr>
          <p:nvPr>
            <p:ph idx="1"/>
          </p:nvPr>
        </p:nvSpPr>
        <p:spPr>
          <a:xfrm>
            <a:off x="285720" y="1714488"/>
            <a:ext cx="8643998" cy="4292803"/>
          </a:xfrm>
        </p:spPr>
        <p:txBody>
          <a:bodyPr/>
          <a:lstStyle/>
          <a:p>
            <a:r>
              <a:rPr lang="fr-FR" b="1" dirty="0" smtClean="0"/>
              <a:t>Hydroélectrique:</a:t>
            </a:r>
            <a:r>
              <a:rPr lang="fr-FR" dirty="0" smtClean="0"/>
              <a:t> 148 765 MW (58% d’Afrique)</a:t>
            </a:r>
          </a:p>
          <a:p>
            <a:endParaRPr lang="fr-FR" dirty="0" smtClean="0"/>
          </a:p>
          <a:p>
            <a:r>
              <a:rPr lang="fr-FR" b="1" dirty="0" smtClean="0"/>
              <a:t>Solaire:</a:t>
            </a:r>
            <a:r>
              <a:rPr lang="fr-FR" dirty="0" smtClean="0"/>
              <a:t> rayonnement </a:t>
            </a:r>
            <a:r>
              <a:rPr lang="fr-FR" dirty="0" smtClean="0"/>
              <a:t>varie de </a:t>
            </a:r>
            <a:r>
              <a:rPr lang="fr-FR" dirty="0" smtClean="0"/>
              <a:t>5 à 7,5 kWh/m²/jr</a:t>
            </a:r>
          </a:p>
          <a:p>
            <a:endParaRPr lang="fr-FR" dirty="0" smtClean="0"/>
          </a:p>
          <a:p>
            <a:r>
              <a:rPr lang="fr-FR" b="1" dirty="0" smtClean="0"/>
              <a:t>Eolien:</a:t>
            </a:r>
            <a:r>
              <a:rPr lang="fr-FR" dirty="0" smtClean="0"/>
              <a:t> vitesse moyenne du vent = 6 m/s</a:t>
            </a:r>
          </a:p>
          <a:p>
            <a:endParaRPr lang="fr-FR" dirty="0" smtClean="0"/>
          </a:p>
          <a:p>
            <a:r>
              <a:rPr lang="fr-FR" b="1" dirty="0" smtClean="0"/>
              <a:t>Biomasse:</a:t>
            </a:r>
            <a:r>
              <a:rPr lang="fr-FR" dirty="0" smtClean="0"/>
              <a:t> Forêts couvrent 302*10</a:t>
            </a:r>
            <a:r>
              <a:rPr lang="fr-FR" baseline="30000" dirty="0" smtClean="0"/>
              <a:t>6</a:t>
            </a:r>
            <a:r>
              <a:rPr lang="fr-FR" dirty="0" smtClean="0"/>
              <a:t> d’hectares </a:t>
            </a:r>
          </a:p>
          <a:p>
            <a:endParaRPr lang="fr-FR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</p:nvPr>
        </p:nvGraphicFramePr>
        <p:xfrm>
          <a:off x="457200" y="857233"/>
          <a:ext cx="8229600" cy="164307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28982"/>
                <a:gridCol w="1785950"/>
                <a:gridCol w="3114668"/>
              </a:tblGrid>
              <a:tr h="474088">
                <a:tc>
                  <a:txBody>
                    <a:bodyPr/>
                    <a:lstStyle/>
                    <a:p>
                      <a:r>
                        <a:rPr lang="fr-FR" dirty="0" smtClean="0"/>
                        <a:t>Intitulé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Totale 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Part de l’Hydroélectricité</a:t>
                      </a:r>
                      <a:endParaRPr lang="fr-FR" dirty="0"/>
                    </a:p>
                  </a:txBody>
                  <a:tcPr/>
                </a:tc>
              </a:tr>
              <a:tr h="584493">
                <a:tc>
                  <a:txBody>
                    <a:bodyPr/>
                    <a:lstStyle/>
                    <a:p>
                      <a:r>
                        <a:rPr lang="fr-FR" sz="1800" dirty="0" smtClean="0"/>
                        <a:t>Puissance Installée (MW)</a:t>
                      </a:r>
                      <a:endParaRPr lang="fr-FR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200" dirty="0" smtClean="0"/>
                        <a:t>7 779</a:t>
                      </a:r>
                      <a:endParaRPr lang="fr-FR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200" dirty="0" smtClean="0"/>
                        <a:t>5 183 (soit: 67%)</a:t>
                      </a:r>
                      <a:endParaRPr lang="fr-FR" sz="2200" dirty="0"/>
                    </a:p>
                  </a:txBody>
                  <a:tcPr/>
                </a:tc>
              </a:tr>
              <a:tr h="584493">
                <a:tc>
                  <a:txBody>
                    <a:bodyPr/>
                    <a:lstStyle/>
                    <a:p>
                      <a:r>
                        <a:rPr lang="fr-FR" sz="1800" dirty="0" smtClean="0"/>
                        <a:t>Production (GWh) en 2017</a:t>
                      </a:r>
                      <a:endParaRPr lang="fr-FR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200" dirty="0" smtClean="0"/>
                        <a:t>35 235</a:t>
                      </a:r>
                      <a:endParaRPr lang="fr-FR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200" dirty="0" smtClean="0"/>
                        <a:t>25 124 (soit:71%</a:t>
                      </a:r>
                      <a:r>
                        <a:rPr lang="fr-FR" sz="2200" baseline="0" dirty="0" smtClean="0"/>
                        <a:t> )</a:t>
                      </a:r>
                      <a:endParaRPr lang="fr-FR" sz="22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Titr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39718"/>
          </a:xfrm>
        </p:spPr>
        <p:txBody>
          <a:bodyPr>
            <a:normAutofit fontScale="90000"/>
          </a:bodyPr>
          <a:lstStyle/>
          <a:p>
            <a:r>
              <a:rPr lang="fr-FR" sz="3200" dirty="0" smtClean="0"/>
              <a:t>b) Puissance Installée &amp; Production</a:t>
            </a:r>
            <a:endParaRPr lang="fr-FR" sz="3200" dirty="0"/>
          </a:p>
        </p:txBody>
      </p:sp>
      <p:sp>
        <p:nvSpPr>
          <p:cNvPr id="5" name="ZoneTexte 4"/>
          <p:cNvSpPr txBox="1"/>
          <p:nvPr/>
        </p:nvSpPr>
        <p:spPr>
          <a:xfrm>
            <a:off x="500034" y="2643182"/>
            <a:ext cx="814393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200" b="1" dirty="0" smtClean="0"/>
              <a:t>A peine 3,5% </a:t>
            </a:r>
            <a:r>
              <a:rPr lang="fr-FR" sz="2200" dirty="0" smtClean="0"/>
              <a:t>du potentiel </a:t>
            </a:r>
            <a:r>
              <a:rPr lang="fr-FR" sz="2200" dirty="0" smtClean="0"/>
              <a:t>Hydroélectrique est </a:t>
            </a:r>
            <a:r>
              <a:rPr lang="fr-FR" sz="2200" dirty="0" smtClean="0"/>
              <a:t>exploité !...</a:t>
            </a:r>
          </a:p>
          <a:p>
            <a:endParaRPr lang="fr-FR" sz="800" b="1" dirty="0" smtClean="0"/>
          </a:p>
          <a:p>
            <a:r>
              <a:rPr lang="fr-FR" b="1" u="sng" dirty="0" smtClean="0"/>
              <a:t>Causes principales </a:t>
            </a:r>
            <a:r>
              <a:rPr lang="fr-FR" b="1" dirty="0" smtClean="0"/>
              <a:t>: - faiblesse de financement,</a:t>
            </a:r>
          </a:p>
          <a:p>
            <a:endParaRPr lang="fr-FR" sz="600" b="1" dirty="0" smtClean="0"/>
          </a:p>
          <a:p>
            <a:r>
              <a:rPr lang="fr-FR" b="1" dirty="0" smtClean="0"/>
              <a:t>		       - Absence de Politique énergétique commune </a:t>
            </a:r>
          </a:p>
          <a:p>
            <a:r>
              <a:rPr lang="fr-FR" b="1" dirty="0" smtClean="0"/>
              <a:t> 		          aux 11 Etats membres</a:t>
            </a:r>
            <a:endParaRPr lang="fr-FR" b="1" dirty="0"/>
          </a:p>
        </p:txBody>
      </p:sp>
      <p:pic>
        <p:nvPicPr>
          <p:cNvPr id="7" name="Image 6"/>
          <p:cNvPicPr/>
          <p:nvPr/>
        </p:nvPicPr>
        <p:blipFill>
          <a:blip r:embed="rId2" cstate="print">
            <a:extLst>
              <a:ext uri="{28A0092B-C50C-407E-A947-70E740481C1C}">
                <a14:useLocalDpi xmlns:lc="http://schemas.openxmlformats.org/drawingml/2006/lockedCanvas" xmlns:pic="http://schemas.openxmlformats.org/drawingml/2006/picture" xmlns="" xmlns:wpc="http://schemas.microsoft.com/office/word/2010/wordprocessingCanvas" xmlns:mc="http://schemas.openxmlformats.org/markup-compatibility/2006" xmlns:o="urn:schemas-microsoft-com:office:office" xmlns:v="urn:schemas-microsoft-com:vml" xmlns:wp14="http://schemas.microsoft.com/office/word/2010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pg="http://schemas.microsoft.com/office/word/2010/wordprocessingGroup" xmlns:wpi="http://schemas.microsoft.com/office/word/2010/wordprocessingInk" xmlns:wps="http://schemas.microsoft.com/office/word/2010/wordprocessingShape" xmlns:a14="http://schemas.microsoft.com/office/drawing/2010/main" xmlns:wne="http://schemas.microsoft.com/office/word/2006/wordml" xmlns:wp="http://schemas.openxmlformats.org/drawingml/2006/wordprocessingDrawing" xmlns:m="http://schemas.openxmlformats.org/officeDocument/2006/math" xmlns:ve="http://schemas.openxmlformats.org/markup-compatibility/2006" val="0"/>
              </a:ext>
            </a:extLst>
          </a:blip>
          <a:srcRect/>
          <a:stretch>
            <a:fillRect/>
          </a:stretch>
        </p:blipFill>
        <p:spPr bwMode="auto">
          <a:xfrm>
            <a:off x="8143900" y="0"/>
            <a:ext cx="1000100" cy="934940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ZoneTexte 5"/>
          <p:cNvSpPr txBox="1"/>
          <p:nvPr/>
        </p:nvSpPr>
        <p:spPr>
          <a:xfrm>
            <a:off x="642910" y="4357694"/>
            <a:ext cx="8143932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200" b="1" dirty="0" smtClean="0"/>
              <a:t>Production (GWh): autres sources d’énergie:</a:t>
            </a:r>
          </a:p>
          <a:p>
            <a:pPr>
              <a:buFont typeface="Wingdings" pitchFamily="2" charset="2"/>
              <a:buChar char="§"/>
            </a:pPr>
            <a:r>
              <a:rPr lang="fr-FR" sz="2200" dirty="0" smtClean="0"/>
              <a:t> Fossiles : 9 897</a:t>
            </a:r>
          </a:p>
          <a:p>
            <a:pPr>
              <a:buFont typeface="Wingdings" pitchFamily="2" charset="2"/>
              <a:buChar char="§"/>
            </a:pPr>
            <a:r>
              <a:rPr lang="fr-FR" sz="2200" dirty="0" smtClean="0"/>
              <a:t> Solaire + Eolien, </a:t>
            </a:r>
            <a:r>
              <a:rPr lang="fr-FR" sz="2200" dirty="0" err="1" smtClean="0"/>
              <a:t>etc</a:t>
            </a:r>
            <a:r>
              <a:rPr lang="fr-FR" sz="2200" dirty="0" smtClean="0"/>
              <a:t>: 107</a:t>
            </a:r>
          </a:p>
          <a:p>
            <a:endParaRPr lang="fr-FR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14282" y="273050"/>
            <a:ext cx="8472518" cy="512744"/>
          </a:xfrm>
        </p:spPr>
        <p:txBody>
          <a:bodyPr>
            <a:normAutofit/>
          </a:bodyPr>
          <a:lstStyle/>
          <a:p>
            <a:r>
              <a:rPr lang="fr-FR" sz="2400" dirty="0" smtClean="0">
                <a:solidFill>
                  <a:schemeClr val="tx1"/>
                </a:solidFill>
              </a:rPr>
              <a:t>3- Importance de l’hydrométéorologie - Mesures</a:t>
            </a:r>
            <a:endParaRPr lang="fr-FR" sz="2400" dirty="0">
              <a:solidFill>
                <a:schemeClr val="tx1"/>
              </a:solidFill>
            </a:endParaRP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6000768"/>
            <a:ext cx="4040188" cy="500066"/>
          </a:xfrm>
        </p:spPr>
        <p:txBody>
          <a:bodyPr>
            <a:normAutofit/>
          </a:bodyPr>
          <a:lstStyle/>
          <a:p>
            <a:r>
              <a:rPr lang="fr-FR" sz="2000" dirty="0" smtClean="0"/>
              <a:t>Equipements</a:t>
            </a:r>
            <a:endParaRPr lang="fr-FR" sz="2000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4645026" y="6000768"/>
            <a:ext cx="4041775" cy="500066"/>
          </a:xfrm>
        </p:spPr>
        <p:txBody>
          <a:bodyPr>
            <a:noAutofit/>
          </a:bodyPr>
          <a:lstStyle/>
          <a:p>
            <a:r>
              <a:rPr lang="fr-FR" sz="1800" dirty="0" smtClean="0"/>
              <a:t>Détermination de la Puissance et Energie produite</a:t>
            </a:r>
            <a:endParaRPr lang="fr-FR" sz="1800" dirty="0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500562" y="785794"/>
            <a:ext cx="4643438" cy="5143536"/>
          </a:xfrm>
        </p:spPr>
        <p:txBody>
          <a:bodyPr>
            <a:normAutofit fontScale="70000" lnSpcReduction="20000"/>
          </a:bodyPr>
          <a:lstStyle/>
          <a:p>
            <a:pPr>
              <a:buFont typeface="Wingdings" pitchFamily="2" charset="2"/>
              <a:buChar char="v"/>
            </a:pPr>
            <a:r>
              <a:rPr lang="fr-FR" sz="3500" b="1" dirty="0" smtClean="0">
                <a:solidFill>
                  <a:srgbClr val="C00000"/>
                </a:solidFill>
              </a:rPr>
              <a:t>P = g </a:t>
            </a:r>
            <a:r>
              <a:rPr lang="fr-FR" sz="2600" b="1" dirty="0" smtClean="0">
                <a:solidFill>
                  <a:srgbClr val="C00000"/>
                </a:solidFill>
              </a:rPr>
              <a:t>x</a:t>
            </a:r>
            <a:r>
              <a:rPr lang="fr-FR" sz="3500" b="1" dirty="0" smtClean="0">
                <a:solidFill>
                  <a:srgbClr val="C00000"/>
                </a:solidFill>
              </a:rPr>
              <a:t> H </a:t>
            </a:r>
            <a:r>
              <a:rPr lang="fr-FR" sz="2600" b="1" dirty="0" smtClean="0">
                <a:solidFill>
                  <a:srgbClr val="C00000"/>
                </a:solidFill>
              </a:rPr>
              <a:t>x</a:t>
            </a:r>
            <a:r>
              <a:rPr lang="fr-FR" sz="3500" b="1" dirty="0" smtClean="0">
                <a:solidFill>
                  <a:srgbClr val="C00000"/>
                </a:solidFill>
              </a:rPr>
              <a:t> Q</a:t>
            </a:r>
          </a:p>
          <a:p>
            <a:pPr>
              <a:buNone/>
            </a:pPr>
            <a:endParaRPr lang="fr-FR" sz="1100" dirty="0" smtClean="0"/>
          </a:p>
          <a:p>
            <a:pPr>
              <a:buNone/>
            </a:pPr>
            <a:r>
              <a:rPr lang="fr-FR" sz="3100" b="1" dirty="0" smtClean="0"/>
              <a:t>P</a:t>
            </a:r>
            <a:r>
              <a:rPr lang="fr-FR" sz="3100" dirty="0" smtClean="0"/>
              <a:t>: Puissance brute (kW ou MW</a:t>
            </a:r>
          </a:p>
          <a:p>
            <a:pPr>
              <a:buNone/>
            </a:pPr>
            <a:endParaRPr lang="fr-FR" sz="1300" dirty="0" smtClean="0"/>
          </a:p>
          <a:p>
            <a:pPr>
              <a:buNone/>
            </a:pPr>
            <a:r>
              <a:rPr lang="fr-FR" sz="3100" b="1" dirty="0" smtClean="0"/>
              <a:t>g</a:t>
            </a:r>
            <a:r>
              <a:rPr lang="fr-FR" sz="3100" dirty="0" smtClean="0"/>
              <a:t>: Constante d’accélération de la pesanteur à la surface de la Terre (</a:t>
            </a:r>
            <a:r>
              <a:rPr lang="fr-FR" sz="3100" b="1" dirty="0" smtClean="0"/>
              <a:t>9,81 m/s²</a:t>
            </a:r>
            <a:r>
              <a:rPr lang="fr-FR" sz="3100" dirty="0" smtClean="0"/>
              <a:t>)</a:t>
            </a:r>
          </a:p>
          <a:p>
            <a:pPr>
              <a:buNone/>
            </a:pPr>
            <a:endParaRPr lang="fr-FR" sz="1400" dirty="0" smtClean="0"/>
          </a:p>
          <a:p>
            <a:pPr>
              <a:buNone/>
            </a:pPr>
            <a:r>
              <a:rPr lang="fr-FR" sz="3100" b="1" dirty="0" smtClean="0"/>
              <a:t>H</a:t>
            </a:r>
            <a:r>
              <a:rPr lang="fr-FR" sz="3100" dirty="0" smtClean="0"/>
              <a:t>: hauteur de chute d’eau (m)</a:t>
            </a:r>
          </a:p>
          <a:p>
            <a:pPr>
              <a:buNone/>
            </a:pPr>
            <a:endParaRPr lang="fr-FR" sz="1400" dirty="0" smtClean="0"/>
          </a:p>
          <a:p>
            <a:pPr>
              <a:buNone/>
            </a:pPr>
            <a:r>
              <a:rPr lang="fr-FR" sz="3100" b="1" dirty="0" smtClean="0"/>
              <a:t>Q</a:t>
            </a:r>
            <a:r>
              <a:rPr lang="fr-FR" sz="3100" dirty="0" smtClean="0"/>
              <a:t>: Débit d’équipement (m</a:t>
            </a:r>
            <a:r>
              <a:rPr lang="fr-FR" sz="3100" baseline="30000" dirty="0" smtClean="0"/>
              <a:t>3</a:t>
            </a:r>
            <a:r>
              <a:rPr lang="fr-FR" sz="3100" dirty="0" smtClean="0"/>
              <a:t>/s)</a:t>
            </a:r>
          </a:p>
          <a:p>
            <a:pPr>
              <a:buNone/>
            </a:pPr>
            <a:endParaRPr lang="fr-FR" sz="1700" dirty="0" smtClean="0"/>
          </a:p>
          <a:p>
            <a:pPr>
              <a:buNone/>
            </a:pPr>
            <a:endParaRPr lang="fr-FR" sz="1500" b="1" dirty="0" smtClean="0">
              <a:solidFill>
                <a:srgbClr val="C00000"/>
              </a:solidFill>
            </a:endParaRPr>
          </a:p>
          <a:p>
            <a:pPr>
              <a:buFont typeface="Wingdings" pitchFamily="2" charset="2"/>
              <a:buChar char="v"/>
            </a:pPr>
            <a:r>
              <a:rPr lang="fr-FR" sz="3500" b="1" dirty="0" smtClean="0">
                <a:solidFill>
                  <a:schemeClr val="accent4">
                    <a:lumMod val="75000"/>
                  </a:schemeClr>
                </a:solidFill>
              </a:rPr>
              <a:t>En = Pi </a:t>
            </a:r>
            <a:r>
              <a:rPr lang="fr-FR" sz="2600" b="1" dirty="0" smtClean="0">
                <a:solidFill>
                  <a:schemeClr val="accent4">
                    <a:lumMod val="75000"/>
                  </a:schemeClr>
                </a:solidFill>
              </a:rPr>
              <a:t>x</a:t>
            </a:r>
            <a:r>
              <a:rPr lang="fr-FR" sz="3500" b="1" dirty="0" smtClean="0">
                <a:solidFill>
                  <a:schemeClr val="accent4">
                    <a:lumMod val="75000"/>
                  </a:schemeClr>
                </a:solidFill>
              </a:rPr>
              <a:t> t </a:t>
            </a:r>
            <a:r>
              <a:rPr lang="fr-FR" sz="2600" b="1" dirty="0" smtClean="0">
                <a:solidFill>
                  <a:schemeClr val="accent4">
                    <a:lumMod val="75000"/>
                  </a:schemeClr>
                </a:solidFill>
              </a:rPr>
              <a:t>x</a:t>
            </a:r>
            <a:r>
              <a:rPr lang="fr-FR" sz="3500" b="1" dirty="0" smtClean="0">
                <a:solidFill>
                  <a:schemeClr val="accent4">
                    <a:lumMod val="75000"/>
                  </a:schemeClr>
                </a:solidFill>
              </a:rPr>
              <a:t> f</a:t>
            </a:r>
          </a:p>
          <a:p>
            <a:pPr>
              <a:buNone/>
            </a:pPr>
            <a:endParaRPr lang="fr-FR" sz="1400" b="1" dirty="0" smtClean="0">
              <a:solidFill>
                <a:srgbClr val="C00000"/>
              </a:solidFill>
            </a:endParaRPr>
          </a:p>
          <a:p>
            <a:pPr>
              <a:buNone/>
            </a:pPr>
            <a:r>
              <a:rPr lang="fr-FR" sz="3400" b="1" dirty="0" smtClean="0">
                <a:solidFill>
                  <a:srgbClr val="C00000"/>
                </a:solidFill>
              </a:rPr>
              <a:t>t</a:t>
            </a:r>
            <a:r>
              <a:rPr lang="fr-FR" sz="3400" dirty="0" smtClean="0"/>
              <a:t>: Temps de fonctionnement</a:t>
            </a:r>
          </a:p>
          <a:p>
            <a:pPr>
              <a:buNone/>
            </a:pPr>
            <a:r>
              <a:rPr lang="fr-FR" sz="3400" b="1" dirty="0" smtClean="0">
                <a:solidFill>
                  <a:srgbClr val="C00000"/>
                </a:solidFill>
              </a:rPr>
              <a:t>f</a:t>
            </a:r>
            <a:r>
              <a:rPr lang="fr-FR" sz="3400" b="1" dirty="0" smtClean="0"/>
              <a:t>:</a:t>
            </a:r>
            <a:r>
              <a:rPr lang="fr-FR" sz="3400" dirty="0" smtClean="0"/>
              <a:t> </a:t>
            </a:r>
            <a:r>
              <a:rPr lang="fr-FR" sz="3400" dirty="0" smtClean="0"/>
              <a:t>Coefficient </a:t>
            </a:r>
            <a:r>
              <a:rPr lang="fr-FR" sz="3400" dirty="0" smtClean="0"/>
              <a:t>lié aux variations saisonnières de débit pour les centrales au fil de l’eau</a:t>
            </a:r>
          </a:p>
        </p:txBody>
      </p:sp>
      <p:pic>
        <p:nvPicPr>
          <p:cNvPr id="7" name="Picture 2" descr="Résultat de recherche d'images pour &quot;images centrales hydroélectriques&quot;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53336" y="1643050"/>
            <a:ext cx="4490102" cy="3214710"/>
          </a:xfrm>
          <a:prstGeom prst="rect">
            <a:avLst/>
          </a:prstGeom>
          <a:noFill/>
        </p:spPr>
      </p:pic>
      <p:pic>
        <p:nvPicPr>
          <p:cNvPr id="9" name="Image 8"/>
          <p:cNvPicPr/>
          <p:nvPr/>
        </p:nvPicPr>
        <p:blipFill>
          <a:blip r:embed="rId3" cstate="print">
            <a:extLst>
              <a:ext uri="{28A0092B-C50C-407E-A947-70E740481C1C}">
                <a14:useLocalDpi xmlns:lc="http://schemas.openxmlformats.org/drawingml/2006/lockedCanvas" xmlns:pic="http://schemas.openxmlformats.org/drawingml/2006/picture" xmlns="" xmlns:wpc="http://schemas.microsoft.com/office/word/2010/wordprocessingCanvas" xmlns:mc="http://schemas.openxmlformats.org/markup-compatibility/2006" xmlns:o="urn:schemas-microsoft-com:office:office" xmlns:v="urn:schemas-microsoft-com:vml" xmlns:wp14="http://schemas.microsoft.com/office/word/2010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pg="http://schemas.microsoft.com/office/word/2010/wordprocessingGroup" xmlns:wpi="http://schemas.microsoft.com/office/word/2010/wordprocessingInk" xmlns:wps="http://schemas.microsoft.com/office/word/2010/wordprocessingShape" xmlns:a14="http://schemas.microsoft.com/office/drawing/2010/main" xmlns:wne="http://schemas.microsoft.com/office/word/2006/wordml" xmlns:wp="http://schemas.openxmlformats.org/drawingml/2006/wordprocessingDrawing" xmlns:m="http://schemas.openxmlformats.org/officeDocument/2006/math" xmlns:ve="http://schemas.openxmlformats.org/markup-compatibility/2006" val="0"/>
              </a:ext>
            </a:extLst>
          </a:blip>
          <a:srcRect/>
          <a:stretch>
            <a:fillRect/>
          </a:stretch>
        </p:blipFill>
        <p:spPr bwMode="auto">
          <a:xfrm>
            <a:off x="8143900" y="0"/>
            <a:ext cx="1000100" cy="93494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1142976" y="428604"/>
            <a:ext cx="471490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b="1" dirty="0" smtClean="0"/>
              <a:t>Ressource Hydraulique</a:t>
            </a:r>
            <a:endParaRPr lang="fr-FR" sz="2800" b="1" dirty="0"/>
          </a:p>
        </p:txBody>
      </p:sp>
      <p:sp>
        <p:nvSpPr>
          <p:cNvPr id="3" name="ZoneTexte 2"/>
          <p:cNvSpPr txBox="1"/>
          <p:nvPr/>
        </p:nvSpPr>
        <p:spPr>
          <a:xfrm>
            <a:off x="1071539" y="2857496"/>
            <a:ext cx="7286676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buFont typeface="Wingdings" pitchFamily="2" charset="2"/>
              <a:buChar char="Ø"/>
            </a:pPr>
            <a:r>
              <a:rPr lang="fr-FR" sz="2400" dirty="0" smtClean="0"/>
              <a:t> Connaître la fluctuation des débits sur une    </a:t>
            </a:r>
          </a:p>
          <a:p>
            <a:pPr algn="just"/>
            <a:r>
              <a:rPr lang="fr-FR" sz="2400" dirty="0" smtClean="0"/>
              <a:t>    longue période (des dizaines d’années)</a:t>
            </a:r>
          </a:p>
          <a:p>
            <a:pPr algn="just"/>
            <a:endParaRPr lang="fr-FR" sz="2400" dirty="0" smtClean="0"/>
          </a:p>
          <a:p>
            <a:pPr algn="just">
              <a:buFont typeface="Wingdings" pitchFamily="2" charset="2"/>
              <a:buChar char="Ø"/>
            </a:pPr>
            <a:r>
              <a:rPr lang="fr-FR" sz="2400" dirty="0" smtClean="0"/>
              <a:t> Connaître la régularité du cours d’eau et ses </a:t>
            </a:r>
          </a:p>
          <a:p>
            <a:pPr algn="just"/>
            <a:r>
              <a:rPr lang="fr-FR" sz="2400" dirty="0" smtClean="0"/>
              <a:t>    débits de crues</a:t>
            </a:r>
          </a:p>
        </p:txBody>
      </p:sp>
      <p:sp>
        <p:nvSpPr>
          <p:cNvPr id="5" name="ZoneTexte 4"/>
          <p:cNvSpPr txBox="1"/>
          <p:nvPr/>
        </p:nvSpPr>
        <p:spPr>
          <a:xfrm>
            <a:off x="1071538" y="4929198"/>
            <a:ext cx="764386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FR" sz="2400" b="1" dirty="0" smtClean="0"/>
              <a:t>L’ensemble des données hydrologiques permet de tracer différentes courbes caractéristiques du cours d’eau</a:t>
            </a:r>
            <a:endParaRPr lang="fr-FR" sz="2400" b="1" dirty="0"/>
          </a:p>
        </p:txBody>
      </p:sp>
      <p:pic>
        <p:nvPicPr>
          <p:cNvPr id="7" name="Image 6"/>
          <p:cNvPicPr/>
          <p:nvPr/>
        </p:nvPicPr>
        <p:blipFill>
          <a:blip r:embed="rId2" cstate="print">
            <a:extLst>
              <a:ext uri="{28A0092B-C50C-407E-A947-70E740481C1C}">
                <a14:useLocalDpi xmlns:lc="http://schemas.openxmlformats.org/drawingml/2006/lockedCanvas" xmlns:pic="http://schemas.openxmlformats.org/drawingml/2006/picture" xmlns="" xmlns:wpc="http://schemas.microsoft.com/office/word/2010/wordprocessingCanvas" xmlns:mc="http://schemas.openxmlformats.org/markup-compatibility/2006" xmlns:o="urn:schemas-microsoft-com:office:office" xmlns:v="urn:schemas-microsoft-com:vml" xmlns:wp14="http://schemas.microsoft.com/office/word/2010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pg="http://schemas.microsoft.com/office/word/2010/wordprocessingGroup" xmlns:wpi="http://schemas.microsoft.com/office/word/2010/wordprocessingInk" xmlns:wps="http://schemas.microsoft.com/office/word/2010/wordprocessingShape" xmlns:a14="http://schemas.microsoft.com/office/drawing/2010/main" xmlns:wne="http://schemas.microsoft.com/office/word/2006/wordml" xmlns:wp="http://schemas.openxmlformats.org/drawingml/2006/wordprocessingDrawing" xmlns:m="http://schemas.openxmlformats.org/officeDocument/2006/math" xmlns:ve="http://schemas.openxmlformats.org/markup-compatibility/2006" val="0"/>
              </a:ext>
            </a:extLst>
          </a:blip>
          <a:srcRect/>
          <a:stretch>
            <a:fillRect/>
          </a:stretch>
        </p:blipFill>
        <p:spPr bwMode="auto">
          <a:xfrm>
            <a:off x="8143900" y="0"/>
            <a:ext cx="1000100" cy="934940"/>
          </a:xfrm>
          <a:prstGeom prst="rect">
            <a:avLst/>
          </a:prstGeom>
          <a:noFill/>
          <a:ln>
            <a:noFill/>
          </a:ln>
        </p:spPr>
      </p:pic>
      <p:sp>
        <p:nvSpPr>
          <p:cNvPr id="9" name="ZoneTexte 8"/>
          <p:cNvSpPr txBox="1"/>
          <p:nvPr/>
        </p:nvSpPr>
        <p:spPr>
          <a:xfrm>
            <a:off x="1214415" y="1500174"/>
            <a:ext cx="757242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FR" sz="2400" dirty="0" smtClean="0"/>
              <a:t>L’évaluation de la Ressource hydraulique est primordiale dans l’élaboration d’un projet hydroélectrique :</a:t>
            </a:r>
          </a:p>
          <a:p>
            <a:endParaRPr lang="fr-FR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Connecteur droit avec flèche 4"/>
          <p:cNvCxnSpPr/>
          <p:nvPr/>
        </p:nvCxnSpPr>
        <p:spPr>
          <a:xfrm rot="5400000" flipH="1" flipV="1">
            <a:off x="-1250197" y="3107529"/>
            <a:ext cx="4786346" cy="1588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Connecteur droit avec flèche 6"/>
          <p:cNvCxnSpPr/>
          <p:nvPr/>
        </p:nvCxnSpPr>
        <p:spPr>
          <a:xfrm>
            <a:off x="1142976" y="5500702"/>
            <a:ext cx="6929486" cy="71438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4" name="Forme libre 13"/>
          <p:cNvSpPr/>
          <p:nvPr/>
        </p:nvSpPr>
        <p:spPr>
          <a:xfrm>
            <a:off x="1143000" y="1238250"/>
            <a:ext cx="6496050" cy="3357801"/>
          </a:xfrm>
          <a:custGeom>
            <a:avLst/>
            <a:gdLst>
              <a:gd name="connsiteX0" fmla="*/ 0 w 6496050"/>
              <a:gd name="connsiteY0" fmla="*/ 0 h 3357801"/>
              <a:gd name="connsiteX1" fmla="*/ 38100 w 6496050"/>
              <a:gd name="connsiteY1" fmla="*/ 57150 h 3357801"/>
              <a:gd name="connsiteX2" fmla="*/ 76200 w 6496050"/>
              <a:gd name="connsiteY2" fmla="*/ 171450 h 3357801"/>
              <a:gd name="connsiteX3" fmla="*/ 152400 w 6496050"/>
              <a:gd name="connsiteY3" fmla="*/ 285750 h 3357801"/>
              <a:gd name="connsiteX4" fmla="*/ 171450 w 6496050"/>
              <a:gd name="connsiteY4" fmla="*/ 342900 h 3357801"/>
              <a:gd name="connsiteX5" fmla="*/ 209550 w 6496050"/>
              <a:gd name="connsiteY5" fmla="*/ 400050 h 3357801"/>
              <a:gd name="connsiteX6" fmla="*/ 247650 w 6496050"/>
              <a:gd name="connsiteY6" fmla="*/ 514350 h 3357801"/>
              <a:gd name="connsiteX7" fmla="*/ 266700 w 6496050"/>
              <a:gd name="connsiteY7" fmla="*/ 571500 h 3357801"/>
              <a:gd name="connsiteX8" fmla="*/ 285750 w 6496050"/>
              <a:gd name="connsiteY8" fmla="*/ 628650 h 3357801"/>
              <a:gd name="connsiteX9" fmla="*/ 361950 w 6496050"/>
              <a:gd name="connsiteY9" fmla="*/ 742950 h 3357801"/>
              <a:gd name="connsiteX10" fmla="*/ 400050 w 6496050"/>
              <a:gd name="connsiteY10" fmla="*/ 857250 h 3357801"/>
              <a:gd name="connsiteX11" fmla="*/ 495300 w 6496050"/>
              <a:gd name="connsiteY11" fmla="*/ 1028700 h 3357801"/>
              <a:gd name="connsiteX12" fmla="*/ 552450 w 6496050"/>
              <a:gd name="connsiteY12" fmla="*/ 1066800 h 3357801"/>
              <a:gd name="connsiteX13" fmla="*/ 609600 w 6496050"/>
              <a:gd name="connsiteY13" fmla="*/ 1181100 h 3357801"/>
              <a:gd name="connsiteX14" fmla="*/ 647700 w 6496050"/>
              <a:gd name="connsiteY14" fmla="*/ 1238250 h 3357801"/>
              <a:gd name="connsiteX15" fmla="*/ 666750 w 6496050"/>
              <a:gd name="connsiteY15" fmla="*/ 1295400 h 3357801"/>
              <a:gd name="connsiteX16" fmla="*/ 704850 w 6496050"/>
              <a:gd name="connsiteY16" fmla="*/ 1352550 h 3357801"/>
              <a:gd name="connsiteX17" fmla="*/ 800100 w 6496050"/>
              <a:gd name="connsiteY17" fmla="*/ 1466850 h 3357801"/>
              <a:gd name="connsiteX18" fmla="*/ 857250 w 6496050"/>
              <a:gd name="connsiteY18" fmla="*/ 1581150 h 3357801"/>
              <a:gd name="connsiteX19" fmla="*/ 914400 w 6496050"/>
              <a:gd name="connsiteY19" fmla="*/ 1619250 h 3357801"/>
              <a:gd name="connsiteX20" fmla="*/ 1028700 w 6496050"/>
              <a:gd name="connsiteY20" fmla="*/ 1847850 h 3357801"/>
              <a:gd name="connsiteX21" fmla="*/ 1066800 w 6496050"/>
              <a:gd name="connsiteY21" fmla="*/ 1905000 h 3357801"/>
              <a:gd name="connsiteX22" fmla="*/ 1123950 w 6496050"/>
              <a:gd name="connsiteY22" fmla="*/ 1943100 h 3357801"/>
              <a:gd name="connsiteX23" fmla="*/ 1200150 w 6496050"/>
              <a:gd name="connsiteY23" fmla="*/ 2057400 h 3357801"/>
              <a:gd name="connsiteX24" fmla="*/ 1371600 w 6496050"/>
              <a:gd name="connsiteY24" fmla="*/ 2171700 h 3357801"/>
              <a:gd name="connsiteX25" fmla="*/ 1428750 w 6496050"/>
              <a:gd name="connsiteY25" fmla="*/ 2209800 h 3357801"/>
              <a:gd name="connsiteX26" fmla="*/ 1485900 w 6496050"/>
              <a:gd name="connsiteY26" fmla="*/ 2247900 h 3357801"/>
              <a:gd name="connsiteX27" fmla="*/ 1581150 w 6496050"/>
              <a:gd name="connsiteY27" fmla="*/ 2343150 h 3357801"/>
              <a:gd name="connsiteX28" fmla="*/ 1619250 w 6496050"/>
              <a:gd name="connsiteY28" fmla="*/ 2400300 h 3357801"/>
              <a:gd name="connsiteX29" fmla="*/ 1676400 w 6496050"/>
              <a:gd name="connsiteY29" fmla="*/ 2419350 h 3357801"/>
              <a:gd name="connsiteX30" fmla="*/ 1733550 w 6496050"/>
              <a:gd name="connsiteY30" fmla="*/ 2457450 h 3357801"/>
              <a:gd name="connsiteX31" fmla="*/ 1866900 w 6496050"/>
              <a:gd name="connsiteY31" fmla="*/ 2495550 h 3357801"/>
              <a:gd name="connsiteX32" fmla="*/ 1981200 w 6496050"/>
              <a:gd name="connsiteY32" fmla="*/ 2533650 h 3357801"/>
              <a:gd name="connsiteX33" fmla="*/ 2095500 w 6496050"/>
              <a:gd name="connsiteY33" fmla="*/ 2590800 h 3357801"/>
              <a:gd name="connsiteX34" fmla="*/ 2190750 w 6496050"/>
              <a:gd name="connsiteY34" fmla="*/ 2667000 h 3357801"/>
              <a:gd name="connsiteX35" fmla="*/ 2247900 w 6496050"/>
              <a:gd name="connsiteY35" fmla="*/ 2705100 h 3357801"/>
              <a:gd name="connsiteX36" fmla="*/ 2362200 w 6496050"/>
              <a:gd name="connsiteY36" fmla="*/ 2743200 h 3357801"/>
              <a:gd name="connsiteX37" fmla="*/ 2476500 w 6496050"/>
              <a:gd name="connsiteY37" fmla="*/ 2819400 h 3357801"/>
              <a:gd name="connsiteX38" fmla="*/ 2533650 w 6496050"/>
              <a:gd name="connsiteY38" fmla="*/ 2857500 h 3357801"/>
              <a:gd name="connsiteX39" fmla="*/ 2590800 w 6496050"/>
              <a:gd name="connsiteY39" fmla="*/ 2876550 h 3357801"/>
              <a:gd name="connsiteX40" fmla="*/ 2647950 w 6496050"/>
              <a:gd name="connsiteY40" fmla="*/ 2933700 h 3357801"/>
              <a:gd name="connsiteX41" fmla="*/ 2762250 w 6496050"/>
              <a:gd name="connsiteY41" fmla="*/ 2971800 h 3357801"/>
              <a:gd name="connsiteX42" fmla="*/ 3009900 w 6496050"/>
              <a:gd name="connsiteY42" fmla="*/ 3009900 h 3357801"/>
              <a:gd name="connsiteX43" fmla="*/ 3105150 w 6496050"/>
              <a:gd name="connsiteY43" fmla="*/ 3028950 h 3357801"/>
              <a:gd name="connsiteX44" fmla="*/ 3295650 w 6496050"/>
              <a:gd name="connsiteY44" fmla="*/ 3086100 h 3357801"/>
              <a:gd name="connsiteX45" fmla="*/ 3409950 w 6496050"/>
              <a:gd name="connsiteY45" fmla="*/ 3124200 h 3357801"/>
              <a:gd name="connsiteX46" fmla="*/ 3543300 w 6496050"/>
              <a:gd name="connsiteY46" fmla="*/ 3162300 h 3357801"/>
              <a:gd name="connsiteX47" fmla="*/ 3695700 w 6496050"/>
              <a:gd name="connsiteY47" fmla="*/ 3200400 h 3357801"/>
              <a:gd name="connsiteX48" fmla="*/ 4095750 w 6496050"/>
              <a:gd name="connsiteY48" fmla="*/ 3219450 h 3357801"/>
              <a:gd name="connsiteX49" fmla="*/ 4191000 w 6496050"/>
              <a:gd name="connsiteY49" fmla="*/ 3238500 h 3357801"/>
              <a:gd name="connsiteX50" fmla="*/ 4362450 w 6496050"/>
              <a:gd name="connsiteY50" fmla="*/ 3276600 h 3357801"/>
              <a:gd name="connsiteX51" fmla="*/ 5257800 w 6496050"/>
              <a:gd name="connsiteY51" fmla="*/ 3295650 h 3357801"/>
              <a:gd name="connsiteX52" fmla="*/ 5867400 w 6496050"/>
              <a:gd name="connsiteY52" fmla="*/ 3333750 h 3357801"/>
              <a:gd name="connsiteX53" fmla="*/ 6000750 w 6496050"/>
              <a:gd name="connsiteY53" fmla="*/ 3352800 h 3357801"/>
              <a:gd name="connsiteX54" fmla="*/ 6496050 w 6496050"/>
              <a:gd name="connsiteY54" fmla="*/ 3352800 h 33578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</a:cxnLst>
            <a:rect l="l" t="t" r="r" b="b"/>
            <a:pathLst>
              <a:path w="6496050" h="3357801">
                <a:moveTo>
                  <a:pt x="0" y="0"/>
                </a:moveTo>
                <a:cubicBezTo>
                  <a:pt x="12700" y="19050"/>
                  <a:pt x="28801" y="36228"/>
                  <a:pt x="38100" y="57150"/>
                </a:cubicBezTo>
                <a:cubicBezTo>
                  <a:pt x="54411" y="93850"/>
                  <a:pt x="53923" y="138034"/>
                  <a:pt x="76200" y="171450"/>
                </a:cubicBezTo>
                <a:cubicBezTo>
                  <a:pt x="101600" y="209550"/>
                  <a:pt x="137920" y="242309"/>
                  <a:pt x="152400" y="285750"/>
                </a:cubicBezTo>
                <a:cubicBezTo>
                  <a:pt x="158750" y="304800"/>
                  <a:pt x="162470" y="324939"/>
                  <a:pt x="171450" y="342900"/>
                </a:cubicBezTo>
                <a:cubicBezTo>
                  <a:pt x="181689" y="363378"/>
                  <a:pt x="200251" y="379128"/>
                  <a:pt x="209550" y="400050"/>
                </a:cubicBezTo>
                <a:cubicBezTo>
                  <a:pt x="225861" y="436750"/>
                  <a:pt x="234950" y="476250"/>
                  <a:pt x="247650" y="514350"/>
                </a:cubicBezTo>
                <a:lnTo>
                  <a:pt x="266700" y="571500"/>
                </a:lnTo>
                <a:cubicBezTo>
                  <a:pt x="273050" y="590550"/>
                  <a:pt x="274611" y="611942"/>
                  <a:pt x="285750" y="628650"/>
                </a:cubicBezTo>
                <a:cubicBezTo>
                  <a:pt x="311150" y="666750"/>
                  <a:pt x="347470" y="699509"/>
                  <a:pt x="361950" y="742950"/>
                </a:cubicBezTo>
                <a:lnTo>
                  <a:pt x="400050" y="857250"/>
                </a:lnTo>
                <a:cubicBezTo>
                  <a:pt x="419901" y="916804"/>
                  <a:pt x="439154" y="991269"/>
                  <a:pt x="495300" y="1028700"/>
                </a:cubicBezTo>
                <a:lnTo>
                  <a:pt x="552450" y="1066800"/>
                </a:lnTo>
                <a:cubicBezTo>
                  <a:pt x="661639" y="1230584"/>
                  <a:pt x="530730" y="1023359"/>
                  <a:pt x="609600" y="1181100"/>
                </a:cubicBezTo>
                <a:cubicBezTo>
                  <a:pt x="619839" y="1201578"/>
                  <a:pt x="637461" y="1217772"/>
                  <a:pt x="647700" y="1238250"/>
                </a:cubicBezTo>
                <a:cubicBezTo>
                  <a:pt x="656680" y="1256211"/>
                  <a:pt x="657770" y="1277439"/>
                  <a:pt x="666750" y="1295400"/>
                </a:cubicBezTo>
                <a:cubicBezTo>
                  <a:pt x="676989" y="1315878"/>
                  <a:pt x="690193" y="1334961"/>
                  <a:pt x="704850" y="1352550"/>
                </a:cubicBezTo>
                <a:cubicBezTo>
                  <a:pt x="757514" y="1415747"/>
                  <a:pt x="764627" y="1395904"/>
                  <a:pt x="800100" y="1466850"/>
                </a:cubicBezTo>
                <a:cubicBezTo>
                  <a:pt x="831088" y="1528825"/>
                  <a:pt x="802655" y="1526555"/>
                  <a:pt x="857250" y="1581150"/>
                </a:cubicBezTo>
                <a:cubicBezTo>
                  <a:pt x="873439" y="1597339"/>
                  <a:pt x="895350" y="1606550"/>
                  <a:pt x="914400" y="1619250"/>
                </a:cubicBezTo>
                <a:cubicBezTo>
                  <a:pt x="966980" y="1776991"/>
                  <a:pt x="930223" y="1700134"/>
                  <a:pt x="1028700" y="1847850"/>
                </a:cubicBezTo>
                <a:cubicBezTo>
                  <a:pt x="1041400" y="1866900"/>
                  <a:pt x="1047750" y="1892300"/>
                  <a:pt x="1066800" y="1905000"/>
                </a:cubicBezTo>
                <a:lnTo>
                  <a:pt x="1123950" y="1943100"/>
                </a:lnTo>
                <a:cubicBezTo>
                  <a:pt x="1149350" y="1981200"/>
                  <a:pt x="1162050" y="2032000"/>
                  <a:pt x="1200150" y="2057400"/>
                </a:cubicBezTo>
                <a:lnTo>
                  <a:pt x="1371600" y="2171700"/>
                </a:lnTo>
                <a:lnTo>
                  <a:pt x="1428750" y="2209800"/>
                </a:lnTo>
                <a:lnTo>
                  <a:pt x="1485900" y="2247900"/>
                </a:lnTo>
                <a:cubicBezTo>
                  <a:pt x="1587500" y="2400300"/>
                  <a:pt x="1454150" y="2216150"/>
                  <a:pt x="1581150" y="2343150"/>
                </a:cubicBezTo>
                <a:cubicBezTo>
                  <a:pt x="1597339" y="2359339"/>
                  <a:pt x="1601372" y="2385997"/>
                  <a:pt x="1619250" y="2400300"/>
                </a:cubicBezTo>
                <a:cubicBezTo>
                  <a:pt x="1634930" y="2412844"/>
                  <a:pt x="1658439" y="2410370"/>
                  <a:pt x="1676400" y="2419350"/>
                </a:cubicBezTo>
                <a:cubicBezTo>
                  <a:pt x="1696878" y="2429589"/>
                  <a:pt x="1713072" y="2447211"/>
                  <a:pt x="1733550" y="2457450"/>
                </a:cubicBezTo>
                <a:cubicBezTo>
                  <a:pt x="1765561" y="2473455"/>
                  <a:pt x="1836382" y="2486395"/>
                  <a:pt x="1866900" y="2495550"/>
                </a:cubicBezTo>
                <a:cubicBezTo>
                  <a:pt x="1905367" y="2507090"/>
                  <a:pt x="1947784" y="2511373"/>
                  <a:pt x="1981200" y="2533650"/>
                </a:cubicBezTo>
                <a:cubicBezTo>
                  <a:pt x="2055058" y="2582889"/>
                  <a:pt x="2016630" y="2564510"/>
                  <a:pt x="2095500" y="2590800"/>
                </a:cubicBezTo>
                <a:cubicBezTo>
                  <a:pt x="2159726" y="2687139"/>
                  <a:pt x="2098735" y="2620992"/>
                  <a:pt x="2190750" y="2667000"/>
                </a:cubicBezTo>
                <a:cubicBezTo>
                  <a:pt x="2211228" y="2677239"/>
                  <a:pt x="2226978" y="2695801"/>
                  <a:pt x="2247900" y="2705100"/>
                </a:cubicBezTo>
                <a:cubicBezTo>
                  <a:pt x="2284600" y="2721411"/>
                  <a:pt x="2328784" y="2720923"/>
                  <a:pt x="2362200" y="2743200"/>
                </a:cubicBezTo>
                <a:lnTo>
                  <a:pt x="2476500" y="2819400"/>
                </a:lnTo>
                <a:cubicBezTo>
                  <a:pt x="2495550" y="2832100"/>
                  <a:pt x="2511930" y="2850260"/>
                  <a:pt x="2533650" y="2857500"/>
                </a:cubicBezTo>
                <a:lnTo>
                  <a:pt x="2590800" y="2876550"/>
                </a:lnTo>
                <a:cubicBezTo>
                  <a:pt x="2609850" y="2895600"/>
                  <a:pt x="2624400" y="2920616"/>
                  <a:pt x="2647950" y="2933700"/>
                </a:cubicBezTo>
                <a:cubicBezTo>
                  <a:pt x="2683057" y="2953204"/>
                  <a:pt x="2724150" y="2959100"/>
                  <a:pt x="2762250" y="2971800"/>
                </a:cubicBezTo>
                <a:cubicBezTo>
                  <a:pt x="2890980" y="3014710"/>
                  <a:pt x="2764339" y="2977159"/>
                  <a:pt x="3009900" y="3009900"/>
                </a:cubicBezTo>
                <a:cubicBezTo>
                  <a:pt x="3041995" y="3014179"/>
                  <a:pt x="3073400" y="3022600"/>
                  <a:pt x="3105150" y="3028950"/>
                </a:cubicBezTo>
                <a:cubicBezTo>
                  <a:pt x="3215704" y="3102653"/>
                  <a:pt x="3108170" y="3042835"/>
                  <a:pt x="3295650" y="3086100"/>
                </a:cubicBezTo>
                <a:cubicBezTo>
                  <a:pt x="3334782" y="3095131"/>
                  <a:pt x="3371850" y="3111500"/>
                  <a:pt x="3409950" y="3124200"/>
                </a:cubicBezTo>
                <a:cubicBezTo>
                  <a:pt x="3546976" y="3169875"/>
                  <a:pt x="3375858" y="3114460"/>
                  <a:pt x="3543300" y="3162300"/>
                </a:cubicBezTo>
                <a:cubicBezTo>
                  <a:pt x="3609188" y="3181125"/>
                  <a:pt x="3616201" y="3194285"/>
                  <a:pt x="3695700" y="3200400"/>
                </a:cubicBezTo>
                <a:cubicBezTo>
                  <a:pt x="3828808" y="3210639"/>
                  <a:pt x="3962400" y="3213100"/>
                  <a:pt x="4095750" y="3219450"/>
                </a:cubicBezTo>
                <a:cubicBezTo>
                  <a:pt x="4127500" y="3225800"/>
                  <a:pt x="4159588" y="3230647"/>
                  <a:pt x="4191000" y="3238500"/>
                </a:cubicBezTo>
                <a:cubicBezTo>
                  <a:pt x="4279268" y="3260567"/>
                  <a:pt x="4238971" y="3271940"/>
                  <a:pt x="4362450" y="3276600"/>
                </a:cubicBezTo>
                <a:cubicBezTo>
                  <a:pt x="4660755" y="3287857"/>
                  <a:pt x="4959350" y="3289300"/>
                  <a:pt x="5257800" y="3295650"/>
                </a:cubicBezTo>
                <a:cubicBezTo>
                  <a:pt x="5561134" y="3346206"/>
                  <a:pt x="5222030" y="3294637"/>
                  <a:pt x="5867400" y="3333750"/>
                </a:cubicBezTo>
                <a:cubicBezTo>
                  <a:pt x="5912219" y="3336466"/>
                  <a:pt x="5955869" y="3351440"/>
                  <a:pt x="6000750" y="3352800"/>
                </a:cubicBezTo>
                <a:cubicBezTo>
                  <a:pt x="6165774" y="3357801"/>
                  <a:pt x="6330950" y="3352800"/>
                  <a:pt x="6496050" y="3352800"/>
                </a:cubicBezTo>
              </a:path>
            </a:pathLst>
          </a:custGeom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16" name="Connecteur droit 15"/>
          <p:cNvCxnSpPr/>
          <p:nvPr/>
        </p:nvCxnSpPr>
        <p:spPr>
          <a:xfrm>
            <a:off x="1142976" y="4929198"/>
            <a:ext cx="6500858" cy="7143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Connecteur droit 17"/>
          <p:cNvCxnSpPr>
            <a:endCxn id="14" idx="26"/>
          </p:cNvCxnSpPr>
          <p:nvPr/>
        </p:nvCxnSpPr>
        <p:spPr>
          <a:xfrm flipV="1">
            <a:off x="1142976" y="3486151"/>
            <a:ext cx="1485925" cy="142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Connecteur droit avec flèche 19"/>
          <p:cNvCxnSpPr/>
          <p:nvPr/>
        </p:nvCxnSpPr>
        <p:spPr>
          <a:xfrm rot="5400000">
            <a:off x="214282" y="4214818"/>
            <a:ext cx="1428760" cy="1588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ZoneTexte 20"/>
          <p:cNvSpPr txBox="1"/>
          <p:nvPr/>
        </p:nvSpPr>
        <p:spPr>
          <a:xfrm>
            <a:off x="428596" y="4214818"/>
            <a:ext cx="46358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800" b="1" dirty="0" smtClean="0"/>
              <a:t>Q</a:t>
            </a:r>
            <a:endParaRPr lang="fr-FR" sz="2800" b="1" dirty="0"/>
          </a:p>
        </p:txBody>
      </p:sp>
      <p:sp>
        <p:nvSpPr>
          <p:cNvPr id="22" name="ZoneTexte 21"/>
          <p:cNvSpPr txBox="1"/>
          <p:nvPr/>
        </p:nvSpPr>
        <p:spPr>
          <a:xfrm>
            <a:off x="2143108" y="2643182"/>
            <a:ext cx="22145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Excédents d’Eau</a:t>
            </a:r>
            <a:endParaRPr lang="fr-FR" dirty="0"/>
          </a:p>
        </p:txBody>
      </p:sp>
      <p:sp>
        <p:nvSpPr>
          <p:cNvPr id="25" name="ZoneTexte 24"/>
          <p:cNvSpPr txBox="1"/>
          <p:nvPr/>
        </p:nvSpPr>
        <p:spPr>
          <a:xfrm>
            <a:off x="7072330" y="5786454"/>
            <a:ext cx="114300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b="1" dirty="0" smtClean="0"/>
              <a:t>Temps</a:t>
            </a:r>
            <a:endParaRPr lang="fr-FR" sz="2000" b="1" dirty="0"/>
          </a:p>
        </p:txBody>
      </p:sp>
      <p:sp>
        <p:nvSpPr>
          <p:cNvPr id="26" name="ZoneTexte 25"/>
          <p:cNvSpPr txBox="1"/>
          <p:nvPr/>
        </p:nvSpPr>
        <p:spPr>
          <a:xfrm>
            <a:off x="714348" y="428604"/>
            <a:ext cx="85151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000" b="1" dirty="0" smtClean="0"/>
              <a:t>Débit</a:t>
            </a:r>
            <a:endParaRPr lang="fr-FR" sz="2000" b="1" dirty="0"/>
          </a:p>
        </p:txBody>
      </p:sp>
      <p:sp>
        <p:nvSpPr>
          <p:cNvPr id="27" name="ZoneTexte 26"/>
          <p:cNvSpPr txBox="1"/>
          <p:nvPr/>
        </p:nvSpPr>
        <p:spPr>
          <a:xfrm>
            <a:off x="1142976" y="5643578"/>
            <a:ext cx="521497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smtClean="0"/>
              <a:t>q</a:t>
            </a:r>
            <a:r>
              <a:rPr lang="fr-FR" dirty="0" smtClean="0"/>
              <a:t>: débit laissé dans la rivière, fuites</a:t>
            </a:r>
            <a:endParaRPr lang="fr-FR" dirty="0"/>
          </a:p>
        </p:txBody>
      </p:sp>
      <p:cxnSp>
        <p:nvCxnSpPr>
          <p:cNvPr id="31" name="Connecteur droit 30"/>
          <p:cNvCxnSpPr/>
          <p:nvPr/>
        </p:nvCxnSpPr>
        <p:spPr>
          <a:xfrm rot="5400000">
            <a:off x="1071538" y="3571876"/>
            <a:ext cx="642942" cy="500066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33" name="Connecteur droit 32"/>
          <p:cNvCxnSpPr>
            <a:stCxn id="14" idx="26"/>
          </p:cNvCxnSpPr>
          <p:nvPr/>
        </p:nvCxnSpPr>
        <p:spPr>
          <a:xfrm flipH="1">
            <a:off x="1285852" y="3486151"/>
            <a:ext cx="1343049" cy="1443047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35" name="Connecteur droit 34"/>
          <p:cNvCxnSpPr>
            <a:stCxn id="14" idx="33"/>
          </p:cNvCxnSpPr>
          <p:nvPr/>
        </p:nvCxnSpPr>
        <p:spPr>
          <a:xfrm flipH="1">
            <a:off x="2357422" y="3829051"/>
            <a:ext cx="881079" cy="1100147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37" name="Connecteur droit 36"/>
          <p:cNvCxnSpPr>
            <a:stCxn id="14" idx="41"/>
          </p:cNvCxnSpPr>
          <p:nvPr/>
        </p:nvCxnSpPr>
        <p:spPr>
          <a:xfrm flipH="1">
            <a:off x="3428992" y="4210051"/>
            <a:ext cx="476259" cy="719147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39" name="Connecteur droit 38"/>
          <p:cNvCxnSpPr>
            <a:stCxn id="14" idx="47"/>
          </p:cNvCxnSpPr>
          <p:nvPr/>
        </p:nvCxnSpPr>
        <p:spPr>
          <a:xfrm flipH="1">
            <a:off x="4429124" y="4438651"/>
            <a:ext cx="409577" cy="561985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42" name="Connecteur droit 41"/>
          <p:cNvCxnSpPr/>
          <p:nvPr/>
        </p:nvCxnSpPr>
        <p:spPr>
          <a:xfrm rot="5400000">
            <a:off x="5322099" y="4536289"/>
            <a:ext cx="500066" cy="428628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44" name="Connecteur droit 43"/>
          <p:cNvCxnSpPr/>
          <p:nvPr/>
        </p:nvCxnSpPr>
        <p:spPr>
          <a:xfrm rot="5400000">
            <a:off x="6357950" y="4643446"/>
            <a:ext cx="428628" cy="285752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46" name="Connecteur droit 45"/>
          <p:cNvCxnSpPr>
            <a:stCxn id="14" idx="54"/>
          </p:cNvCxnSpPr>
          <p:nvPr/>
        </p:nvCxnSpPr>
        <p:spPr>
          <a:xfrm flipH="1">
            <a:off x="7429520" y="4591051"/>
            <a:ext cx="209530" cy="409585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47" name="ZoneTexte 46"/>
          <p:cNvSpPr txBox="1"/>
          <p:nvPr/>
        </p:nvSpPr>
        <p:spPr>
          <a:xfrm>
            <a:off x="4429124" y="3786190"/>
            <a:ext cx="36840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Energie Hydraulique </a:t>
            </a:r>
            <a:endParaRPr lang="fr-FR" dirty="0"/>
          </a:p>
        </p:txBody>
      </p:sp>
      <p:sp>
        <p:nvSpPr>
          <p:cNvPr id="50" name="ZoneTexte 49"/>
          <p:cNvSpPr txBox="1"/>
          <p:nvPr/>
        </p:nvSpPr>
        <p:spPr>
          <a:xfrm>
            <a:off x="3643306" y="1214422"/>
            <a:ext cx="492922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b="1" dirty="0" smtClean="0"/>
              <a:t>Q: Débit d’équipement, tient compte  </a:t>
            </a:r>
          </a:p>
          <a:p>
            <a:pPr lvl="1">
              <a:buFontTx/>
              <a:buChar char="-"/>
            </a:pPr>
            <a:r>
              <a:rPr lang="fr-FR" sz="2000" b="1" dirty="0" smtClean="0"/>
              <a:t>Du débit laissé dans la rivière</a:t>
            </a:r>
          </a:p>
          <a:p>
            <a:pPr lvl="1">
              <a:buFontTx/>
              <a:buChar char="-"/>
            </a:pPr>
            <a:r>
              <a:rPr lang="fr-FR" sz="2000" b="1" dirty="0" smtClean="0"/>
              <a:t>Des Excédents d’eau</a:t>
            </a:r>
            <a:endParaRPr lang="fr-FR" sz="2000" b="1" dirty="0"/>
          </a:p>
        </p:txBody>
      </p:sp>
      <p:cxnSp>
        <p:nvCxnSpPr>
          <p:cNvPr id="52" name="Connecteur droit avec flèche 51"/>
          <p:cNvCxnSpPr/>
          <p:nvPr/>
        </p:nvCxnSpPr>
        <p:spPr>
          <a:xfrm rot="5400000">
            <a:off x="4107653" y="4250537"/>
            <a:ext cx="571504" cy="21431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ZoneTexte 52"/>
          <p:cNvSpPr txBox="1"/>
          <p:nvPr/>
        </p:nvSpPr>
        <p:spPr>
          <a:xfrm>
            <a:off x="3857620" y="571480"/>
            <a:ext cx="4161717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200" b="1" u="sng" dirty="0" smtClean="0"/>
              <a:t>COURBE DES DEBITS CLASSES</a:t>
            </a:r>
            <a:endParaRPr lang="fr-FR" sz="2200" b="1" u="sng" dirty="0"/>
          </a:p>
        </p:txBody>
      </p:sp>
      <p:cxnSp>
        <p:nvCxnSpPr>
          <p:cNvPr id="60" name="Connecteur droit avec flèche 59"/>
          <p:cNvCxnSpPr/>
          <p:nvPr/>
        </p:nvCxnSpPr>
        <p:spPr>
          <a:xfrm rot="10800000" flipV="1">
            <a:off x="1571604" y="3000372"/>
            <a:ext cx="785818" cy="21431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0" name="Image 29"/>
          <p:cNvPicPr/>
          <p:nvPr/>
        </p:nvPicPr>
        <p:blipFill>
          <a:blip r:embed="rId2" cstate="print">
            <a:extLst>
              <a:ext uri="{28A0092B-C50C-407E-A947-70E740481C1C}">
                <a14:useLocalDpi xmlns:lc="http://schemas.openxmlformats.org/drawingml/2006/lockedCanvas" xmlns:pic="http://schemas.openxmlformats.org/drawingml/2006/picture" xmlns="" xmlns:wpc="http://schemas.microsoft.com/office/word/2010/wordprocessingCanvas" xmlns:mc="http://schemas.openxmlformats.org/markup-compatibility/2006" xmlns:o="urn:schemas-microsoft-com:office:office" xmlns:v="urn:schemas-microsoft-com:vml" xmlns:wp14="http://schemas.microsoft.com/office/word/2010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pg="http://schemas.microsoft.com/office/word/2010/wordprocessingGroup" xmlns:wpi="http://schemas.microsoft.com/office/word/2010/wordprocessingInk" xmlns:wps="http://schemas.microsoft.com/office/word/2010/wordprocessingShape" xmlns:a14="http://schemas.microsoft.com/office/drawing/2010/main" xmlns:wne="http://schemas.microsoft.com/office/word/2006/wordml" xmlns:wp="http://schemas.openxmlformats.org/drawingml/2006/wordprocessingDrawing" xmlns:m="http://schemas.openxmlformats.org/officeDocument/2006/math" xmlns:ve="http://schemas.openxmlformats.org/markup-compatibility/2006" val="0"/>
              </a:ext>
            </a:extLst>
          </a:blip>
          <a:srcRect/>
          <a:stretch>
            <a:fillRect/>
          </a:stretch>
        </p:blipFill>
        <p:spPr bwMode="auto">
          <a:xfrm>
            <a:off x="8143900" y="0"/>
            <a:ext cx="1000100" cy="934940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34" name="Connecteur droit avec flèche 33"/>
          <p:cNvCxnSpPr/>
          <p:nvPr/>
        </p:nvCxnSpPr>
        <p:spPr>
          <a:xfrm rot="5400000" flipH="1" flipV="1">
            <a:off x="607191" y="5250669"/>
            <a:ext cx="642942" cy="1588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ZoneTexte 39"/>
          <p:cNvSpPr txBox="1"/>
          <p:nvPr/>
        </p:nvSpPr>
        <p:spPr>
          <a:xfrm>
            <a:off x="500034" y="5072074"/>
            <a:ext cx="47341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smtClean="0"/>
              <a:t>q</a:t>
            </a:r>
            <a:endParaRPr lang="fr-FR" sz="2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512744"/>
          </a:xfrm>
        </p:spPr>
        <p:txBody>
          <a:bodyPr>
            <a:noAutofit/>
          </a:bodyPr>
          <a:lstStyle/>
          <a:p>
            <a:r>
              <a:rPr lang="fr-FR" sz="2800" u="sng" dirty="0" smtClean="0"/>
              <a:t>Mesures</a:t>
            </a:r>
            <a:r>
              <a:rPr lang="fr-FR" sz="2800" dirty="0" smtClean="0"/>
              <a:t> (suite) : autres données</a:t>
            </a:r>
            <a:endParaRPr lang="fr-FR" sz="2800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5715016"/>
            <a:ext cx="4040188" cy="428628"/>
          </a:xfrm>
        </p:spPr>
        <p:txBody>
          <a:bodyPr>
            <a:normAutofit lnSpcReduction="10000"/>
          </a:bodyPr>
          <a:lstStyle/>
          <a:p>
            <a:r>
              <a:rPr lang="fr-FR" dirty="0" smtClean="0"/>
              <a:t>Cycle de l’Eau</a:t>
            </a:r>
            <a:endParaRPr lang="fr-FR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5357818" y="5715016"/>
            <a:ext cx="3571900" cy="457184"/>
          </a:xfrm>
        </p:spPr>
        <p:txBody>
          <a:bodyPr>
            <a:normAutofit fontScale="92500"/>
          </a:bodyPr>
          <a:lstStyle/>
          <a:p>
            <a:r>
              <a:rPr lang="fr-FR" sz="2200" dirty="0" smtClean="0"/>
              <a:t>Données Climatologiques</a:t>
            </a:r>
            <a:endParaRPr lang="fr-FR" sz="2200" dirty="0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5000628" y="1285860"/>
            <a:ext cx="3686172" cy="4214842"/>
          </a:xfrm>
        </p:spPr>
        <p:txBody>
          <a:bodyPr/>
          <a:lstStyle/>
          <a:p>
            <a:pPr lvl="1"/>
            <a:endParaRPr lang="fr-FR" dirty="0" smtClean="0"/>
          </a:p>
          <a:p>
            <a:pPr lvl="1"/>
            <a:r>
              <a:rPr lang="fr-FR" sz="3200" dirty="0" smtClean="0"/>
              <a:t>Température;</a:t>
            </a:r>
          </a:p>
          <a:p>
            <a:pPr lvl="1"/>
            <a:r>
              <a:rPr lang="fr-FR" sz="3200" dirty="0" smtClean="0"/>
              <a:t>Pluviométrie;</a:t>
            </a:r>
          </a:p>
          <a:p>
            <a:pPr lvl="1"/>
            <a:r>
              <a:rPr lang="fr-FR" sz="3200" dirty="0" smtClean="0"/>
              <a:t>Vent;</a:t>
            </a:r>
          </a:p>
          <a:p>
            <a:pPr lvl="1"/>
            <a:r>
              <a:rPr lang="fr-FR" sz="3200" dirty="0" smtClean="0"/>
              <a:t>Orage;</a:t>
            </a:r>
          </a:p>
          <a:p>
            <a:pPr lvl="1"/>
            <a:r>
              <a:rPr lang="fr-FR" sz="3200" dirty="0" smtClean="0"/>
              <a:t>ensoleillement</a:t>
            </a:r>
          </a:p>
          <a:p>
            <a:pPr>
              <a:buNone/>
            </a:pPr>
            <a:endParaRPr lang="fr-FR" dirty="0"/>
          </a:p>
        </p:txBody>
      </p:sp>
      <p:pic>
        <p:nvPicPr>
          <p:cNvPr id="7" name="Espace réservé du contenu 6" descr="Résultat de recherche d'images pour &quot;images de cycle de l'eau&quot;">
            <a:hlinkClick r:id="rId2"/>
          </p:cNvPr>
          <p:cNvPicPr>
            <a:picLocks noGrp="1"/>
          </p:cNvPicPr>
          <p:nvPr>
            <p:ph sz="quarter" idx="2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214282" y="1285860"/>
            <a:ext cx="4714908" cy="42148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Image 8"/>
          <p:cNvPicPr/>
          <p:nvPr/>
        </p:nvPicPr>
        <p:blipFill>
          <a:blip r:embed="rId4" cstate="print">
            <a:extLst>
              <a:ext uri="{28A0092B-C50C-407E-A947-70E740481C1C}">
                <a14:useLocalDpi xmlns:lc="http://schemas.openxmlformats.org/drawingml/2006/lockedCanvas" xmlns:pic="http://schemas.openxmlformats.org/drawingml/2006/picture" xmlns="" xmlns:wpc="http://schemas.microsoft.com/office/word/2010/wordprocessingCanvas" xmlns:mc="http://schemas.openxmlformats.org/markup-compatibility/2006" xmlns:o="urn:schemas-microsoft-com:office:office" xmlns:v="urn:schemas-microsoft-com:vml" xmlns:wp14="http://schemas.microsoft.com/office/word/2010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pg="http://schemas.microsoft.com/office/word/2010/wordprocessingGroup" xmlns:wpi="http://schemas.microsoft.com/office/word/2010/wordprocessingInk" xmlns:wps="http://schemas.microsoft.com/office/word/2010/wordprocessingShape" xmlns:a14="http://schemas.microsoft.com/office/drawing/2010/main" xmlns:wne="http://schemas.microsoft.com/office/word/2006/wordml" xmlns:wp="http://schemas.openxmlformats.org/drawingml/2006/wordprocessingDrawing" xmlns:m="http://schemas.openxmlformats.org/officeDocument/2006/math" xmlns:ve="http://schemas.openxmlformats.org/markup-compatibility/2006" val="0"/>
              </a:ext>
            </a:extLst>
          </a:blip>
          <a:srcRect/>
          <a:stretch>
            <a:fillRect/>
          </a:stretch>
        </p:blipFill>
        <p:spPr bwMode="auto">
          <a:xfrm>
            <a:off x="8143900" y="0"/>
            <a:ext cx="1000100" cy="93494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357158" y="142852"/>
            <a:ext cx="72866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b="1" u="sng" dirty="0" smtClean="0"/>
              <a:t>Mesures </a:t>
            </a:r>
            <a:r>
              <a:rPr lang="fr-FR" sz="2800" b="1" dirty="0" smtClean="0"/>
              <a:t>(suite)</a:t>
            </a:r>
            <a:endParaRPr lang="fr-FR" sz="2800" b="1" dirty="0"/>
          </a:p>
        </p:txBody>
      </p:sp>
      <p:sp>
        <p:nvSpPr>
          <p:cNvPr id="3" name="ZoneTexte 2"/>
          <p:cNvSpPr txBox="1"/>
          <p:nvPr/>
        </p:nvSpPr>
        <p:spPr>
          <a:xfrm>
            <a:off x="285720" y="642918"/>
            <a:ext cx="8643998" cy="60939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 smtClean="0"/>
              <a:t>Température, Pluviométrie, ensoleillement</a:t>
            </a:r>
          </a:p>
          <a:p>
            <a:endParaRPr lang="fr-FR" sz="1000" dirty="0" smtClean="0"/>
          </a:p>
          <a:p>
            <a:r>
              <a:rPr lang="fr-FR" sz="2200" dirty="0" smtClean="0"/>
              <a:t>Permettent de déterminer les apports en eau dans les rivières (pluies, ruissellement, infiltration, évaporation, évapotranspiration…) et dimensionner les ouvrages de Production (Barrages, équipements des  Centrales)</a:t>
            </a:r>
          </a:p>
          <a:p>
            <a:endParaRPr lang="fr-FR" sz="1400" dirty="0" smtClean="0"/>
          </a:p>
          <a:p>
            <a:r>
              <a:rPr lang="fr-FR" sz="2400" b="1" dirty="0" smtClean="0"/>
              <a:t>Vent, Orages : </a:t>
            </a:r>
          </a:p>
          <a:p>
            <a:endParaRPr lang="fr-FR" sz="1000" dirty="0" smtClean="0"/>
          </a:p>
          <a:p>
            <a:r>
              <a:rPr lang="fr-FR" sz="2200" dirty="0" smtClean="0"/>
              <a:t>Leur connaissance permet non seulement de dimensionner les infrastructures de Production, les lignes de Transport (et Distribution), mais aussi, les Protections, afin de garantir la stabilité de la fourniture électrique.</a:t>
            </a:r>
          </a:p>
          <a:p>
            <a:endParaRPr lang="fr-FR" sz="2200" dirty="0" smtClean="0"/>
          </a:p>
          <a:p>
            <a:pPr algn="just"/>
            <a:r>
              <a:rPr lang="fr-FR" sz="2200" dirty="0" smtClean="0"/>
              <a:t>Toutes ces données, sont également importantes lors de l’exploitation des ouvrages (Production, Transport, Distribution).</a:t>
            </a:r>
          </a:p>
          <a:p>
            <a:pPr algn="just"/>
            <a:r>
              <a:rPr lang="fr-FR" sz="2200" dirty="0" smtClean="0"/>
              <a:t>Hauteur de l’eau mesurée au moins deux fois par jour (en exploitation)</a:t>
            </a:r>
            <a:endParaRPr lang="fr-FR" sz="2200" dirty="0"/>
          </a:p>
        </p:txBody>
      </p:sp>
      <p:pic>
        <p:nvPicPr>
          <p:cNvPr id="5" name="Image 4"/>
          <p:cNvPicPr/>
          <p:nvPr/>
        </p:nvPicPr>
        <p:blipFill>
          <a:blip r:embed="rId2" cstate="print">
            <a:extLst>
              <a:ext uri="{28A0092B-C50C-407E-A947-70E740481C1C}">
                <a14:useLocalDpi xmlns:lc="http://schemas.openxmlformats.org/drawingml/2006/lockedCanvas" xmlns:pic="http://schemas.openxmlformats.org/drawingml/2006/picture" xmlns="" xmlns:wpc="http://schemas.microsoft.com/office/word/2010/wordprocessingCanvas" xmlns:mc="http://schemas.openxmlformats.org/markup-compatibility/2006" xmlns:o="urn:schemas-microsoft-com:office:office" xmlns:v="urn:schemas-microsoft-com:vml" xmlns:wp14="http://schemas.microsoft.com/office/word/2010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pg="http://schemas.microsoft.com/office/word/2010/wordprocessingGroup" xmlns:wpi="http://schemas.microsoft.com/office/word/2010/wordprocessingInk" xmlns:wps="http://schemas.microsoft.com/office/word/2010/wordprocessingShape" xmlns:a14="http://schemas.microsoft.com/office/drawing/2010/main" xmlns:wne="http://schemas.microsoft.com/office/word/2006/wordml" xmlns:wp="http://schemas.openxmlformats.org/drawingml/2006/wordprocessingDrawing" xmlns:m="http://schemas.openxmlformats.org/officeDocument/2006/math" xmlns:ve="http://schemas.openxmlformats.org/markup-compatibility/2006" val="0"/>
              </a:ext>
            </a:extLst>
          </a:blip>
          <a:srcRect/>
          <a:stretch>
            <a:fillRect/>
          </a:stretch>
        </p:blipFill>
        <p:spPr bwMode="auto">
          <a:xfrm>
            <a:off x="8143900" y="0"/>
            <a:ext cx="1000100" cy="93494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857232"/>
            <a:ext cx="8229600" cy="5467368"/>
          </a:xfrm>
        </p:spPr>
        <p:txBody>
          <a:bodyPr>
            <a:normAutofit/>
          </a:bodyPr>
          <a:lstStyle/>
          <a:p>
            <a:pPr algn="just"/>
            <a:endParaRPr lang="fr-FR" sz="1400" dirty="0" smtClean="0"/>
          </a:p>
          <a:p>
            <a:pPr algn="just"/>
            <a:endParaRPr lang="fr-FR" sz="1400" dirty="0" smtClean="0"/>
          </a:p>
          <a:p>
            <a:pPr algn="just"/>
            <a:r>
              <a:rPr lang="fr-FR" dirty="0" smtClean="0"/>
              <a:t>Etude de faisabilité de 2 barrages (Booué et Tsengué Lélédi) de 1 160 MW [BAD];</a:t>
            </a:r>
          </a:p>
          <a:p>
            <a:pPr algn="just"/>
            <a:r>
              <a:rPr lang="fr-FR" dirty="0" smtClean="0"/>
              <a:t>Inventaire des sites hydroélectriques de l’Afrique Centrale;</a:t>
            </a:r>
          </a:p>
          <a:p>
            <a:pPr algn="just"/>
            <a:r>
              <a:rPr lang="fr-FR" dirty="0" smtClean="0"/>
              <a:t>Elaboration de la Feuille de route pour la promotion des </a:t>
            </a:r>
            <a:r>
              <a:rPr lang="fr-FR" dirty="0" err="1" smtClean="0"/>
              <a:t>EnR</a:t>
            </a:r>
            <a:r>
              <a:rPr lang="fr-FR" dirty="0" smtClean="0"/>
              <a:t> [IRENA];</a:t>
            </a:r>
          </a:p>
          <a:p>
            <a:pPr algn="just"/>
            <a:r>
              <a:rPr lang="fr-FR" dirty="0" smtClean="0"/>
              <a:t>Création et opérationnalisation d’une structure en charge des Energies Renouvelables et Efficacité Energétique [ONUDI]</a:t>
            </a:r>
          </a:p>
          <a:p>
            <a:pPr algn="just"/>
            <a:endParaRPr lang="fr-FR" dirty="0" smtClean="0"/>
          </a:p>
          <a:p>
            <a:pPr algn="just"/>
            <a:endParaRPr lang="fr-FR" dirty="0" smtClean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85728"/>
            <a:ext cx="8229600" cy="571504"/>
          </a:xfrm>
        </p:spPr>
        <p:txBody>
          <a:bodyPr>
            <a:noAutofit/>
          </a:bodyPr>
          <a:lstStyle/>
          <a:p>
            <a:r>
              <a:rPr lang="fr-FR" sz="2600" b="1" dirty="0" smtClean="0"/>
              <a:t>4- PERSPECTIVES POUR L’AFRIQUE CENTRALE</a:t>
            </a:r>
            <a:endParaRPr lang="fr-FR" sz="2600" b="1" dirty="0"/>
          </a:p>
        </p:txBody>
      </p:sp>
      <p:pic>
        <p:nvPicPr>
          <p:cNvPr id="5" name="Image 4"/>
          <p:cNvPicPr/>
          <p:nvPr/>
        </p:nvPicPr>
        <p:blipFill>
          <a:blip r:embed="rId2" cstate="print">
            <a:extLst>
              <a:ext uri="{28A0092B-C50C-407E-A947-70E740481C1C}">
                <a14:useLocalDpi xmlns:lc="http://schemas.openxmlformats.org/drawingml/2006/lockedCanvas" xmlns:pic="http://schemas.openxmlformats.org/drawingml/2006/picture" xmlns="" xmlns:wpc="http://schemas.microsoft.com/office/word/2010/wordprocessingCanvas" xmlns:mc="http://schemas.openxmlformats.org/markup-compatibility/2006" xmlns:o="urn:schemas-microsoft-com:office:office" xmlns:v="urn:schemas-microsoft-com:vml" xmlns:wp14="http://schemas.microsoft.com/office/word/2010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pg="http://schemas.microsoft.com/office/word/2010/wordprocessingGroup" xmlns:wpi="http://schemas.microsoft.com/office/word/2010/wordprocessingInk" xmlns:wps="http://schemas.microsoft.com/office/word/2010/wordprocessingShape" xmlns:a14="http://schemas.microsoft.com/office/drawing/2010/main" xmlns:wne="http://schemas.microsoft.com/office/word/2006/wordml" xmlns:wp="http://schemas.openxmlformats.org/drawingml/2006/wordprocessingDrawing" xmlns:m="http://schemas.openxmlformats.org/officeDocument/2006/math" xmlns:ve="http://schemas.openxmlformats.org/markup-compatibility/2006" val="0"/>
              </a:ext>
            </a:extLst>
          </a:blip>
          <a:srcRect/>
          <a:stretch>
            <a:fillRect/>
          </a:stretch>
        </p:blipFill>
        <p:spPr bwMode="auto">
          <a:xfrm>
            <a:off x="8143900" y="0"/>
            <a:ext cx="1000100" cy="93494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14282" y="1000108"/>
            <a:ext cx="8472518" cy="5429288"/>
          </a:xfrm>
        </p:spPr>
        <p:txBody>
          <a:bodyPr>
            <a:normAutofit/>
          </a:bodyPr>
          <a:lstStyle/>
          <a:p>
            <a:pPr algn="just">
              <a:buFont typeface="Wingdings" pitchFamily="2" charset="2"/>
              <a:buChar char="v"/>
            </a:pPr>
            <a:r>
              <a:rPr lang="fr-FR" sz="2800" dirty="0" smtClean="0"/>
              <a:t>Les données hydrométéorologiques sont incontournables, non seulement pour la conception des ouvrages de Production, de Transport et de Distribution électriques, mais également lors de l’exploitation de ces différentes unités.</a:t>
            </a:r>
          </a:p>
          <a:p>
            <a:pPr algn="just">
              <a:buNone/>
            </a:pPr>
            <a:endParaRPr lang="fr-FR" sz="2800" dirty="0" smtClean="0"/>
          </a:p>
          <a:p>
            <a:pPr algn="just">
              <a:buFont typeface="Wingdings" pitchFamily="2" charset="2"/>
              <a:buChar char="v"/>
            </a:pPr>
            <a:r>
              <a:rPr lang="fr-FR" sz="2800" dirty="0" smtClean="0"/>
              <a:t>Ces données doivent être:</a:t>
            </a:r>
          </a:p>
          <a:p>
            <a:pPr lvl="2" algn="just">
              <a:buFont typeface="Wingdings" pitchFamily="2" charset="2"/>
              <a:buChar char="§"/>
            </a:pPr>
            <a:r>
              <a:rPr lang="fr-FR" sz="2800" dirty="0" smtClean="0"/>
              <a:t>disponibles et</a:t>
            </a:r>
          </a:p>
          <a:p>
            <a:pPr lvl="2" algn="just">
              <a:buFont typeface="Wingdings" pitchFamily="2" charset="2"/>
              <a:buChar char="§"/>
            </a:pPr>
            <a:r>
              <a:rPr lang="fr-FR" sz="2800" dirty="0" smtClean="0"/>
              <a:t>fiables</a:t>
            </a:r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14290"/>
            <a:ext cx="8229600" cy="428628"/>
          </a:xfrm>
        </p:spPr>
        <p:txBody>
          <a:bodyPr>
            <a:noAutofit/>
          </a:bodyPr>
          <a:lstStyle/>
          <a:p>
            <a:pPr algn="ctr"/>
            <a:r>
              <a:rPr lang="fr-FR" sz="3800" dirty="0" smtClean="0"/>
              <a:t>4</a:t>
            </a:r>
            <a:r>
              <a:rPr lang="fr-FR" sz="3800" b="1" dirty="0" smtClean="0"/>
              <a:t>- CONCLUSION</a:t>
            </a:r>
            <a:endParaRPr lang="fr-FR" sz="3800" b="1" dirty="0"/>
          </a:p>
        </p:txBody>
      </p:sp>
      <p:pic>
        <p:nvPicPr>
          <p:cNvPr id="7" name="Image 6"/>
          <p:cNvPicPr/>
          <p:nvPr/>
        </p:nvPicPr>
        <p:blipFill>
          <a:blip r:embed="rId2" cstate="print">
            <a:extLst>
              <a:ext uri="{28A0092B-C50C-407E-A947-70E740481C1C}">
                <a14:useLocalDpi xmlns:lc="http://schemas.openxmlformats.org/drawingml/2006/lockedCanvas" xmlns:pic="http://schemas.openxmlformats.org/drawingml/2006/picture" xmlns="" xmlns:wpc="http://schemas.microsoft.com/office/word/2010/wordprocessingCanvas" xmlns:mc="http://schemas.openxmlformats.org/markup-compatibility/2006" xmlns:o="urn:schemas-microsoft-com:office:office" xmlns:v="urn:schemas-microsoft-com:vml" xmlns:wp14="http://schemas.microsoft.com/office/word/2010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pg="http://schemas.microsoft.com/office/word/2010/wordprocessingGroup" xmlns:wpi="http://schemas.microsoft.com/office/word/2010/wordprocessingInk" xmlns:wps="http://schemas.microsoft.com/office/word/2010/wordprocessingShape" xmlns:a14="http://schemas.microsoft.com/office/drawing/2010/main" xmlns:wne="http://schemas.microsoft.com/office/word/2006/wordml" xmlns:wp="http://schemas.openxmlformats.org/drawingml/2006/wordprocessingDrawing" xmlns:m="http://schemas.openxmlformats.org/officeDocument/2006/math" xmlns:ve="http://schemas.openxmlformats.org/markup-compatibility/2006" val="0"/>
              </a:ext>
            </a:extLst>
          </a:blip>
          <a:srcRect/>
          <a:stretch>
            <a:fillRect/>
          </a:stretch>
        </p:blipFill>
        <p:spPr bwMode="auto">
          <a:xfrm>
            <a:off x="8143900" y="0"/>
            <a:ext cx="1000100" cy="93494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1214414" y="4714884"/>
            <a:ext cx="5429288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6000" dirty="0" smtClean="0">
                <a:solidFill>
                  <a:srgbClr val="0070C0"/>
                </a:solidFill>
                <a:latin typeface="Algerian" pitchFamily="82" charset="0"/>
              </a:rPr>
              <a:t>MERCI</a:t>
            </a:r>
          </a:p>
          <a:p>
            <a:pPr algn="ctr"/>
            <a:r>
              <a:rPr lang="fr-FR" sz="4000" dirty="0" smtClean="0">
                <a:solidFill>
                  <a:srgbClr val="0070C0"/>
                </a:solidFill>
                <a:latin typeface="Algerian" pitchFamily="82" charset="0"/>
              </a:rPr>
              <a:t>De m’avoir écouté</a:t>
            </a:r>
            <a:endParaRPr lang="fr-FR" sz="4000" dirty="0">
              <a:solidFill>
                <a:srgbClr val="0070C0"/>
              </a:solidFill>
              <a:latin typeface="Algerian" pitchFamily="82" charset="0"/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6715139" y="5500702"/>
            <a:ext cx="228601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 smtClean="0">
                <a:latin typeface="Times New Roman" pitchFamily="18" charset="0"/>
                <a:cs typeface="Times New Roman" pitchFamily="18" charset="0"/>
              </a:rPr>
              <a:t>Jean KOUTELE</a:t>
            </a:r>
          </a:p>
          <a:p>
            <a:r>
              <a:rPr lang="fr-FR" sz="1400" dirty="0" smtClean="0">
                <a:latin typeface="Times New Roman" pitchFamily="18" charset="0"/>
                <a:cs typeface="Times New Roman" pitchFamily="18" charset="0"/>
              </a:rPr>
              <a:t>Expert en Energie</a:t>
            </a:r>
          </a:p>
          <a:p>
            <a:r>
              <a:rPr lang="fr-FR" sz="1400" dirty="0" smtClean="0">
                <a:latin typeface="Times New Roman" pitchFamily="18" charset="0"/>
                <a:cs typeface="Times New Roman" pitchFamily="18" charset="0"/>
              </a:rPr>
              <a:t>CEEAC</a:t>
            </a:r>
          </a:p>
          <a:p>
            <a:r>
              <a:rPr lang="fr-FR" sz="1400" dirty="0" smtClean="0">
                <a:latin typeface="Times New Roman" pitchFamily="18" charset="0"/>
                <a:cs typeface="Times New Roman" pitchFamily="18" charset="0"/>
              </a:rPr>
              <a:t>Email: jkoutele@gmail.com</a:t>
            </a:r>
            <a:endParaRPr lang="fr-FR" sz="1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Image 6"/>
          <p:cNvPicPr/>
          <p:nvPr/>
        </p:nvPicPr>
        <p:blipFill>
          <a:blip r:embed="rId3" cstate="print">
            <a:extLst>
              <a:ext uri="{28A0092B-C50C-407E-A947-70E740481C1C}">
                <a14:useLocalDpi xmlns:lc="http://schemas.openxmlformats.org/drawingml/2006/lockedCanvas" xmlns:pic="http://schemas.openxmlformats.org/drawingml/2006/picture" xmlns="" xmlns:wpc="http://schemas.microsoft.com/office/word/2010/wordprocessingCanvas" xmlns:mc="http://schemas.openxmlformats.org/markup-compatibility/2006" xmlns:o="urn:schemas-microsoft-com:office:office" xmlns:v="urn:schemas-microsoft-com:vml" xmlns:wp14="http://schemas.microsoft.com/office/word/2010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pg="http://schemas.microsoft.com/office/word/2010/wordprocessingGroup" xmlns:wpi="http://schemas.microsoft.com/office/word/2010/wordprocessingInk" xmlns:wps="http://schemas.microsoft.com/office/word/2010/wordprocessingShape" xmlns:a14="http://schemas.microsoft.com/office/drawing/2010/main" xmlns:wne="http://schemas.microsoft.com/office/word/2006/wordml" xmlns:wp="http://schemas.openxmlformats.org/drawingml/2006/wordprocessingDrawing" xmlns:m="http://schemas.openxmlformats.org/officeDocument/2006/math" xmlns:ve="http://schemas.openxmlformats.org/markup-compatibility/2006" val="0"/>
              </a:ext>
            </a:extLst>
          </a:blip>
          <a:srcRect/>
          <a:stretch>
            <a:fillRect/>
          </a:stretch>
        </p:blipFill>
        <p:spPr bwMode="auto">
          <a:xfrm>
            <a:off x="8143900" y="0"/>
            <a:ext cx="1000100" cy="934940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irc_mi" descr="Résultat de recherche d'images pour &quot;images centrales hydroélectriques de Boali en république Centrafricaine&quot;">
            <a:hlinkClick r:id="rId4"/>
          </p:cNvPr>
          <p:cNvPicPr/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85720" y="142852"/>
            <a:ext cx="7715304" cy="44291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ZoneTexte 5"/>
          <p:cNvSpPr txBox="1"/>
          <p:nvPr/>
        </p:nvSpPr>
        <p:spPr>
          <a:xfrm>
            <a:off x="8001024" y="4286256"/>
            <a:ext cx="11429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i="1" dirty="0" smtClean="0"/>
              <a:t>BOALI 2</a:t>
            </a:r>
            <a:endParaRPr lang="fr-FR" i="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42844" y="1285860"/>
            <a:ext cx="8858312" cy="492922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fr-FR" sz="2500" b="1" dirty="0" smtClean="0"/>
              <a:t>1- Centrales (solaires, éoliennes et hydroélectriques)</a:t>
            </a:r>
          </a:p>
          <a:p>
            <a:pPr>
              <a:buNone/>
            </a:pPr>
            <a:endParaRPr lang="fr-FR" dirty="0" smtClean="0"/>
          </a:p>
          <a:p>
            <a:pPr>
              <a:buNone/>
            </a:pPr>
            <a:r>
              <a:rPr lang="fr-FR" dirty="0" smtClean="0"/>
              <a:t>2- Etat des lieux en Afrique Centrale</a:t>
            </a:r>
            <a:endParaRPr lang="fr-FR" sz="2200" dirty="0" smtClean="0"/>
          </a:p>
          <a:p>
            <a:pPr lvl="2">
              <a:buFont typeface="Courier New" pitchFamily="49" charset="0"/>
              <a:buChar char="o"/>
            </a:pPr>
            <a:r>
              <a:rPr lang="fr-FR" sz="2200" dirty="0" smtClean="0"/>
              <a:t>Potentiel Energétique</a:t>
            </a:r>
          </a:p>
          <a:p>
            <a:pPr lvl="2">
              <a:buFont typeface="Courier New" pitchFamily="49" charset="0"/>
              <a:buChar char="o"/>
            </a:pPr>
            <a:r>
              <a:rPr lang="fr-FR" sz="2200" dirty="0" smtClean="0"/>
              <a:t>Puissance Installée &amp; Production</a:t>
            </a:r>
          </a:p>
          <a:p>
            <a:pPr>
              <a:buNone/>
            </a:pPr>
            <a:endParaRPr lang="fr-FR" sz="800" dirty="0" smtClean="0"/>
          </a:p>
          <a:p>
            <a:pPr>
              <a:buNone/>
            </a:pPr>
            <a:r>
              <a:rPr lang="fr-FR" dirty="0" smtClean="0"/>
              <a:t>3- Importance des données hydrométéorologiques</a:t>
            </a:r>
          </a:p>
          <a:p>
            <a:endParaRPr lang="fr-FR" dirty="0" smtClean="0"/>
          </a:p>
          <a:p>
            <a:pPr>
              <a:buNone/>
            </a:pPr>
            <a:r>
              <a:rPr lang="fr-FR" dirty="0" smtClean="0"/>
              <a:t>4- Conclusion</a:t>
            </a:r>
            <a:endParaRPr lang="fr-FR" dirty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3600" dirty="0" smtClean="0"/>
              <a:t>SOMMAIRE</a:t>
            </a:r>
            <a:endParaRPr lang="fr-FR" sz="3600" dirty="0"/>
          </a:p>
        </p:txBody>
      </p:sp>
      <p:pic>
        <p:nvPicPr>
          <p:cNvPr id="7" name="Image 6"/>
          <p:cNvPicPr/>
          <p:nvPr/>
        </p:nvPicPr>
        <p:blipFill>
          <a:blip r:embed="rId2" cstate="print">
            <a:extLst>
              <a:ext uri="{28A0092B-C50C-407E-A947-70E740481C1C}">
                <a14:useLocalDpi xmlns:lc="http://schemas.openxmlformats.org/drawingml/2006/lockedCanvas" xmlns:pic="http://schemas.openxmlformats.org/drawingml/2006/picture" xmlns="" xmlns:wpc="http://schemas.microsoft.com/office/word/2010/wordprocessingCanvas" xmlns:mc="http://schemas.openxmlformats.org/markup-compatibility/2006" xmlns:o="urn:schemas-microsoft-com:office:office" xmlns:v="urn:schemas-microsoft-com:vml" xmlns:wp14="http://schemas.microsoft.com/office/word/2010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pg="http://schemas.microsoft.com/office/word/2010/wordprocessingGroup" xmlns:wpi="http://schemas.microsoft.com/office/word/2010/wordprocessingInk" xmlns:wps="http://schemas.microsoft.com/office/word/2010/wordprocessingShape" xmlns:a14="http://schemas.microsoft.com/office/drawing/2010/main" xmlns:wne="http://schemas.microsoft.com/office/word/2006/wordml" xmlns:wp="http://schemas.openxmlformats.org/drawingml/2006/wordprocessingDrawing" xmlns:m="http://schemas.openxmlformats.org/officeDocument/2006/math" xmlns:ve="http://schemas.openxmlformats.org/markup-compatibility/2006" val="0"/>
              </a:ext>
            </a:extLst>
          </a:blip>
          <a:srcRect/>
          <a:stretch>
            <a:fillRect/>
          </a:stretch>
        </p:blipFill>
        <p:spPr bwMode="auto">
          <a:xfrm>
            <a:off x="8143900" y="0"/>
            <a:ext cx="1000100" cy="93494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 descr="Résultat de recherche d'images pour &quot;images centrales solaires&quot;">
            <a:hlinkClick r:id="rId2"/>
          </p:cNvPr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28596" y="571480"/>
            <a:ext cx="3857652" cy="25717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Image 4" descr="Résultat de recherche d'images pour &quot;images centrales solaires&quot;">
            <a:hlinkClick r:id="rId4"/>
          </p:cNvPr>
          <p:cNvPicPr/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500562" y="571480"/>
            <a:ext cx="4143404" cy="25717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Image 6" descr="Résultat de recherche d'images pour &quot;images centrales solaires&quot;">
            <a:hlinkClick r:id="rId6"/>
          </p:cNvPr>
          <p:cNvPicPr/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500034" y="3643314"/>
            <a:ext cx="3714776" cy="22526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ZoneTexte 7"/>
          <p:cNvSpPr txBox="1"/>
          <p:nvPr/>
        </p:nvSpPr>
        <p:spPr>
          <a:xfrm>
            <a:off x="571472" y="3286124"/>
            <a:ext cx="21932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Centrale à miroirs</a:t>
            </a:r>
            <a:endParaRPr lang="fr-FR" dirty="0"/>
          </a:p>
        </p:txBody>
      </p:sp>
      <p:sp>
        <p:nvSpPr>
          <p:cNvPr id="9" name="ZoneTexte 8"/>
          <p:cNvSpPr txBox="1"/>
          <p:nvPr/>
        </p:nvSpPr>
        <p:spPr>
          <a:xfrm>
            <a:off x="4643438" y="3286124"/>
            <a:ext cx="314220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Panneaux photovoltaïques</a:t>
            </a:r>
            <a:endParaRPr lang="fr-FR" dirty="0"/>
          </a:p>
        </p:txBody>
      </p:sp>
      <p:sp>
        <p:nvSpPr>
          <p:cNvPr id="10" name="ZoneTexte 9"/>
          <p:cNvSpPr txBox="1"/>
          <p:nvPr/>
        </p:nvSpPr>
        <p:spPr>
          <a:xfrm>
            <a:off x="571472" y="142852"/>
            <a:ext cx="292895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200" b="1" dirty="0" smtClean="0"/>
              <a:t>Centrales SOLAIRES</a:t>
            </a:r>
            <a:endParaRPr lang="fr-FR" sz="2200" b="1" dirty="0"/>
          </a:p>
        </p:txBody>
      </p:sp>
      <p:pic>
        <p:nvPicPr>
          <p:cNvPr id="12" name="Image 11" descr="Résultat de recherche d'images pour &quot;schemas pose onduleur pour panneaux photovoltaïques&quot;">
            <a:hlinkClick r:id="rId8"/>
          </p:cNvPr>
          <p:cNvPicPr/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5357818" y="3714752"/>
            <a:ext cx="2714644" cy="24288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" name="Image 13"/>
          <p:cNvPicPr/>
          <p:nvPr/>
        </p:nvPicPr>
        <p:blipFill>
          <a:blip r:embed="rId10" cstate="print">
            <a:extLst>
              <a:ext uri="{28A0092B-C50C-407E-A947-70E740481C1C}">
                <a14:useLocalDpi xmlns:lc="http://schemas.openxmlformats.org/drawingml/2006/lockedCanvas" xmlns:pic="http://schemas.openxmlformats.org/drawingml/2006/picture" xmlns="" xmlns:wpc="http://schemas.microsoft.com/office/word/2010/wordprocessingCanvas" xmlns:mc="http://schemas.openxmlformats.org/markup-compatibility/2006" xmlns:o="urn:schemas-microsoft-com:office:office" xmlns:v="urn:schemas-microsoft-com:vml" xmlns:wp14="http://schemas.microsoft.com/office/word/2010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pg="http://schemas.microsoft.com/office/word/2010/wordprocessingGroup" xmlns:wpi="http://schemas.microsoft.com/office/word/2010/wordprocessingInk" xmlns:wps="http://schemas.microsoft.com/office/word/2010/wordprocessingShape" xmlns:a14="http://schemas.microsoft.com/office/drawing/2010/main" xmlns:wne="http://schemas.microsoft.com/office/word/2006/wordml" xmlns:wp="http://schemas.openxmlformats.org/drawingml/2006/wordprocessingDrawing" xmlns:m="http://schemas.openxmlformats.org/officeDocument/2006/math" xmlns:ve="http://schemas.openxmlformats.org/markup-compatibility/2006" val="0"/>
              </a:ext>
            </a:extLst>
          </a:blip>
          <a:srcRect/>
          <a:stretch>
            <a:fillRect/>
          </a:stretch>
        </p:blipFill>
        <p:spPr bwMode="auto">
          <a:xfrm>
            <a:off x="8143900" y="0"/>
            <a:ext cx="1000100" cy="93494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rc_mi" descr="Résultat de recherche d'images pour &quot;images centrale éolienne&quot;">
            <a:hlinkClick r:id="rId2"/>
          </p:cNvPr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85720" y="642918"/>
            <a:ext cx="4943479" cy="31003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ZoneTexte 4"/>
          <p:cNvSpPr txBox="1"/>
          <p:nvPr/>
        </p:nvSpPr>
        <p:spPr>
          <a:xfrm>
            <a:off x="571472" y="142852"/>
            <a:ext cx="35719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200" b="1" dirty="0" smtClean="0"/>
              <a:t>Centrale</a:t>
            </a:r>
            <a:r>
              <a:rPr lang="fr-FR" b="1" dirty="0" smtClean="0"/>
              <a:t> </a:t>
            </a:r>
            <a:r>
              <a:rPr lang="fr-FR" b="1" dirty="0" smtClean="0"/>
              <a:t>EOLIENNE</a:t>
            </a:r>
            <a:endParaRPr lang="fr-FR" b="1" dirty="0"/>
          </a:p>
        </p:txBody>
      </p:sp>
      <p:pic>
        <p:nvPicPr>
          <p:cNvPr id="7" name="Image 6" descr="Résultat de recherche d'images pour &quot;image du fonctionnement d'une éolienne&quot;">
            <a:hlinkClick r:id="rId4"/>
          </p:cNvPr>
          <p:cNvPicPr/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214414" y="3929066"/>
            <a:ext cx="2500330" cy="22860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Image 8"/>
          <p:cNvPicPr/>
          <p:nvPr/>
        </p:nvPicPr>
        <p:blipFill>
          <a:blip r:embed="rId6" cstate="print">
            <a:extLst>
              <a:ext uri="{28A0092B-C50C-407E-A947-70E740481C1C}">
                <a14:useLocalDpi xmlns:lc="http://schemas.openxmlformats.org/drawingml/2006/lockedCanvas" xmlns:pic="http://schemas.openxmlformats.org/drawingml/2006/picture" xmlns="" xmlns:wpc="http://schemas.microsoft.com/office/word/2010/wordprocessingCanvas" xmlns:mc="http://schemas.openxmlformats.org/markup-compatibility/2006" xmlns:o="urn:schemas-microsoft-com:office:office" xmlns:v="urn:schemas-microsoft-com:vml" xmlns:wp14="http://schemas.microsoft.com/office/word/2010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pg="http://schemas.microsoft.com/office/word/2010/wordprocessingGroup" xmlns:wpi="http://schemas.microsoft.com/office/word/2010/wordprocessingInk" xmlns:wps="http://schemas.microsoft.com/office/word/2010/wordprocessingShape" xmlns:a14="http://schemas.microsoft.com/office/drawing/2010/main" xmlns:wne="http://schemas.microsoft.com/office/word/2006/wordml" xmlns:wp="http://schemas.openxmlformats.org/drawingml/2006/wordprocessingDrawing" xmlns:m="http://schemas.openxmlformats.org/officeDocument/2006/math" xmlns:ve="http://schemas.openxmlformats.org/markup-compatibility/2006" val="0"/>
              </a:ext>
            </a:extLst>
          </a:blip>
          <a:srcRect/>
          <a:stretch>
            <a:fillRect/>
          </a:stretch>
        </p:blipFill>
        <p:spPr bwMode="auto">
          <a:xfrm>
            <a:off x="8143900" y="0"/>
            <a:ext cx="1000100" cy="934940"/>
          </a:xfrm>
          <a:prstGeom prst="rect">
            <a:avLst/>
          </a:prstGeom>
          <a:noFill/>
          <a:ln>
            <a:noFill/>
          </a:ln>
        </p:spPr>
      </p:pic>
      <p:sp>
        <p:nvSpPr>
          <p:cNvPr id="10" name="ZoneTexte 9"/>
          <p:cNvSpPr txBox="1"/>
          <p:nvPr/>
        </p:nvSpPr>
        <p:spPr>
          <a:xfrm>
            <a:off x="5500695" y="1357298"/>
            <a:ext cx="342902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 smtClean="0"/>
              <a:t>Vitesse mini du vent :</a:t>
            </a:r>
          </a:p>
          <a:p>
            <a:r>
              <a:rPr lang="fr-FR" sz="2400" dirty="0" smtClean="0"/>
              <a:t>15 km/h</a:t>
            </a:r>
          </a:p>
          <a:p>
            <a:endParaRPr lang="fr-FR" sz="2400" dirty="0" smtClean="0"/>
          </a:p>
          <a:p>
            <a:r>
              <a:rPr lang="fr-FR" sz="2400" b="1" dirty="0" smtClean="0"/>
              <a:t>Hauteur du mât: </a:t>
            </a:r>
          </a:p>
          <a:p>
            <a:r>
              <a:rPr lang="fr-FR" sz="2400" dirty="0" smtClean="0"/>
              <a:t>entre 10 et 100 m</a:t>
            </a:r>
            <a:endParaRPr lang="fr-FR" sz="2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Résultat de recherche d'images pour &quot;images centrales hydroélectriques&quot;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85846" y="642918"/>
            <a:ext cx="8332950" cy="4214842"/>
          </a:xfrm>
          <a:prstGeom prst="rect">
            <a:avLst/>
          </a:prstGeom>
          <a:noFill/>
        </p:spPr>
      </p:pic>
      <p:sp>
        <p:nvSpPr>
          <p:cNvPr id="4" name="ZoneTexte 3"/>
          <p:cNvSpPr txBox="1"/>
          <p:nvPr/>
        </p:nvSpPr>
        <p:spPr>
          <a:xfrm>
            <a:off x="214282" y="285728"/>
            <a:ext cx="842968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b="1" dirty="0" smtClean="0"/>
              <a:t>1- Principe de Fonctionnement d’une Centrale hydroélectrique</a:t>
            </a:r>
            <a:endParaRPr lang="fr-FR" sz="2000" b="1" dirty="0"/>
          </a:p>
        </p:txBody>
      </p:sp>
      <p:sp>
        <p:nvSpPr>
          <p:cNvPr id="5" name="ZoneTexte 4"/>
          <p:cNvSpPr txBox="1"/>
          <p:nvPr/>
        </p:nvSpPr>
        <p:spPr>
          <a:xfrm>
            <a:off x="2071670" y="4857760"/>
            <a:ext cx="578647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- Prise d’eau</a:t>
            </a:r>
          </a:p>
          <a:p>
            <a:pPr>
              <a:buFontTx/>
              <a:buChar char="-"/>
            </a:pPr>
            <a:r>
              <a:rPr lang="fr-FR" dirty="0" smtClean="0"/>
              <a:t> Ouvrage d’amenée et mise en charge</a:t>
            </a:r>
          </a:p>
          <a:p>
            <a:pPr>
              <a:buFontTx/>
              <a:buChar char="-"/>
            </a:pPr>
            <a:r>
              <a:rPr lang="fr-FR" dirty="0" smtClean="0"/>
              <a:t> Equipements de Production</a:t>
            </a:r>
          </a:p>
          <a:p>
            <a:pPr>
              <a:buFontTx/>
              <a:buChar char="-"/>
            </a:pPr>
            <a:r>
              <a:rPr lang="fr-FR" dirty="0" smtClean="0"/>
              <a:t> Livraison (ligne Transport ou Distribution)</a:t>
            </a:r>
            <a:endParaRPr lang="fr-FR" dirty="0"/>
          </a:p>
        </p:txBody>
      </p:sp>
      <p:sp>
        <p:nvSpPr>
          <p:cNvPr id="6" name="ZoneTexte 5"/>
          <p:cNvSpPr txBox="1"/>
          <p:nvPr/>
        </p:nvSpPr>
        <p:spPr>
          <a:xfrm>
            <a:off x="214282" y="5214950"/>
            <a:ext cx="17764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u="sng" dirty="0" smtClean="0"/>
              <a:t>Equipements </a:t>
            </a:r>
            <a:r>
              <a:rPr lang="fr-FR" dirty="0" smtClean="0"/>
              <a:t>:</a:t>
            </a:r>
          </a:p>
        </p:txBody>
      </p:sp>
      <p:sp>
        <p:nvSpPr>
          <p:cNvPr id="7" name="Accolade ouvrante 6"/>
          <p:cNvSpPr/>
          <p:nvPr/>
        </p:nvSpPr>
        <p:spPr>
          <a:xfrm>
            <a:off x="2000232" y="4929198"/>
            <a:ext cx="71438" cy="914400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pic>
        <p:nvPicPr>
          <p:cNvPr id="9" name="Image 8"/>
          <p:cNvPicPr/>
          <p:nvPr/>
        </p:nvPicPr>
        <p:blipFill>
          <a:blip r:embed="rId3" cstate="print">
            <a:extLst>
              <a:ext uri="{28A0092B-C50C-407E-A947-70E740481C1C}">
                <a14:useLocalDpi xmlns:lc="http://schemas.openxmlformats.org/drawingml/2006/lockedCanvas" xmlns:pic="http://schemas.openxmlformats.org/drawingml/2006/picture" xmlns="" xmlns:wpc="http://schemas.microsoft.com/office/word/2010/wordprocessingCanvas" xmlns:mc="http://schemas.openxmlformats.org/markup-compatibility/2006" xmlns:o="urn:schemas-microsoft-com:office:office" xmlns:v="urn:schemas-microsoft-com:vml" xmlns:wp14="http://schemas.microsoft.com/office/word/2010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pg="http://schemas.microsoft.com/office/word/2010/wordprocessingGroup" xmlns:wpi="http://schemas.microsoft.com/office/word/2010/wordprocessingInk" xmlns:wps="http://schemas.microsoft.com/office/word/2010/wordprocessingShape" xmlns:a14="http://schemas.microsoft.com/office/drawing/2010/main" xmlns:wne="http://schemas.microsoft.com/office/word/2006/wordml" xmlns:wp="http://schemas.openxmlformats.org/drawingml/2006/wordprocessingDrawing" xmlns:m="http://schemas.openxmlformats.org/officeDocument/2006/math" xmlns:ve="http://schemas.openxmlformats.org/markup-compatibility/2006" val="0"/>
              </a:ext>
            </a:extLst>
          </a:blip>
          <a:srcRect/>
          <a:stretch>
            <a:fillRect/>
          </a:stretch>
        </p:blipFill>
        <p:spPr bwMode="auto">
          <a:xfrm>
            <a:off x="8143900" y="0"/>
            <a:ext cx="1000100" cy="93494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571472" y="2428868"/>
            <a:ext cx="757242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800" b="1" dirty="0" smtClean="0"/>
              <a:t>DIFFERENTS TYPES DE CENTRALES HYDROELECTRIQUES</a:t>
            </a:r>
            <a:endParaRPr lang="fr-FR" sz="2800" b="1" dirty="0"/>
          </a:p>
        </p:txBody>
      </p:sp>
      <p:pic>
        <p:nvPicPr>
          <p:cNvPr id="4" name="Image 3"/>
          <p:cNvPicPr/>
          <p:nvPr/>
        </p:nvPicPr>
        <p:blipFill>
          <a:blip r:embed="rId2" cstate="print">
            <a:extLst>
              <a:ext uri="{28A0092B-C50C-407E-A947-70E740481C1C}">
                <a14:useLocalDpi xmlns:lc="http://schemas.openxmlformats.org/drawingml/2006/lockedCanvas" xmlns:pic="http://schemas.openxmlformats.org/drawingml/2006/picture" xmlns="" xmlns:wpc="http://schemas.microsoft.com/office/word/2010/wordprocessingCanvas" xmlns:mc="http://schemas.openxmlformats.org/markup-compatibility/2006" xmlns:o="urn:schemas-microsoft-com:office:office" xmlns:v="urn:schemas-microsoft-com:vml" xmlns:wp14="http://schemas.microsoft.com/office/word/2010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pg="http://schemas.microsoft.com/office/word/2010/wordprocessingGroup" xmlns:wpi="http://schemas.microsoft.com/office/word/2010/wordprocessingInk" xmlns:wps="http://schemas.microsoft.com/office/word/2010/wordprocessingShape" xmlns:a14="http://schemas.microsoft.com/office/drawing/2010/main" xmlns:wne="http://schemas.microsoft.com/office/word/2006/wordml" xmlns:wp="http://schemas.openxmlformats.org/drawingml/2006/wordprocessingDrawing" xmlns:m="http://schemas.openxmlformats.org/officeDocument/2006/math" xmlns:ve="http://schemas.openxmlformats.org/markup-compatibility/2006" val="0"/>
              </a:ext>
            </a:extLst>
          </a:blip>
          <a:srcRect/>
          <a:stretch>
            <a:fillRect/>
          </a:stretch>
        </p:blipFill>
        <p:spPr bwMode="auto">
          <a:xfrm>
            <a:off x="8143900" y="0"/>
            <a:ext cx="1000100" cy="93494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rc_mi" descr="Résultat de recherche d'images pour &quot;images site d'INGA&quot;">
            <a:hlinkClick r:id="rId2"/>
          </p:cNvPr>
          <p:cNvPicPr>
            <a:picLocks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14282" y="1071546"/>
            <a:ext cx="5357850" cy="47149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ZoneTexte 3"/>
          <p:cNvSpPr txBox="1"/>
          <p:nvPr/>
        </p:nvSpPr>
        <p:spPr>
          <a:xfrm>
            <a:off x="5715008" y="1285860"/>
            <a:ext cx="3286148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FR" sz="2000" dirty="0" smtClean="0"/>
              <a:t>Une partie de l’eau est déviée de son cours et conduite dans la centrale pour la production de l’électricité</a:t>
            </a:r>
          </a:p>
          <a:p>
            <a:pPr algn="just"/>
            <a:endParaRPr lang="fr-FR" sz="2000" b="1" dirty="0" smtClean="0"/>
          </a:p>
          <a:p>
            <a:pPr algn="just"/>
            <a:r>
              <a:rPr lang="fr-FR" sz="2000" b="1" dirty="0" smtClean="0"/>
              <a:t>La centrale utilise le débit d’eau tel qu’il se présente</a:t>
            </a:r>
          </a:p>
          <a:p>
            <a:endParaRPr lang="fr-FR" dirty="0"/>
          </a:p>
        </p:txBody>
      </p:sp>
      <p:sp>
        <p:nvSpPr>
          <p:cNvPr id="5" name="ZoneTexte 4"/>
          <p:cNvSpPr txBox="1"/>
          <p:nvPr/>
        </p:nvSpPr>
        <p:spPr>
          <a:xfrm>
            <a:off x="428596" y="285728"/>
            <a:ext cx="492922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 smtClean="0"/>
              <a:t>i) Centrale au fil de l’eau</a:t>
            </a:r>
            <a:endParaRPr lang="fr-FR" sz="2400" b="1" dirty="0"/>
          </a:p>
        </p:txBody>
      </p:sp>
      <p:pic>
        <p:nvPicPr>
          <p:cNvPr id="7" name="Image 6"/>
          <p:cNvPicPr/>
          <p:nvPr/>
        </p:nvPicPr>
        <p:blipFill>
          <a:blip r:embed="rId4" cstate="print">
            <a:extLst>
              <a:ext uri="{28A0092B-C50C-407E-A947-70E740481C1C}">
                <a14:useLocalDpi xmlns:lc="http://schemas.openxmlformats.org/drawingml/2006/lockedCanvas" xmlns:pic="http://schemas.openxmlformats.org/drawingml/2006/picture" xmlns="" xmlns:wpc="http://schemas.microsoft.com/office/word/2010/wordprocessingCanvas" xmlns:mc="http://schemas.openxmlformats.org/markup-compatibility/2006" xmlns:o="urn:schemas-microsoft-com:office:office" xmlns:v="urn:schemas-microsoft-com:vml" xmlns:wp14="http://schemas.microsoft.com/office/word/2010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pg="http://schemas.microsoft.com/office/word/2010/wordprocessingGroup" xmlns:wpi="http://schemas.microsoft.com/office/word/2010/wordprocessingInk" xmlns:wps="http://schemas.microsoft.com/office/word/2010/wordprocessingShape" xmlns:a14="http://schemas.microsoft.com/office/drawing/2010/main" xmlns:wne="http://schemas.microsoft.com/office/word/2006/wordml" xmlns:wp="http://schemas.openxmlformats.org/drawingml/2006/wordprocessingDrawing" xmlns:m="http://schemas.openxmlformats.org/officeDocument/2006/math" xmlns:ve="http://schemas.openxmlformats.org/markup-compatibility/2006" val="0"/>
              </a:ext>
            </a:extLst>
          </a:blip>
          <a:srcRect/>
          <a:stretch>
            <a:fillRect/>
          </a:stretch>
        </p:blipFill>
        <p:spPr bwMode="auto">
          <a:xfrm>
            <a:off x="8143900" y="0"/>
            <a:ext cx="1000100" cy="93494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rc_mi" descr="Résultat de recherche d'images pour &quot;images centrales hydroélectriques au gabon&quot;">
            <a:hlinkClick r:id="rId2"/>
          </p:cNvPr>
          <p:cNvPicPr>
            <a:picLocks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14282" y="1142984"/>
            <a:ext cx="5715040" cy="45005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ZoneTexte 3"/>
          <p:cNvSpPr txBox="1"/>
          <p:nvPr/>
        </p:nvSpPr>
        <p:spPr>
          <a:xfrm>
            <a:off x="6072197" y="1214422"/>
            <a:ext cx="2857521" cy="25237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dirty="0" smtClean="0"/>
              <a:t>L’eau est retenue dans des lacs naturels ou artificiels (barrages),</a:t>
            </a:r>
          </a:p>
          <a:p>
            <a:endParaRPr lang="fr-FR" sz="2000" dirty="0" smtClean="0"/>
          </a:p>
          <a:p>
            <a:r>
              <a:rPr lang="fr-FR" sz="2000" dirty="0" smtClean="0"/>
              <a:t>puis conduite vers la Centrale</a:t>
            </a:r>
          </a:p>
          <a:p>
            <a:endParaRPr lang="fr-FR" dirty="0"/>
          </a:p>
        </p:txBody>
      </p:sp>
      <p:sp>
        <p:nvSpPr>
          <p:cNvPr id="5" name="ZoneTexte 4"/>
          <p:cNvSpPr txBox="1"/>
          <p:nvPr/>
        </p:nvSpPr>
        <p:spPr>
          <a:xfrm>
            <a:off x="571472" y="357166"/>
            <a:ext cx="41434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 smtClean="0"/>
              <a:t>ii) Centrale de Lac</a:t>
            </a:r>
            <a:endParaRPr lang="fr-FR" sz="2400" b="1" dirty="0"/>
          </a:p>
        </p:txBody>
      </p:sp>
      <p:pic>
        <p:nvPicPr>
          <p:cNvPr id="7" name="Image 6"/>
          <p:cNvPicPr/>
          <p:nvPr/>
        </p:nvPicPr>
        <p:blipFill>
          <a:blip r:embed="rId4" cstate="print">
            <a:extLst>
              <a:ext uri="{28A0092B-C50C-407E-A947-70E740481C1C}">
                <a14:useLocalDpi xmlns:lc="http://schemas.openxmlformats.org/drawingml/2006/lockedCanvas" xmlns:pic="http://schemas.openxmlformats.org/drawingml/2006/picture" xmlns="" xmlns:wpc="http://schemas.microsoft.com/office/word/2010/wordprocessingCanvas" xmlns:mc="http://schemas.openxmlformats.org/markup-compatibility/2006" xmlns:o="urn:schemas-microsoft-com:office:office" xmlns:v="urn:schemas-microsoft-com:vml" xmlns:wp14="http://schemas.microsoft.com/office/word/2010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pg="http://schemas.microsoft.com/office/word/2010/wordprocessingGroup" xmlns:wpi="http://schemas.microsoft.com/office/word/2010/wordprocessingInk" xmlns:wps="http://schemas.microsoft.com/office/word/2010/wordprocessingShape" xmlns:a14="http://schemas.microsoft.com/office/drawing/2010/main" xmlns:wne="http://schemas.microsoft.com/office/word/2006/wordml" xmlns:wp="http://schemas.openxmlformats.org/drawingml/2006/wordprocessingDrawing" xmlns:m="http://schemas.openxmlformats.org/officeDocument/2006/math" xmlns:ve="http://schemas.openxmlformats.org/markup-compatibility/2006" val="0"/>
              </a:ext>
            </a:extLst>
          </a:blip>
          <a:srcRect/>
          <a:stretch>
            <a:fillRect/>
          </a:stretch>
        </p:blipFill>
        <p:spPr bwMode="auto">
          <a:xfrm>
            <a:off x="8143900" y="0"/>
            <a:ext cx="1000100" cy="93494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 descr="http://blog.formatis.pro/wp-content/uploads/2014/10/step2.pn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282" y="642918"/>
            <a:ext cx="5357850" cy="52149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ZoneTexte 3"/>
          <p:cNvSpPr txBox="1"/>
          <p:nvPr/>
        </p:nvSpPr>
        <p:spPr>
          <a:xfrm>
            <a:off x="5715009" y="1285860"/>
            <a:ext cx="3214710" cy="43704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FR" sz="2000" dirty="0" smtClean="0"/>
              <a:t>Ces Centrales fonctionnent avec deux réservoirs d’eau, un bassin supérieur et un bassin inférieur, présentant entre eux un dénivelé aussi important que possible.</a:t>
            </a:r>
          </a:p>
          <a:p>
            <a:pPr algn="just"/>
            <a:endParaRPr lang="fr-FR" sz="2000" b="1" dirty="0" smtClean="0"/>
          </a:p>
          <a:p>
            <a:pPr algn="just"/>
            <a:r>
              <a:rPr lang="fr-FR" sz="2000" dirty="0" smtClean="0"/>
              <a:t>En cas de besoin</a:t>
            </a:r>
            <a:r>
              <a:rPr lang="fr-FR" sz="2000" b="1" dirty="0" smtClean="0"/>
              <a:t>, </a:t>
            </a:r>
            <a:r>
              <a:rPr lang="fr-FR" sz="2000" dirty="0" smtClean="0"/>
              <a:t>de l’eau est pompée du bassin inférieur vers 	le bassin supérieur</a:t>
            </a:r>
            <a:endParaRPr lang="fr-FR" sz="2000" b="1" dirty="0" smtClean="0"/>
          </a:p>
          <a:p>
            <a:endParaRPr lang="fr-FR" dirty="0"/>
          </a:p>
        </p:txBody>
      </p:sp>
      <p:sp>
        <p:nvSpPr>
          <p:cNvPr id="5" name="ZoneTexte 4"/>
          <p:cNvSpPr txBox="1"/>
          <p:nvPr/>
        </p:nvSpPr>
        <p:spPr>
          <a:xfrm>
            <a:off x="500034" y="142852"/>
            <a:ext cx="51435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 smtClean="0"/>
              <a:t>iii) Centrale Pompage-Turbinage</a:t>
            </a:r>
            <a:endParaRPr lang="fr-FR" sz="2400" b="1" dirty="0"/>
          </a:p>
        </p:txBody>
      </p:sp>
      <p:pic>
        <p:nvPicPr>
          <p:cNvPr id="7" name="Image 6"/>
          <p:cNvPicPr/>
          <p:nvPr/>
        </p:nvPicPr>
        <p:blipFill>
          <a:blip r:embed="rId3" cstate="print">
            <a:extLst>
              <a:ext uri="{28A0092B-C50C-407E-A947-70E740481C1C}">
                <a14:useLocalDpi xmlns:lc="http://schemas.openxmlformats.org/drawingml/2006/lockedCanvas" xmlns:pic="http://schemas.openxmlformats.org/drawingml/2006/picture" xmlns="" xmlns:wpc="http://schemas.microsoft.com/office/word/2010/wordprocessingCanvas" xmlns:mc="http://schemas.openxmlformats.org/markup-compatibility/2006" xmlns:o="urn:schemas-microsoft-com:office:office" xmlns:v="urn:schemas-microsoft-com:vml" xmlns:wp14="http://schemas.microsoft.com/office/word/2010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pg="http://schemas.microsoft.com/office/word/2010/wordprocessingGroup" xmlns:wpi="http://schemas.microsoft.com/office/word/2010/wordprocessingInk" xmlns:wps="http://schemas.microsoft.com/office/word/2010/wordprocessingShape" xmlns:a14="http://schemas.microsoft.com/office/drawing/2010/main" xmlns:wne="http://schemas.microsoft.com/office/word/2006/wordml" xmlns:wp="http://schemas.openxmlformats.org/drawingml/2006/wordprocessingDrawing" xmlns:m="http://schemas.openxmlformats.org/officeDocument/2006/math" xmlns:ve="http://schemas.openxmlformats.org/markup-compatibility/2006" val="0"/>
              </a:ext>
            </a:extLst>
          </a:blip>
          <a:srcRect/>
          <a:stretch>
            <a:fillRect/>
          </a:stretch>
        </p:blipFill>
        <p:spPr bwMode="auto">
          <a:xfrm>
            <a:off x="8143900" y="0"/>
            <a:ext cx="1000100" cy="93494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Rotonde">
  <a:themeElements>
    <a:clrScheme name="Rotond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Rotond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Rotond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4679</TotalTime>
  <Words>776</Words>
  <Application>Microsoft Office PowerPoint</Application>
  <PresentationFormat>Affichage à l'écran (4:3)</PresentationFormat>
  <Paragraphs>154</Paragraphs>
  <Slides>19</Slides>
  <Notes>1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19</vt:i4>
      </vt:variant>
    </vt:vector>
  </HeadingPairs>
  <TitlesOfParts>
    <vt:vector size="20" baseType="lpstr">
      <vt:lpstr>Rotonde</vt:lpstr>
      <vt:lpstr>                        1er FORUM HYDROMETEORLOGIQUE -- AFRIQUE CENTRALE --                   </vt:lpstr>
      <vt:lpstr>SOMMAIRE</vt:lpstr>
      <vt:lpstr>Diapositive 3</vt:lpstr>
      <vt:lpstr>Diapositive 4</vt:lpstr>
      <vt:lpstr>Diapositive 5</vt:lpstr>
      <vt:lpstr>Diapositive 6</vt:lpstr>
      <vt:lpstr>Diapositive 7</vt:lpstr>
      <vt:lpstr>Diapositive 8</vt:lpstr>
      <vt:lpstr>Diapositive 9</vt:lpstr>
      <vt:lpstr>2- Etat des Lieux:   a) Potentiels</vt:lpstr>
      <vt:lpstr>b) Puissance Installée &amp; Production</vt:lpstr>
      <vt:lpstr>3- Importance de l’hydrométéorologie - Mesures</vt:lpstr>
      <vt:lpstr>Diapositive 13</vt:lpstr>
      <vt:lpstr>Diapositive 14</vt:lpstr>
      <vt:lpstr>Mesures (suite) : autres données</vt:lpstr>
      <vt:lpstr>Diapositive 16</vt:lpstr>
      <vt:lpstr>4- PERSPECTIVES POUR L’AFRIQUE CENTRALE</vt:lpstr>
      <vt:lpstr>4- CONCLUSION</vt:lpstr>
      <vt:lpstr>Diapositive 19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1ère Session ordinaire du Comité Technique Spécialisé de l’Union Africaine sur les infrastructures</dc:title>
  <dc:creator>HP</dc:creator>
  <cp:lastModifiedBy>JK</cp:lastModifiedBy>
  <cp:revision>380</cp:revision>
  <dcterms:created xsi:type="dcterms:W3CDTF">2017-03-07T09:49:09Z</dcterms:created>
  <dcterms:modified xsi:type="dcterms:W3CDTF">2018-11-15T07:57:25Z</dcterms:modified>
</cp:coreProperties>
</file>