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9" r:id="rId5"/>
    <p:sldId id="260" r:id="rId6"/>
    <p:sldId id="261" r:id="rId7"/>
    <p:sldId id="262" r:id="rId8"/>
    <p:sldId id="263" r:id="rId9"/>
    <p:sldId id="264" r:id="rId10"/>
    <p:sldId id="266" r:id="rId11"/>
    <p:sldId id="267" r:id="rId12"/>
    <p:sldId id="268" r:id="rId13"/>
    <p:sldId id="265"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5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14/11/2018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14/11/2018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14/11/2018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14/11/2018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14/11/2018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14/11/2018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14/11/2018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14/11/2018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14/11/2018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14/11/2018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14/11/2018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14/11/2018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404665"/>
            <a:ext cx="8784976" cy="2736303"/>
          </a:xfrm>
        </p:spPr>
        <p:txBody>
          <a:bodyPr>
            <a:normAutofit fontScale="90000"/>
          </a:bodyPr>
          <a:lstStyle/>
          <a:p>
            <a:r>
              <a:rPr lang="fr-CD" sz="2400" b="1" dirty="0" smtClean="0">
                <a:latin typeface="Agency FB" pitchFamily="34" charset="0"/>
              </a:rPr>
              <a:t/>
            </a:r>
            <a:br>
              <a:rPr lang="fr-CD" sz="2400" b="1" dirty="0" smtClean="0">
                <a:latin typeface="Agency FB" pitchFamily="34" charset="0"/>
              </a:rPr>
            </a:br>
            <a:r>
              <a:rPr lang="fr-CD" sz="2400" b="1" dirty="0" smtClean="0">
                <a:latin typeface="Agency FB" pitchFamily="34" charset="0"/>
              </a:rPr>
              <a:t/>
            </a:r>
            <a:br>
              <a:rPr lang="fr-CD" sz="2400" b="1" dirty="0" smtClean="0">
                <a:latin typeface="Agency FB" pitchFamily="34" charset="0"/>
              </a:rPr>
            </a:br>
            <a:r>
              <a:rPr lang="fr-CD" sz="2400" b="1" dirty="0" smtClean="0">
                <a:latin typeface="Agency FB" pitchFamily="34" charset="0"/>
              </a:rPr>
              <a:t>THEME : </a:t>
            </a:r>
            <a:br>
              <a:rPr lang="fr-CD" sz="2400" b="1" dirty="0" smtClean="0">
                <a:latin typeface="Agency FB" pitchFamily="34" charset="0"/>
              </a:rPr>
            </a:br>
            <a:r>
              <a:rPr lang="fr-CD" sz="2400" b="1" dirty="0" smtClean="0">
                <a:latin typeface="Agency FB" pitchFamily="34" charset="0"/>
              </a:rPr>
              <a:t/>
            </a:r>
            <a:br>
              <a:rPr lang="fr-CD" sz="2400" b="1" dirty="0" smtClean="0">
                <a:latin typeface="Agency FB" pitchFamily="34" charset="0"/>
              </a:rPr>
            </a:br>
            <a:r>
              <a:rPr lang="fr-CD" sz="2400" b="1" dirty="0" smtClean="0">
                <a:solidFill>
                  <a:schemeClr val="tx2"/>
                </a:solidFill>
                <a:latin typeface="Agency FB" pitchFamily="34" charset="0"/>
              </a:rPr>
              <a:t>Services Hydrométéorologiques pour une navigation fluviale efficace </a:t>
            </a:r>
            <a:br>
              <a:rPr lang="fr-CD" sz="2400" b="1" dirty="0" smtClean="0">
                <a:solidFill>
                  <a:schemeClr val="tx2"/>
                </a:solidFill>
                <a:latin typeface="Agency FB" pitchFamily="34" charset="0"/>
              </a:rPr>
            </a:br>
            <a:r>
              <a:rPr lang="fr-CD" sz="2400" b="1" dirty="0" smtClean="0">
                <a:solidFill>
                  <a:schemeClr val="tx2"/>
                </a:solidFill>
                <a:latin typeface="Agency FB" pitchFamily="34" charset="0"/>
              </a:rPr>
              <a:t>présenté au 1</a:t>
            </a:r>
            <a:r>
              <a:rPr lang="fr-CD" sz="2400" b="1" baseline="30000" dirty="0" smtClean="0">
                <a:solidFill>
                  <a:schemeClr val="tx2"/>
                </a:solidFill>
                <a:latin typeface="Agency FB" pitchFamily="34" charset="0"/>
              </a:rPr>
              <a:t>er</a:t>
            </a:r>
            <a:r>
              <a:rPr lang="fr-CD" sz="2400" b="1" dirty="0" smtClean="0">
                <a:solidFill>
                  <a:schemeClr val="tx2"/>
                </a:solidFill>
                <a:latin typeface="Agency FB" pitchFamily="34" charset="0"/>
              </a:rPr>
              <a:t> Forum Hydrométéorologique de l’Afrique Centrale à Libreville, au Gabon,</a:t>
            </a:r>
            <a:br>
              <a:rPr lang="fr-CD" sz="2400" b="1" dirty="0" smtClean="0">
                <a:solidFill>
                  <a:schemeClr val="tx2"/>
                </a:solidFill>
                <a:latin typeface="Agency FB" pitchFamily="34" charset="0"/>
              </a:rPr>
            </a:br>
            <a:r>
              <a:rPr lang="fr-CD" sz="2400" b="1" dirty="0" smtClean="0">
                <a:solidFill>
                  <a:schemeClr val="tx2"/>
                </a:solidFill>
                <a:latin typeface="Agency FB" pitchFamily="34" charset="0"/>
              </a:rPr>
              <a:t>du 14 au 16 Novembre 2018              </a:t>
            </a:r>
            <a:endParaRPr lang="fr-FR" sz="2400" b="1" dirty="0">
              <a:solidFill>
                <a:schemeClr val="tx2"/>
              </a:solidFill>
              <a:latin typeface="Agency FB" pitchFamily="34" charset="0"/>
            </a:endParaRPr>
          </a:p>
        </p:txBody>
      </p:sp>
      <p:sp>
        <p:nvSpPr>
          <p:cNvPr id="3" name="Sous-titre 2"/>
          <p:cNvSpPr>
            <a:spLocks noGrp="1"/>
          </p:cNvSpPr>
          <p:nvPr>
            <p:ph type="subTitle" idx="1"/>
          </p:nvPr>
        </p:nvSpPr>
        <p:spPr>
          <a:xfrm>
            <a:off x="467544" y="3573016"/>
            <a:ext cx="8280920" cy="3096344"/>
          </a:xfrm>
        </p:spPr>
        <p:txBody>
          <a:bodyPr>
            <a:normAutofit/>
          </a:bodyPr>
          <a:lstStyle/>
          <a:p>
            <a:endParaRPr lang="fr-CD" sz="2400" b="1" dirty="0">
              <a:solidFill>
                <a:schemeClr val="tx1"/>
              </a:solidFill>
              <a:latin typeface="Agency FB" pitchFamily="34" charset="0"/>
            </a:endParaRPr>
          </a:p>
          <a:p>
            <a:r>
              <a:rPr lang="fr-CD" sz="2000" b="1" dirty="0" smtClean="0">
                <a:solidFill>
                  <a:schemeClr val="tx1"/>
                </a:solidFill>
                <a:latin typeface="Agency FB" pitchFamily="34" charset="0"/>
              </a:rPr>
              <a:t>Par </a:t>
            </a:r>
          </a:p>
          <a:p>
            <a:r>
              <a:rPr lang="fr-CD" sz="2400" b="1" dirty="0" smtClean="0">
                <a:solidFill>
                  <a:schemeClr val="tx1"/>
                </a:solidFill>
                <a:latin typeface="Agency FB" pitchFamily="34" charset="0"/>
              </a:rPr>
              <a:t>Ir. Gabriel MOKANGO MAMY-KOBO</a:t>
            </a:r>
          </a:p>
          <a:p>
            <a:r>
              <a:rPr lang="fr-CD" sz="2000" b="1" dirty="0" smtClean="0">
                <a:solidFill>
                  <a:schemeClr val="tx1"/>
                </a:solidFill>
                <a:latin typeface="Agency FB" pitchFamily="34" charset="0"/>
              </a:rPr>
              <a:t>DIRECTEUR TECHNIQUE/RVF</a:t>
            </a:r>
          </a:p>
          <a:p>
            <a:endParaRPr lang="fr-CD" sz="2000" b="1" dirty="0" smtClean="0">
              <a:solidFill>
                <a:schemeClr val="tx1"/>
              </a:solidFill>
              <a:latin typeface="Agency FB" pitchFamily="34" charset="0"/>
            </a:endParaRPr>
          </a:p>
          <a:p>
            <a:endParaRPr lang="fr-CD" sz="2000" b="1" dirty="0">
              <a:solidFill>
                <a:schemeClr val="tx1"/>
              </a:solidFill>
              <a:latin typeface="Agency FB" pitchFamily="34" charset="0"/>
            </a:endParaRPr>
          </a:p>
          <a:p>
            <a:r>
              <a:rPr lang="fr-CD" sz="2000" b="1" dirty="0" smtClean="0">
                <a:solidFill>
                  <a:schemeClr val="tx1"/>
                </a:solidFill>
                <a:latin typeface="Agency FB" pitchFamily="34" charset="0"/>
              </a:rPr>
              <a:t>NOVEMBRE 2018</a:t>
            </a:r>
            <a:endParaRPr lang="fr-FR" sz="2000" b="1" dirty="0">
              <a:solidFill>
                <a:schemeClr val="tx1"/>
              </a:solidFill>
              <a:latin typeface="Agency FB" pitchFamily="34" charset="0"/>
            </a:endParaRPr>
          </a:p>
        </p:txBody>
      </p:sp>
      <p:pic>
        <p:nvPicPr>
          <p:cNvPr id="4" name="Image 3" descr="Papier de soie bleu"/>
          <p:cNvPicPr/>
          <p:nvPr/>
        </p:nvPicPr>
        <p:blipFill>
          <a:blip r:embed="rId2"/>
          <a:srcRect/>
          <a:stretch>
            <a:fillRect/>
          </a:stretch>
        </p:blipFill>
        <p:spPr bwMode="auto">
          <a:xfrm>
            <a:off x="467544" y="548680"/>
            <a:ext cx="936104" cy="1080120"/>
          </a:xfrm>
          <a:prstGeom prst="rect">
            <a:avLst/>
          </a:prstGeom>
          <a:blipFill dpi="0" rotWithShape="0">
            <a:blip r:embed="rId3"/>
            <a:srcRect/>
            <a:tile tx="0" ty="0" sx="100000" sy="100000" flip="none" algn="tl"/>
          </a:blipFill>
          <a:ln w="9525">
            <a:noFill/>
            <a:miter lim="800000"/>
            <a:headEnd/>
            <a:tailEnd/>
          </a:ln>
        </p:spPr>
      </p:pic>
    </p:spTree>
    <p:extLst>
      <p:ext uri="{BB962C8B-B14F-4D97-AF65-F5344CB8AC3E}">
        <p14:creationId xmlns:p14="http://schemas.microsoft.com/office/powerpoint/2010/main" val="4206829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42054"/>
            <a:ext cx="8229600" cy="1286746"/>
          </a:xfrm>
        </p:spPr>
        <p:txBody>
          <a:bodyPr>
            <a:normAutofit/>
          </a:bodyPr>
          <a:lstStyle/>
          <a:p>
            <a:r>
              <a:rPr lang="fr-CD" sz="2800" b="1" dirty="0" smtClean="0">
                <a:solidFill>
                  <a:schemeClr val="tx2"/>
                </a:solidFill>
                <a:latin typeface="Agency FB" pitchFamily="34" charset="0"/>
              </a:rPr>
              <a:t>Quelques vues (1) </a:t>
            </a:r>
            <a:endParaRPr lang="fr-FR" sz="2800" b="1" dirty="0">
              <a:solidFill>
                <a:schemeClr val="tx2"/>
              </a:solidFill>
              <a:latin typeface="Agency FB" pitchFamily="34" charset="0"/>
            </a:endParaRPr>
          </a:p>
        </p:txBody>
      </p:sp>
      <p:pic>
        <p:nvPicPr>
          <p:cNvPr id="4" name="Image 3" descr="Papier de soie bleu"/>
          <p:cNvPicPr/>
          <p:nvPr/>
        </p:nvPicPr>
        <p:blipFill>
          <a:blip r:embed="rId2"/>
          <a:srcRect/>
          <a:stretch>
            <a:fillRect/>
          </a:stretch>
        </p:blipFill>
        <p:spPr bwMode="auto">
          <a:xfrm>
            <a:off x="323528" y="332656"/>
            <a:ext cx="1152128" cy="1224136"/>
          </a:xfrm>
          <a:prstGeom prst="rect">
            <a:avLst/>
          </a:prstGeom>
          <a:blipFill dpi="0" rotWithShape="0">
            <a:blip r:embed="rId3"/>
            <a:srcRect/>
            <a:tile tx="0" ty="0" sx="100000" sy="100000" flip="none" algn="tl"/>
          </a:blipFill>
          <a:ln w="9525">
            <a:noFill/>
            <a:miter lim="800000"/>
            <a:headEnd/>
            <a:tailEnd/>
          </a:ln>
        </p:spPr>
      </p:pic>
      <p:pic>
        <p:nvPicPr>
          <p:cNvPr id="1026" name="Picture 2" descr="C:\Users\USER06\Pictures\BALISAGE FIXE  FLEUVE CONGO\BF - Congo PK50 - 2017-11-14 Ph 03.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54433" y="1600200"/>
            <a:ext cx="8035133"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362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435280" cy="1143000"/>
          </a:xfrm>
        </p:spPr>
        <p:txBody>
          <a:bodyPr>
            <a:normAutofit/>
          </a:bodyPr>
          <a:lstStyle/>
          <a:p>
            <a:r>
              <a:rPr lang="fr-CD" sz="2800" b="1" dirty="0" smtClean="0">
                <a:solidFill>
                  <a:schemeClr val="tx2"/>
                </a:solidFill>
                <a:latin typeface="Agency FB" pitchFamily="34" charset="0"/>
              </a:rPr>
              <a:t>Quelques vues (2)</a:t>
            </a:r>
            <a:endParaRPr lang="fr-FR" sz="2800" b="1" dirty="0">
              <a:solidFill>
                <a:schemeClr val="tx2"/>
              </a:solidFill>
              <a:latin typeface="Agency FB" pitchFamily="34" charset="0"/>
            </a:endParaRPr>
          </a:p>
        </p:txBody>
      </p:sp>
      <p:pic>
        <p:nvPicPr>
          <p:cNvPr id="4" name="Image 3" descr="Papier de soie bleu"/>
          <p:cNvPicPr/>
          <p:nvPr/>
        </p:nvPicPr>
        <p:blipFill>
          <a:blip r:embed="rId2"/>
          <a:srcRect/>
          <a:stretch>
            <a:fillRect/>
          </a:stretch>
        </p:blipFill>
        <p:spPr bwMode="auto">
          <a:xfrm>
            <a:off x="395536" y="332656"/>
            <a:ext cx="1152128" cy="1008112"/>
          </a:xfrm>
          <a:prstGeom prst="rect">
            <a:avLst/>
          </a:prstGeom>
          <a:blipFill dpi="0" rotWithShape="0">
            <a:blip r:embed="rId3"/>
            <a:srcRect/>
            <a:tile tx="0" ty="0" sx="100000" sy="100000" flip="none" algn="tl"/>
          </a:blipFill>
          <a:ln w="9525">
            <a:noFill/>
            <a:miter lim="800000"/>
            <a:headEnd/>
            <a:tailEnd/>
          </a:ln>
        </p:spPr>
      </p:pic>
      <p:pic>
        <p:nvPicPr>
          <p:cNvPr id="2050" name="Picture 2" descr="C:\Users\USER06\Pictures\Removable Disk\PHOTOS REUNION INFO 13-12-17\MIRE KINSHASA\20170922_141343.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596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363272" cy="1143000"/>
          </a:xfrm>
        </p:spPr>
        <p:txBody>
          <a:bodyPr>
            <a:normAutofit/>
          </a:bodyPr>
          <a:lstStyle/>
          <a:p>
            <a:r>
              <a:rPr lang="fr-CD" sz="2800" b="1" dirty="0" smtClean="0">
                <a:solidFill>
                  <a:schemeClr val="tx2"/>
                </a:solidFill>
                <a:latin typeface="Agency FB" pitchFamily="34" charset="0"/>
              </a:rPr>
              <a:t>Quelques vues (3)</a:t>
            </a:r>
            <a:endParaRPr lang="fr-FR" sz="2800" b="1" dirty="0">
              <a:solidFill>
                <a:schemeClr val="tx2"/>
              </a:solidFill>
              <a:latin typeface="Agency FB" pitchFamily="34" charset="0"/>
            </a:endParaRPr>
          </a:p>
        </p:txBody>
      </p:sp>
      <p:pic>
        <p:nvPicPr>
          <p:cNvPr id="4" name="Image 3" descr="Papier de soie bleu"/>
          <p:cNvPicPr/>
          <p:nvPr/>
        </p:nvPicPr>
        <p:blipFill>
          <a:blip r:embed="rId2"/>
          <a:srcRect/>
          <a:stretch>
            <a:fillRect/>
          </a:stretch>
        </p:blipFill>
        <p:spPr bwMode="auto">
          <a:xfrm>
            <a:off x="395536" y="332656"/>
            <a:ext cx="1152128" cy="1008112"/>
          </a:xfrm>
          <a:prstGeom prst="rect">
            <a:avLst/>
          </a:prstGeom>
          <a:blipFill dpi="0" rotWithShape="0">
            <a:blip r:embed="rId3"/>
            <a:srcRect/>
            <a:tile tx="0" ty="0" sx="100000" sy="100000" flip="none" algn="tl"/>
          </a:blipFill>
          <a:ln w="9525">
            <a:noFill/>
            <a:miter lim="800000"/>
            <a:headEnd/>
            <a:tailEnd/>
          </a:ln>
        </p:spPr>
      </p:pic>
      <p:pic>
        <p:nvPicPr>
          <p:cNvPr id="3074" name="Picture 2" descr="C:\Users\USER06\Pictures\Removable Disk\PHOTOS REUNION INFO 13-12-17\MIRE KINSHASA\IMG-20171013-WA0004.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259632" y="1600200"/>
            <a:ext cx="633670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30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5040560"/>
          </a:xfrm>
        </p:spPr>
        <p:txBody>
          <a:bodyPr>
            <a:normAutofit/>
          </a:bodyPr>
          <a:lstStyle/>
          <a:p>
            <a:r>
              <a:rPr lang="fr-CD" sz="4000" b="1" dirty="0" smtClean="0">
                <a:latin typeface="Agency FB" pitchFamily="34" charset="0"/>
              </a:rPr>
              <a:t>Je vous remercie </a:t>
            </a:r>
            <a:endParaRPr lang="fr-FR" sz="4000" b="1" dirty="0">
              <a:latin typeface="Agency FB" pitchFamily="34" charset="0"/>
            </a:endParaRPr>
          </a:p>
        </p:txBody>
      </p:sp>
      <p:pic>
        <p:nvPicPr>
          <p:cNvPr id="3" name="Image 2" descr="Papier de soie bleu"/>
          <p:cNvPicPr/>
          <p:nvPr/>
        </p:nvPicPr>
        <p:blipFill>
          <a:blip r:embed="rId2"/>
          <a:srcRect/>
          <a:stretch>
            <a:fillRect/>
          </a:stretch>
        </p:blipFill>
        <p:spPr bwMode="auto">
          <a:xfrm>
            <a:off x="755576" y="476672"/>
            <a:ext cx="1656184" cy="1584176"/>
          </a:xfrm>
          <a:prstGeom prst="rect">
            <a:avLst/>
          </a:prstGeom>
          <a:blipFill dpi="0" rotWithShape="0">
            <a:blip r:embed="rId3"/>
            <a:srcRect/>
            <a:tile tx="0" ty="0" sx="100000" sy="100000" flip="none" algn="tl"/>
          </a:blipFill>
          <a:ln w="9525">
            <a:noFill/>
            <a:miter lim="800000"/>
            <a:headEnd/>
            <a:tailEnd/>
          </a:ln>
        </p:spPr>
      </p:pic>
    </p:spTree>
    <p:extLst>
      <p:ext uri="{BB962C8B-B14F-4D97-AF65-F5344CB8AC3E}">
        <p14:creationId xmlns:p14="http://schemas.microsoft.com/office/powerpoint/2010/main" val="647709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404665"/>
            <a:ext cx="8640960" cy="1224135"/>
          </a:xfrm>
        </p:spPr>
        <p:txBody>
          <a:bodyPr>
            <a:normAutofit/>
          </a:bodyPr>
          <a:lstStyle/>
          <a:p>
            <a:r>
              <a:rPr lang="fr-CD" sz="2800" b="1" dirty="0" smtClean="0">
                <a:solidFill>
                  <a:schemeClr val="tx2"/>
                </a:solidFill>
                <a:latin typeface="Agency FB" pitchFamily="34" charset="0"/>
              </a:rPr>
              <a:t>RESUME </a:t>
            </a:r>
            <a:endParaRPr lang="fr-FR" sz="2800" b="1" dirty="0">
              <a:solidFill>
                <a:schemeClr val="tx2"/>
              </a:solidFill>
              <a:latin typeface="Agency FB" pitchFamily="34" charset="0"/>
            </a:endParaRPr>
          </a:p>
        </p:txBody>
      </p:sp>
      <p:sp>
        <p:nvSpPr>
          <p:cNvPr id="3" name="Sous-titre 2"/>
          <p:cNvSpPr>
            <a:spLocks noGrp="1"/>
          </p:cNvSpPr>
          <p:nvPr>
            <p:ph type="subTitle" idx="1"/>
          </p:nvPr>
        </p:nvSpPr>
        <p:spPr>
          <a:xfrm>
            <a:off x="251520" y="1844824"/>
            <a:ext cx="8568952" cy="3672408"/>
          </a:xfrm>
        </p:spPr>
        <p:txBody>
          <a:bodyPr>
            <a:normAutofit/>
          </a:bodyPr>
          <a:lstStyle/>
          <a:p>
            <a:pPr algn="l"/>
            <a:endParaRPr lang="fr-CD" sz="2600" b="1" dirty="0">
              <a:solidFill>
                <a:schemeClr val="tx1"/>
              </a:solidFill>
              <a:latin typeface="Agency FB" pitchFamily="34" charset="0"/>
            </a:endParaRPr>
          </a:p>
          <a:p>
            <a:pPr marL="457200" indent="-457200" algn="l">
              <a:buAutoNum type="arabicPeriod"/>
            </a:pPr>
            <a:r>
              <a:rPr lang="fr-CD" sz="2600" b="1" dirty="0" smtClean="0">
                <a:solidFill>
                  <a:schemeClr val="tx1"/>
                </a:solidFill>
                <a:latin typeface="Agency FB" pitchFamily="34" charset="0"/>
              </a:rPr>
              <a:t>Aperçu sur la navigation fluviale</a:t>
            </a:r>
          </a:p>
          <a:p>
            <a:pPr marL="514350" indent="-514350" algn="l">
              <a:buFont typeface="Arial" pitchFamily="34" charset="0"/>
              <a:buAutoNum type="arabicPeriod" startAt="2"/>
            </a:pPr>
            <a:r>
              <a:rPr lang="fr-CD" sz="2600" b="1" dirty="0" smtClean="0">
                <a:solidFill>
                  <a:schemeClr val="tx1"/>
                </a:solidFill>
                <a:latin typeface="Agency FB" pitchFamily="34" charset="0"/>
              </a:rPr>
              <a:t>Importance </a:t>
            </a:r>
            <a:r>
              <a:rPr lang="fr-CD" sz="2600" b="1" dirty="0">
                <a:solidFill>
                  <a:schemeClr val="tx1"/>
                </a:solidFill>
                <a:latin typeface="Agency FB" pitchFamily="34" charset="0"/>
              </a:rPr>
              <a:t>des Services </a:t>
            </a:r>
            <a:r>
              <a:rPr lang="fr-CD" sz="2600" b="1" dirty="0" smtClean="0">
                <a:solidFill>
                  <a:schemeClr val="tx1"/>
                </a:solidFill>
                <a:latin typeface="Agency FB" pitchFamily="34" charset="0"/>
              </a:rPr>
              <a:t>Hydrométéorologiques dans la </a:t>
            </a:r>
            <a:r>
              <a:rPr lang="fr-CD" sz="2600" b="1" dirty="0">
                <a:solidFill>
                  <a:schemeClr val="tx1"/>
                </a:solidFill>
                <a:latin typeface="Agency FB" pitchFamily="34" charset="0"/>
              </a:rPr>
              <a:t>navigation fluviale </a:t>
            </a:r>
            <a:r>
              <a:rPr lang="fr-CD" sz="2600" b="1" dirty="0" smtClean="0">
                <a:solidFill>
                  <a:schemeClr val="tx1"/>
                </a:solidFill>
                <a:latin typeface="Agency FB" pitchFamily="34" charset="0"/>
              </a:rPr>
              <a:t>efficace</a:t>
            </a:r>
            <a:endParaRPr lang="fr-CD" sz="2600" b="1" dirty="0">
              <a:solidFill>
                <a:schemeClr val="tx1"/>
              </a:solidFill>
              <a:latin typeface="Agency FB" pitchFamily="34" charset="0"/>
            </a:endParaRPr>
          </a:p>
          <a:p>
            <a:pPr marL="514350" indent="-514350" algn="l">
              <a:buAutoNum type="arabicPeriod" startAt="3"/>
            </a:pPr>
            <a:r>
              <a:rPr lang="fr-CD" sz="2600" b="1" dirty="0" smtClean="0">
                <a:solidFill>
                  <a:schemeClr val="tx1"/>
                </a:solidFill>
                <a:latin typeface="Agency FB" pitchFamily="34" charset="0"/>
              </a:rPr>
              <a:t>Typologie des services et produits attendus</a:t>
            </a:r>
          </a:p>
          <a:p>
            <a:pPr marL="514350" indent="-514350" algn="l">
              <a:buAutoNum type="arabicPeriod" startAt="3"/>
            </a:pPr>
            <a:r>
              <a:rPr lang="fr-CD" sz="2600" b="1" dirty="0" smtClean="0">
                <a:solidFill>
                  <a:schemeClr val="tx1"/>
                </a:solidFill>
                <a:latin typeface="Agency FB" pitchFamily="34" charset="0"/>
              </a:rPr>
              <a:t>Domaines connexes concernés</a:t>
            </a:r>
            <a:endParaRPr lang="fr-CD" sz="2600" b="1" dirty="0">
              <a:solidFill>
                <a:schemeClr val="tx1"/>
              </a:solidFill>
              <a:latin typeface="Agency FB" pitchFamily="34" charset="0"/>
            </a:endParaRPr>
          </a:p>
          <a:p>
            <a:pPr algn="l"/>
            <a:r>
              <a:rPr lang="fr-CD" sz="2600" b="1" dirty="0" smtClean="0">
                <a:solidFill>
                  <a:schemeClr val="tx1"/>
                </a:solidFill>
                <a:latin typeface="Agency FB" pitchFamily="34" charset="0"/>
              </a:rPr>
              <a:t>5.   Conclusion et Recommandations</a:t>
            </a:r>
            <a:endParaRPr lang="fr-CD" sz="2600" b="1" dirty="0">
              <a:solidFill>
                <a:schemeClr val="tx1"/>
              </a:solidFill>
              <a:latin typeface="Agency FB" pitchFamily="34" charset="0"/>
            </a:endParaRPr>
          </a:p>
          <a:p>
            <a:endParaRPr lang="fr-FR" dirty="0">
              <a:latin typeface="MingLiU-ExtB" pitchFamily="18" charset="-120"/>
              <a:ea typeface="MingLiU-ExtB" pitchFamily="18" charset="-120"/>
            </a:endParaRPr>
          </a:p>
        </p:txBody>
      </p:sp>
      <p:pic>
        <p:nvPicPr>
          <p:cNvPr id="4" name="Image 3" descr="Papier de soie bleu"/>
          <p:cNvPicPr/>
          <p:nvPr/>
        </p:nvPicPr>
        <p:blipFill>
          <a:blip r:embed="rId2"/>
          <a:srcRect/>
          <a:stretch>
            <a:fillRect/>
          </a:stretch>
        </p:blipFill>
        <p:spPr bwMode="auto">
          <a:xfrm>
            <a:off x="467544" y="548680"/>
            <a:ext cx="936104" cy="1080120"/>
          </a:xfrm>
          <a:prstGeom prst="rect">
            <a:avLst/>
          </a:prstGeom>
          <a:blipFill dpi="0" rotWithShape="0">
            <a:blip r:embed="rId3"/>
            <a:srcRect/>
            <a:tile tx="0" ty="0" sx="100000" sy="100000" flip="none" algn="tl"/>
          </a:blipFill>
          <a:ln w="9525">
            <a:noFill/>
            <a:miter lim="800000"/>
            <a:headEnd/>
            <a:tailEnd/>
          </a:ln>
        </p:spPr>
      </p:pic>
    </p:spTree>
    <p:extLst>
      <p:ext uri="{BB962C8B-B14F-4D97-AF65-F5344CB8AC3E}">
        <p14:creationId xmlns:p14="http://schemas.microsoft.com/office/powerpoint/2010/main" val="390340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16632"/>
            <a:ext cx="7992888" cy="6120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C:\Users\USER06\Documents\Doc_scannés\voienavigabl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333500"/>
            <a:ext cx="9525000" cy="952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624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260649"/>
            <a:ext cx="8640960" cy="1512167"/>
          </a:xfrm>
        </p:spPr>
        <p:txBody>
          <a:bodyPr>
            <a:normAutofit/>
          </a:bodyPr>
          <a:lstStyle/>
          <a:p>
            <a:r>
              <a:rPr lang="fr-CD" sz="2800" b="1" dirty="0" smtClean="0">
                <a:solidFill>
                  <a:schemeClr val="tx2"/>
                </a:solidFill>
                <a:latin typeface="Agency FB" pitchFamily="34" charset="0"/>
              </a:rPr>
              <a:t>I. Aperçu sur la navigation fluviale</a:t>
            </a:r>
            <a:endParaRPr lang="fr-FR" sz="2800" b="1" dirty="0">
              <a:solidFill>
                <a:schemeClr val="tx2"/>
              </a:solidFill>
              <a:latin typeface="Agency FB" pitchFamily="34" charset="0"/>
            </a:endParaRPr>
          </a:p>
        </p:txBody>
      </p:sp>
      <p:sp>
        <p:nvSpPr>
          <p:cNvPr id="3" name="Sous-titre 2"/>
          <p:cNvSpPr>
            <a:spLocks noGrp="1"/>
          </p:cNvSpPr>
          <p:nvPr>
            <p:ph type="subTitle" idx="1"/>
          </p:nvPr>
        </p:nvSpPr>
        <p:spPr>
          <a:xfrm>
            <a:off x="467544" y="1700808"/>
            <a:ext cx="8424936" cy="4896544"/>
          </a:xfrm>
        </p:spPr>
        <p:txBody>
          <a:bodyPr>
            <a:normAutofit fontScale="92500" lnSpcReduction="10000"/>
          </a:bodyPr>
          <a:lstStyle/>
          <a:p>
            <a:pPr algn="just"/>
            <a:r>
              <a:rPr lang="fr-CD" sz="2400" b="1" dirty="0" smtClean="0">
                <a:solidFill>
                  <a:schemeClr val="tx1"/>
                </a:solidFill>
                <a:latin typeface="Agency FB" pitchFamily="34" charset="0"/>
              </a:rPr>
              <a:t>La navigation fluviale constitue un des moyens de voies de communication important pour le développement socio-économique des pays, par les échanges commerciaux et la mobilité de personnes et de leurs biens, ainsi que de marchandises. Elle permet également l’intégration nationale et </a:t>
            </a:r>
            <a:r>
              <a:rPr lang="fr-CD" sz="2400" b="1" dirty="0" smtClean="0">
                <a:solidFill>
                  <a:schemeClr val="tx1"/>
                </a:solidFill>
                <a:latin typeface="Agency FB" pitchFamily="34" charset="0"/>
              </a:rPr>
              <a:t>régionale </a:t>
            </a:r>
            <a:r>
              <a:rPr lang="fr-CD" sz="2400" b="1" dirty="0" smtClean="0">
                <a:solidFill>
                  <a:schemeClr val="tx1"/>
                </a:solidFill>
                <a:latin typeface="Agency FB" pitchFamily="34" charset="0"/>
              </a:rPr>
              <a:t>pour la consolidation des liens de fraternité et de la paix sociale entre les Etats appartenant au même bassin hydrographique.</a:t>
            </a:r>
          </a:p>
          <a:p>
            <a:pPr algn="just"/>
            <a:r>
              <a:rPr lang="fr-CD" sz="2400" b="1" dirty="0" smtClean="0">
                <a:solidFill>
                  <a:schemeClr val="tx1"/>
                </a:solidFill>
                <a:latin typeface="Agency FB" pitchFamily="34" charset="0"/>
              </a:rPr>
              <a:t>Pour permettre une navigation fluviale efficace, sécurisée et garantie, les services publics, chargés de l’aménagement et de l’entretien des voies navigables sont appelés à fournir des services et </a:t>
            </a:r>
            <a:r>
              <a:rPr lang="fr-CD" sz="2400" b="1" dirty="0" smtClean="0">
                <a:solidFill>
                  <a:schemeClr val="tx1"/>
                </a:solidFill>
                <a:latin typeface="Agency FB" pitchFamily="34" charset="0"/>
              </a:rPr>
              <a:t>des produits </a:t>
            </a:r>
            <a:r>
              <a:rPr lang="fr-CD" sz="2400" b="1" dirty="0" smtClean="0">
                <a:solidFill>
                  <a:schemeClr val="tx1"/>
                </a:solidFill>
                <a:latin typeface="Agency FB" pitchFamily="34" charset="0"/>
              </a:rPr>
              <a:t>fiables et de qualité aux navigateurs et autres usagers de voies fluviales.</a:t>
            </a:r>
          </a:p>
          <a:p>
            <a:pPr algn="just"/>
            <a:r>
              <a:rPr lang="fr-CD" sz="2400" b="1" dirty="0" smtClean="0">
                <a:solidFill>
                  <a:schemeClr val="tx2"/>
                </a:solidFill>
                <a:latin typeface="Agency FB" pitchFamily="34" charset="0"/>
              </a:rPr>
              <a:t>Il sied de signaler que la navigation fluviale efficace est tributaire des paramètres hydrométéorologiques, notamment les données sur les précipitations (pluies) qui alimentent les nappes et permettent de maintenir les plans d’eau à un </a:t>
            </a:r>
            <a:r>
              <a:rPr lang="fr-CD" sz="2400" b="1" dirty="0">
                <a:solidFill>
                  <a:schemeClr val="tx2"/>
                </a:solidFill>
                <a:latin typeface="Agency FB" pitchFamily="34" charset="0"/>
              </a:rPr>
              <a:t>niveau </a:t>
            </a:r>
            <a:r>
              <a:rPr lang="fr-CD" sz="2400" b="1" dirty="0" smtClean="0">
                <a:solidFill>
                  <a:schemeClr val="tx2"/>
                </a:solidFill>
                <a:latin typeface="Agency FB" pitchFamily="34" charset="0"/>
              </a:rPr>
              <a:t>admissible, de manière à assurer la navigation fluviale pendant au moins une bonne période de l’année civile (8 à 12 mois).</a:t>
            </a:r>
            <a:endParaRPr lang="fr-CD" sz="2400" b="1" dirty="0">
              <a:solidFill>
                <a:schemeClr val="tx2"/>
              </a:solidFill>
              <a:latin typeface="Agency FB" pitchFamily="34" charset="0"/>
            </a:endParaRPr>
          </a:p>
        </p:txBody>
      </p:sp>
      <p:pic>
        <p:nvPicPr>
          <p:cNvPr id="4" name="Image 3" descr="Papier de soie bleu"/>
          <p:cNvPicPr/>
          <p:nvPr/>
        </p:nvPicPr>
        <p:blipFill>
          <a:blip r:embed="rId2"/>
          <a:srcRect/>
          <a:stretch>
            <a:fillRect/>
          </a:stretch>
        </p:blipFill>
        <p:spPr bwMode="auto">
          <a:xfrm>
            <a:off x="467544" y="548680"/>
            <a:ext cx="936104" cy="1080120"/>
          </a:xfrm>
          <a:prstGeom prst="rect">
            <a:avLst/>
          </a:prstGeom>
          <a:blipFill dpi="0" rotWithShape="0">
            <a:blip r:embed="rId3"/>
            <a:srcRect/>
            <a:tile tx="0" ty="0" sx="100000" sy="100000" flip="none" algn="tl"/>
          </a:blipFill>
          <a:ln w="9525">
            <a:noFill/>
            <a:miter lim="800000"/>
            <a:headEnd/>
            <a:tailEnd/>
          </a:ln>
        </p:spPr>
      </p:pic>
    </p:spTree>
    <p:extLst>
      <p:ext uri="{BB962C8B-B14F-4D97-AF65-F5344CB8AC3E}">
        <p14:creationId xmlns:p14="http://schemas.microsoft.com/office/powerpoint/2010/main" val="356520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404665"/>
            <a:ext cx="8784976" cy="1368151"/>
          </a:xfrm>
        </p:spPr>
        <p:txBody>
          <a:bodyPr>
            <a:normAutofit/>
          </a:bodyPr>
          <a:lstStyle/>
          <a:p>
            <a:r>
              <a:rPr lang="fr-CD" sz="2800" b="1" dirty="0" smtClean="0">
                <a:latin typeface="Agency FB" pitchFamily="34" charset="0"/>
              </a:rPr>
              <a:t>Suite </a:t>
            </a:r>
            <a:endParaRPr lang="fr-FR" sz="2800" b="1" dirty="0">
              <a:latin typeface="Agency FB" pitchFamily="34" charset="0"/>
            </a:endParaRPr>
          </a:p>
        </p:txBody>
      </p:sp>
      <p:sp>
        <p:nvSpPr>
          <p:cNvPr id="3" name="Sous-titre 2"/>
          <p:cNvSpPr>
            <a:spLocks noGrp="1"/>
          </p:cNvSpPr>
          <p:nvPr>
            <p:ph type="subTitle" idx="1"/>
          </p:nvPr>
        </p:nvSpPr>
        <p:spPr>
          <a:xfrm>
            <a:off x="179512" y="2060848"/>
            <a:ext cx="8784976" cy="3577952"/>
          </a:xfrm>
        </p:spPr>
        <p:txBody>
          <a:bodyPr>
            <a:normAutofit lnSpcReduction="10000"/>
          </a:bodyPr>
          <a:lstStyle/>
          <a:p>
            <a:pPr algn="just"/>
            <a:endParaRPr lang="fr-CD" sz="2400" b="1" dirty="0" smtClean="0">
              <a:solidFill>
                <a:schemeClr val="tx1"/>
              </a:solidFill>
              <a:latin typeface="Agency FB" pitchFamily="34" charset="0"/>
            </a:endParaRPr>
          </a:p>
          <a:p>
            <a:pPr algn="just"/>
            <a:r>
              <a:rPr lang="fr-CD" sz="2800" b="1" dirty="0" smtClean="0">
                <a:solidFill>
                  <a:schemeClr val="tx1"/>
                </a:solidFill>
                <a:latin typeface="Agency FB" pitchFamily="34" charset="0"/>
              </a:rPr>
              <a:t>La fourniture des services et des produits Hydrométéorologiques passe nécessairement par l’exploitation des instruments de mesures : limnimétriques ou échelles d’étiage, de jaugeage (ADCP ou Moulinet Hydrométrique) et de courantométrie (Flotteurs/GPS), qui permettent d’obtenir des données relatives aux : hauteurs d’eau, débits liquide et solide, vitesses d’écoulement, vitesses du vent, etc.</a:t>
            </a:r>
          </a:p>
          <a:p>
            <a:pPr algn="just"/>
            <a:r>
              <a:rPr lang="fr-CD" sz="2800" b="1" dirty="0" smtClean="0">
                <a:solidFill>
                  <a:schemeClr val="tx1"/>
                </a:solidFill>
                <a:latin typeface="Agency FB" pitchFamily="34" charset="0"/>
              </a:rPr>
              <a:t> </a:t>
            </a:r>
            <a:endParaRPr lang="fr-FR" sz="2800" b="1" dirty="0">
              <a:solidFill>
                <a:schemeClr val="tx1"/>
              </a:solidFill>
              <a:latin typeface="Agency FB" pitchFamily="34" charset="0"/>
            </a:endParaRPr>
          </a:p>
        </p:txBody>
      </p:sp>
      <p:pic>
        <p:nvPicPr>
          <p:cNvPr id="4" name="Image 3" descr="Papier de soie bleu"/>
          <p:cNvPicPr/>
          <p:nvPr/>
        </p:nvPicPr>
        <p:blipFill>
          <a:blip r:embed="rId2"/>
          <a:srcRect/>
          <a:stretch>
            <a:fillRect/>
          </a:stretch>
        </p:blipFill>
        <p:spPr bwMode="auto">
          <a:xfrm>
            <a:off x="467544" y="548680"/>
            <a:ext cx="936104" cy="1080120"/>
          </a:xfrm>
          <a:prstGeom prst="rect">
            <a:avLst/>
          </a:prstGeom>
          <a:blipFill dpi="0" rotWithShape="0">
            <a:blip r:embed="rId3"/>
            <a:srcRect/>
            <a:tile tx="0" ty="0" sx="100000" sy="100000" flip="none" algn="tl"/>
          </a:blipFill>
          <a:ln w="9525">
            <a:noFill/>
            <a:miter lim="800000"/>
            <a:headEnd/>
            <a:tailEnd/>
          </a:ln>
        </p:spPr>
      </p:pic>
    </p:spTree>
    <p:extLst>
      <p:ext uri="{BB962C8B-B14F-4D97-AF65-F5344CB8AC3E}">
        <p14:creationId xmlns:p14="http://schemas.microsoft.com/office/powerpoint/2010/main" val="901520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332657"/>
            <a:ext cx="8712968" cy="1800199"/>
          </a:xfrm>
        </p:spPr>
        <p:txBody>
          <a:bodyPr>
            <a:normAutofit/>
          </a:bodyPr>
          <a:lstStyle/>
          <a:p>
            <a:r>
              <a:rPr lang="fr-CD" sz="2800" b="1" dirty="0" smtClean="0">
                <a:latin typeface="Agency FB" pitchFamily="34" charset="0"/>
              </a:rPr>
              <a:t/>
            </a:r>
            <a:br>
              <a:rPr lang="fr-CD" sz="2800" b="1" dirty="0" smtClean="0">
                <a:latin typeface="Agency FB" pitchFamily="34" charset="0"/>
              </a:rPr>
            </a:br>
            <a:r>
              <a:rPr lang="fr-CD" sz="2800" b="1" dirty="0" smtClean="0">
                <a:latin typeface="Agency FB" pitchFamily="34" charset="0"/>
              </a:rPr>
              <a:t/>
            </a:r>
            <a:br>
              <a:rPr lang="fr-CD" sz="2800" b="1" dirty="0" smtClean="0">
                <a:latin typeface="Agency FB" pitchFamily="34" charset="0"/>
              </a:rPr>
            </a:br>
            <a:r>
              <a:rPr lang="fr-CD" sz="2400" b="1" dirty="0" smtClean="0">
                <a:solidFill>
                  <a:schemeClr val="tx2"/>
                </a:solidFill>
                <a:latin typeface="Agency FB" pitchFamily="34" charset="0"/>
              </a:rPr>
              <a:t>2. Importance des Services Hydrométéorologiques pour la navigation fluviale efficace</a:t>
            </a:r>
            <a:endParaRPr lang="fr-FR" sz="2400" b="1" dirty="0">
              <a:solidFill>
                <a:schemeClr val="tx2"/>
              </a:solidFill>
              <a:latin typeface="Agency FB" pitchFamily="34" charset="0"/>
            </a:endParaRPr>
          </a:p>
        </p:txBody>
      </p:sp>
      <p:sp>
        <p:nvSpPr>
          <p:cNvPr id="3" name="Sous-titre 2"/>
          <p:cNvSpPr>
            <a:spLocks noGrp="1"/>
          </p:cNvSpPr>
          <p:nvPr>
            <p:ph type="subTitle" idx="1"/>
          </p:nvPr>
        </p:nvSpPr>
        <p:spPr>
          <a:xfrm>
            <a:off x="251520" y="2276872"/>
            <a:ext cx="8568952" cy="4320480"/>
          </a:xfrm>
        </p:spPr>
        <p:txBody>
          <a:bodyPr>
            <a:normAutofit fontScale="92500" lnSpcReduction="20000"/>
          </a:bodyPr>
          <a:lstStyle/>
          <a:p>
            <a:pPr algn="just"/>
            <a:r>
              <a:rPr lang="fr-CD" sz="2200" b="1" dirty="0" smtClean="0">
                <a:solidFill>
                  <a:schemeClr val="tx1"/>
                </a:solidFill>
                <a:latin typeface="Agency FB" pitchFamily="34" charset="0"/>
              </a:rPr>
              <a:t>Pour assurer une </a:t>
            </a:r>
            <a:r>
              <a:rPr lang="fr-CD" sz="2400" b="1" dirty="0" smtClean="0">
                <a:solidFill>
                  <a:schemeClr val="tx1"/>
                </a:solidFill>
                <a:latin typeface="Agency FB" pitchFamily="34" charset="0"/>
              </a:rPr>
              <a:t>navigation fluviale efficace, il faut disposer et/ou installer les instruments de mesure sur l’ensemble du réseau hydrographique en tenant compte de la distribution spatio-temporelle, de manière à collecter des données Hydrométéorologiques in situ, qui permettront de faire des prévisions hydrologiques, en termes de crues et étiages, de vitesses de vent et de vagues; qui in fine, serviront à la réalisation d’un modèle hydraulique. </a:t>
            </a:r>
          </a:p>
          <a:p>
            <a:pPr algn="just"/>
            <a:r>
              <a:rPr lang="fr-CD" sz="2400" b="1" dirty="0" smtClean="0">
                <a:solidFill>
                  <a:schemeClr val="tx1"/>
                </a:solidFill>
                <a:latin typeface="Agency FB" pitchFamily="34" charset="0"/>
              </a:rPr>
              <a:t>Le recours aux données satellitaires (altimétrie spatiale) constitue un apport indispensable pour le calage et le calibrage du modèle hydraulique; mais aussi, dans le suivi des évolutions Hydro-morphologique et hydro-sédimentaire. Car nos cours d’eau sont exploités à l’état naturel et dans les zones divagantes, il y a des mouvements perpétuels des bancs de sable qui handicapent la bonne navigation fluviale et font échouer les bateaux. Sans oublier </a:t>
            </a:r>
            <a:r>
              <a:rPr lang="fr-CD" sz="2400" b="1" dirty="0">
                <a:solidFill>
                  <a:schemeClr val="tx1"/>
                </a:solidFill>
                <a:latin typeface="Agency FB" pitchFamily="34" charset="0"/>
              </a:rPr>
              <a:t>l</a:t>
            </a:r>
            <a:r>
              <a:rPr lang="fr-CD" sz="2400" b="1" dirty="0" smtClean="0">
                <a:solidFill>
                  <a:schemeClr val="tx1"/>
                </a:solidFill>
                <a:latin typeface="Agency FB" pitchFamily="34" charset="0"/>
              </a:rPr>
              <a:t>es phénomènes des érosions hydriques de rive qui créent la problématique des ensablements : des ports, des accès portuaires, des passes et chenaux de navigation.</a:t>
            </a:r>
            <a:endParaRPr lang="fr-FR" sz="2400" b="1" dirty="0">
              <a:solidFill>
                <a:schemeClr val="tx1"/>
              </a:solidFill>
              <a:latin typeface="Agency FB" pitchFamily="34" charset="0"/>
            </a:endParaRPr>
          </a:p>
        </p:txBody>
      </p:sp>
      <p:pic>
        <p:nvPicPr>
          <p:cNvPr id="4" name="Image 3" descr="Papier de soie bleu"/>
          <p:cNvPicPr/>
          <p:nvPr/>
        </p:nvPicPr>
        <p:blipFill>
          <a:blip r:embed="rId2"/>
          <a:srcRect/>
          <a:stretch>
            <a:fillRect/>
          </a:stretch>
        </p:blipFill>
        <p:spPr bwMode="auto">
          <a:xfrm>
            <a:off x="251520" y="332656"/>
            <a:ext cx="1152128" cy="1008112"/>
          </a:xfrm>
          <a:prstGeom prst="rect">
            <a:avLst/>
          </a:prstGeom>
          <a:blipFill dpi="0" rotWithShape="0">
            <a:blip r:embed="rId3"/>
            <a:srcRect/>
            <a:tile tx="0" ty="0" sx="100000" sy="100000" flip="none" algn="tl"/>
          </a:blipFill>
          <a:ln w="9525">
            <a:noFill/>
            <a:miter lim="800000"/>
            <a:headEnd/>
            <a:tailEnd/>
          </a:ln>
        </p:spPr>
      </p:pic>
    </p:spTree>
    <p:extLst>
      <p:ext uri="{BB962C8B-B14F-4D97-AF65-F5344CB8AC3E}">
        <p14:creationId xmlns:p14="http://schemas.microsoft.com/office/powerpoint/2010/main" val="124532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404665"/>
            <a:ext cx="8206680" cy="1296143"/>
          </a:xfrm>
        </p:spPr>
        <p:txBody>
          <a:bodyPr>
            <a:normAutofit/>
          </a:bodyPr>
          <a:lstStyle/>
          <a:p>
            <a:r>
              <a:rPr lang="fr-CD" sz="2400" b="1" dirty="0">
                <a:latin typeface="Agency FB" pitchFamily="34" charset="0"/>
              </a:rPr>
              <a:t/>
            </a:r>
            <a:br>
              <a:rPr lang="fr-CD" sz="2400" b="1" dirty="0">
                <a:latin typeface="Agency FB" pitchFamily="34" charset="0"/>
              </a:rPr>
            </a:br>
            <a:r>
              <a:rPr lang="fr-CD" sz="2400" b="1" dirty="0" smtClean="0">
                <a:solidFill>
                  <a:schemeClr val="tx2"/>
                </a:solidFill>
                <a:latin typeface="Agency FB" pitchFamily="34" charset="0"/>
              </a:rPr>
              <a:t>3. Typologie des services et produits attendus </a:t>
            </a:r>
            <a:endParaRPr lang="fr-FR" sz="2400" b="1" dirty="0">
              <a:solidFill>
                <a:schemeClr val="tx2"/>
              </a:solidFill>
              <a:latin typeface="Agency FB" pitchFamily="34" charset="0"/>
            </a:endParaRPr>
          </a:p>
        </p:txBody>
      </p:sp>
      <p:sp>
        <p:nvSpPr>
          <p:cNvPr id="3" name="Sous-titre 2"/>
          <p:cNvSpPr>
            <a:spLocks noGrp="1"/>
          </p:cNvSpPr>
          <p:nvPr>
            <p:ph type="subTitle" idx="1"/>
          </p:nvPr>
        </p:nvSpPr>
        <p:spPr>
          <a:xfrm>
            <a:off x="251520" y="1772816"/>
            <a:ext cx="8640960" cy="4752528"/>
          </a:xfrm>
        </p:spPr>
        <p:txBody>
          <a:bodyPr>
            <a:normAutofit/>
          </a:bodyPr>
          <a:lstStyle/>
          <a:p>
            <a:pPr algn="l"/>
            <a:r>
              <a:rPr lang="fr-CD" sz="2200" b="1" dirty="0" smtClean="0">
                <a:solidFill>
                  <a:schemeClr val="tx1"/>
                </a:solidFill>
                <a:latin typeface="Agency FB" pitchFamily="34" charset="0"/>
              </a:rPr>
              <a:t>Les données ou informations intéressant les navigateurs sont les suivantes :</a:t>
            </a:r>
          </a:p>
          <a:p>
            <a:pPr marL="342900" indent="-342900" algn="l">
              <a:buFont typeface="Wingdings" pitchFamily="2" charset="2"/>
              <a:buChar char="Ø"/>
            </a:pPr>
            <a:r>
              <a:rPr lang="fr-CD" sz="2200" b="1" dirty="0">
                <a:solidFill>
                  <a:schemeClr val="tx1"/>
                </a:solidFill>
                <a:latin typeface="Agency FB" pitchFamily="34" charset="0"/>
              </a:rPr>
              <a:t>l</a:t>
            </a:r>
            <a:r>
              <a:rPr lang="fr-CD" sz="2200" b="1" dirty="0" smtClean="0">
                <a:solidFill>
                  <a:schemeClr val="tx1"/>
                </a:solidFill>
                <a:latin typeface="Agency FB" pitchFamily="34" charset="0"/>
              </a:rPr>
              <a:t>es hauteurs d’eau : pour la détermination du tirant d’eau (TE) indispensable pour le chargement des unités flottantes suivant le régime hydrologique du cours d’eau;</a:t>
            </a:r>
          </a:p>
          <a:p>
            <a:pPr marL="342900" indent="-342900" algn="l">
              <a:buFont typeface="Wingdings" pitchFamily="2" charset="2"/>
              <a:buChar char="Ø"/>
            </a:pPr>
            <a:r>
              <a:rPr lang="fr-CD" sz="2200" b="1" dirty="0">
                <a:solidFill>
                  <a:schemeClr val="tx1"/>
                </a:solidFill>
                <a:latin typeface="Agency FB" pitchFamily="34" charset="0"/>
              </a:rPr>
              <a:t>l</a:t>
            </a:r>
            <a:r>
              <a:rPr lang="fr-CD" sz="2200" b="1" dirty="0" smtClean="0">
                <a:solidFill>
                  <a:schemeClr val="tx1"/>
                </a:solidFill>
                <a:latin typeface="Agency FB" pitchFamily="34" charset="0"/>
              </a:rPr>
              <a:t>es profondeurs minimums : pour déterminer les mouillages dans les zones sablonneuses et rocheuses en tenant compte des lectures des échelles d’étiage;</a:t>
            </a:r>
          </a:p>
          <a:p>
            <a:pPr marL="342900" indent="-342900" algn="l">
              <a:buFont typeface="Wingdings" pitchFamily="2" charset="2"/>
              <a:buChar char="Ø"/>
            </a:pPr>
            <a:r>
              <a:rPr lang="fr-CD" sz="2200" b="1" dirty="0">
                <a:solidFill>
                  <a:schemeClr val="tx1"/>
                </a:solidFill>
                <a:latin typeface="Agency FB" pitchFamily="34" charset="0"/>
              </a:rPr>
              <a:t>l</a:t>
            </a:r>
            <a:r>
              <a:rPr lang="fr-CD" sz="2200" b="1" dirty="0" smtClean="0">
                <a:solidFill>
                  <a:schemeClr val="tx1"/>
                </a:solidFill>
                <a:latin typeface="Agency FB" pitchFamily="34" charset="0"/>
              </a:rPr>
              <a:t>es vitesses du courant : pour éviter la résistance à la progression normale;</a:t>
            </a:r>
          </a:p>
          <a:p>
            <a:pPr marL="342900" indent="-342900" algn="l">
              <a:buFont typeface="Wingdings" pitchFamily="2" charset="2"/>
              <a:buChar char="Ø"/>
            </a:pPr>
            <a:r>
              <a:rPr lang="fr-CD" sz="2200" b="1" dirty="0">
                <a:solidFill>
                  <a:schemeClr val="tx1"/>
                </a:solidFill>
                <a:latin typeface="Agency FB" pitchFamily="34" charset="0"/>
              </a:rPr>
              <a:t>l</a:t>
            </a:r>
            <a:r>
              <a:rPr lang="fr-CD" sz="2200" b="1" dirty="0" smtClean="0">
                <a:solidFill>
                  <a:schemeClr val="tx1"/>
                </a:solidFill>
                <a:latin typeface="Agency FB" pitchFamily="34" charset="0"/>
              </a:rPr>
              <a:t>es vitesses du vent et/ou les vagues et tempêtes: dérives et naufrages de bateaux;</a:t>
            </a:r>
          </a:p>
          <a:p>
            <a:pPr marL="342900" indent="-342900" algn="l">
              <a:buFont typeface="Wingdings" pitchFamily="2" charset="2"/>
              <a:buChar char="Ø"/>
            </a:pPr>
            <a:r>
              <a:rPr lang="fr-CD" sz="2200" b="1" dirty="0">
                <a:solidFill>
                  <a:schemeClr val="tx1"/>
                </a:solidFill>
                <a:latin typeface="Agency FB" pitchFamily="34" charset="0"/>
              </a:rPr>
              <a:t>l</a:t>
            </a:r>
            <a:r>
              <a:rPr lang="fr-CD" sz="2200" b="1" dirty="0" smtClean="0">
                <a:solidFill>
                  <a:schemeClr val="tx1"/>
                </a:solidFill>
                <a:latin typeface="Agency FB" pitchFamily="34" charset="0"/>
              </a:rPr>
              <a:t>e suivi des érosions hydriques de rive: protection des plateformes portuaires  ;</a:t>
            </a:r>
          </a:p>
          <a:p>
            <a:pPr marL="342900" indent="-342900" algn="l">
              <a:buFont typeface="Wingdings" pitchFamily="2" charset="2"/>
              <a:buChar char="Ø"/>
            </a:pPr>
            <a:r>
              <a:rPr lang="fr-CD" sz="2200" b="1" dirty="0" smtClean="0">
                <a:solidFill>
                  <a:schemeClr val="tx1"/>
                </a:solidFill>
                <a:latin typeface="Agency FB" pitchFamily="34" charset="0"/>
              </a:rPr>
              <a:t>la diffusion des Avis aux Navigateurs (NAVISUR) et la publication des Albums de navigation (cartes) intéressant les navigateurs et autres usagers</a:t>
            </a:r>
            <a:r>
              <a:rPr lang="fr-CD" sz="2200" b="1" dirty="0">
                <a:solidFill>
                  <a:schemeClr val="tx1"/>
                </a:solidFill>
                <a:latin typeface="Agency FB" pitchFamily="34" charset="0"/>
              </a:rPr>
              <a:t>.</a:t>
            </a:r>
            <a:endParaRPr lang="fr-CD" sz="1800" b="1" dirty="0">
              <a:solidFill>
                <a:schemeClr val="tx1"/>
              </a:solidFill>
              <a:latin typeface="Agency FB" pitchFamily="34" charset="0"/>
            </a:endParaRPr>
          </a:p>
          <a:p>
            <a:pPr algn="l"/>
            <a:r>
              <a:rPr lang="fr-CD" sz="2200" b="1" dirty="0" smtClean="0">
                <a:solidFill>
                  <a:schemeClr val="tx2"/>
                </a:solidFill>
                <a:latin typeface="Agency FB" pitchFamily="34" charset="0"/>
              </a:rPr>
              <a:t>NOTA BENE : </a:t>
            </a:r>
            <a:r>
              <a:rPr lang="fr-CD" sz="2200" b="1" dirty="0">
                <a:solidFill>
                  <a:schemeClr val="tx2"/>
                </a:solidFill>
                <a:latin typeface="Agency FB" pitchFamily="34" charset="0"/>
              </a:rPr>
              <a:t>L</a:t>
            </a:r>
            <a:r>
              <a:rPr lang="fr-CD" sz="2200" b="1" dirty="0" smtClean="0">
                <a:solidFill>
                  <a:schemeClr val="tx2"/>
                </a:solidFill>
                <a:latin typeface="Agency FB" pitchFamily="34" charset="0"/>
              </a:rPr>
              <a:t>es données hydrométéorologiques sont également utiles pour les domaines connexes à la navigation fluviale.</a:t>
            </a:r>
          </a:p>
          <a:p>
            <a:pPr marL="342900" indent="-342900" algn="l">
              <a:buFont typeface="Wingdings" pitchFamily="2" charset="2"/>
              <a:buChar char="Ø"/>
            </a:pPr>
            <a:endParaRPr lang="fr-CD" sz="2200" b="1" dirty="0" smtClean="0">
              <a:solidFill>
                <a:schemeClr val="tx1"/>
              </a:solidFill>
              <a:latin typeface="Agency FB" pitchFamily="34" charset="0"/>
            </a:endParaRPr>
          </a:p>
          <a:p>
            <a:pPr algn="l"/>
            <a:endParaRPr lang="fr-FR" sz="2200" b="1" dirty="0">
              <a:solidFill>
                <a:schemeClr val="tx1"/>
              </a:solidFill>
              <a:latin typeface="Agency FB" pitchFamily="34" charset="0"/>
            </a:endParaRPr>
          </a:p>
        </p:txBody>
      </p:sp>
      <p:pic>
        <p:nvPicPr>
          <p:cNvPr id="4" name="Image 3" descr="Papier de soie bleu"/>
          <p:cNvPicPr/>
          <p:nvPr/>
        </p:nvPicPr>
        <p:blipFill>
          <a:blip r:embed="rId2"/>
          <a:srcRect/>
          <a:stretch>
            <a:fillRect/>
          </a:stretch>
        </p:blipFill>
        <p:spPr bwMode="auto">
          <a:xfrm>
            <a:off x="395536" y="476672"/>
            <a:ext cx="1152128" cy="1008112"/>
          </a:xfrm>
          <a:prstGeom prst="rect">
            <a:avLst/>
          </a:prstGeom>
          <a:blipFill dpi="0" rotWithShape="0">
            <a:blip r:embed="rId3"/>
            <a:srcRect/>
            <a:tile tx="0" ty="0" sx="100000" sy="100000" flip="none" algn="tl"/>
          </a:blipFill>
          <a:ln w="9525">
            <a:noFill/>
            <a:miter lim="800000"/>
            <a:headEnd/>
            <a:tailEnd/>
          </a:ln>
        </p:spPr>
      </p:pic>
    </p:spTree>
    <p:extLst>
      <p:ext uri="{BB962C8B-B14F-4D97-AF65-F5344CB8AC3E}">
        <p14:creationId xmlns:p14="http://schemas.microsoft.com/office/powerpoint/2010/main" val="3760130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260649"/>
            <a:ext cx="8206680" cy="1224135"/>
          </a:xfrm>
        </p:spPr>
        <p:txBody>
          <a:bodyPr>
            <a:normAutofit/>
          </a:bodyPr>
          <a:lstStyle/>
          <a:p>
            <a:r>
              <a:rPr lang="fr-CD" sz="2400" b="1" dirty="0" smtClean="0">
                <a:solidFill>
                  <a:schemeClr val="tx2"/>
                </a:solidFill>
                <a:latin typeface="Agency FB" pitchFamily="34" charset="0"/>
              </a:rPr>
              <a:t>4. Domaines connexes concernés</a:t>
            </a:r>
            <a:endParaRPr lang="fr-FR" sz="2400" b="1" dirty="0">
              <a:solidFill>
                <a:schemeClr val="tx2"/>
              </a:solidFill>
              <a:latin typeface="Agency FB" pitchFamily="34" charset="0"/>
            </a:endParaRPr>
          </a:p>
        </p:txBody>
      </p:sp>
      <p:sp>
        <p:nvSpPr>
          <p:cNvPr id="3" name="Sous-titre 2"/>
          <p:cNvSpPr>
            <a:spLocks noGrp="1"/>
          </p:cNvSpPr>
          <p:nvPr>
            <p:ph type="subTitle" idx="1"/>
          </p:nvPr>
        </p:nvSpPr>
        <p:spPr>
          <a:xfrm>
            <a:off x="251520" y="1556792"/>
            <a:ext cx="8568952" cy="4968552"/>
          </a:xfrm>
        </p:spPr>
        <p:txBody>
          <a:bodyPr>
            <a:normAutofit/>
          </a:bodyPr>
          <a:lstStyle/>
          <a:p>
            <a:pPr algn="just"/>
            <a:r>
              <a:rPr lang="fr-CD" sz="2400" b="1" dirty="0" smtClean="0">
                <a:solidFill>
                  <a:schemeClr val="tx1"/>
                </a:solidFill>
                <a:latin typeface="Agency FB" pitchFamily="34" charset="0"/>
              </a:rPr>
              <a:t>Les données produites par les Services Hydrométéorologiques sont aussi utilisées dans les domaines connexes à la navigation fluviale. Il s’agit de :</a:t>
            </a:r>
          </a:p>
          <a:p>
            <a:pPr marL="342900" indent="-342900" algn="just">
              <a:buFont typeface="Wingdings" pitchFamily="2" charset="2"/>
              <a:buChar char="Ø"/>
            </a:pPr>
            <a:r>
              <a:rPr lang="fr-CD" sz="2400" b="1" dirty="0">
                <a:solidFill>
                  <a:schemeClr val="tx1"/>
                </a:solidFill>
                <a:latin typeface="Agency FB" pitchFamily="34" charset="0"/>
              </a:rPr>
              <a:t>l</a:t>
            </a:r>
            <a:r>
              <a:rPr lang="fr-CD" sz="2400" b="1" dirty="0" smtClean="0">
                <a:solidFill>
                  <a:schemeClr val="tx1"/>
                </a:solidFill>
                <a:latin typeface="Agency FB" pitchFamily="34" charset="0"/>
              </a:rPr>
              <a:t>a construction navale;</a:t>
            </a:r>
          </a:p>
          <a:p>
            <a:pPr marL="342900" indent="-342900" algn="just">
              <a:buFont typeface="Wingdings" pitchFamily="2" charset="2"/>
              <a:buChar char="Ø"/>
            </a:pPr>
            <a:r>
              <a:rPr lang="fr-CD" sz="2400" b="1" dirty="0">
                <a:solidFill>
                  <a:schemeClr val="tx1"/>
                </a:solidFill>
                <a:latin typeface="Agency FB" pitchFamily="34" charset="0"/>
              </a:rPr>
              <a:t>l</a:t>
            </a:r>
            <a:r>
              <a:rPr lang="fr-CD" sz="2400" b="1" dirty="0" smtClean="0">
                <a:solidFill>
                  <a:schemeClr val="tx1"/>
                </a:solidFill>
                <a:latin typeface="Agency FB" pitchFamily="34" charset="0"/>
              </a:rPr>
              <a:t>a construction des infrastructures portuaires;</a:t>
            </a:r>
          </a:p>
          <a:p>
            <a:pPr marL="342900" indent="-342900" algn="just">
              <a:buFont typeface="Wingdings" pitchFamily="2" charset="2"/>
              <a:buChar char="Ø"/>
            </a:pPr>
            <a:r>
              <a:rPr lang="fr-CD" sz="2400" b="1" dirty="0" smtClean="0">
                <a:solidFill>
                  <a:schemeClr val="tx1"/>
                </a:solidFill>
                <a:latin typeface="Agency FB" pitchFamily="34" charset="0"/>
              </a:rPr>
              <a:t>la construction des ouvrages d’art hydraulique.</a:t>
            </a:r>
          </a:p>
          <a:p>
            <a:pPr algn="just"/>
            <a:r>
              <a:rPr lang="fr-CD" sz="2400" b="1" dirty="0" smtClean="0">
                <a:solidFill>
                  <a:schemeClr val="tx1"/>
                </a:solidFill>
                <a:latin typeface="Agency FB" pitchFamily="34" charset="0"/>
              </a:rPr>
              <a:t>En effet, la connaissance et la maîtrise de ces données hydrométéorologiques contribuent véritablement à la stabilité et à la durabilité des engins et ouvrages utilisés, car adaptés aux conditions atmosphériques naturelles du milieu. Pour illustration, la forme et les dimensions des appareils ou engins de transport ont la forme hydrodynamique simplement pour éviter toute résistance à la progression (terrestre, aérienne et fluviale). </a:t>
            </a:r>
            <a:endParaRPr lang="fr-CD" sz="2400" b="1" dirty="0">
              <a:solidFill>
                <a:schemeClr val="tx1"/>
              </a:solidFill>
              <a:latin typeface="Agency FB" pitchFamily="34" charset="0"/>
            </a:endParaRPr>
          </a:p>
        </p:txBody>
      </p:sp>
      <p:pic>
        <p:nvPicPr>
          <p:cNvPr id="4" name="Image 3" descr="Papier de soie bleu"/>
          <p:cNvPicPr/>
          <p:nvPr/>
        </p:nvPicPr>
        <p:blipFill>
          <a:blip r:embed="rId2"/>
          <a:srcRect/>
          <a:stretch>
            <a:fillRect/>
          </a:stretch>
        </p:blipFill>
        <p:spPr bwMode="auto">
          <a:xfrm>
            <a:off x="395536" y="332656"/>
            <a:ext cx="1152128" cy="1008112"/>
          </a:xfrm>
          <a:prstGeom prst="rect">
            <a:avLst/>
          </a:prstGeom>
          <a:blipFill dpi="0" rotWithShape="0">
            <a:blip r:embed="rId3"/>
            <a:srcRect/>
            <a:tile tx="0" ty="0" sx="100000" sy="100000" flip="none" algn="tl"/>
          </a:blipFill>
          <a:ln w="9525">
            <a:noFill/>
            <a:miter lim="800000"/>
            <a:headEnd/>
            <a:tailEnd/>
          </a:ln>
        </p:spPr>
      </p:pic>
    </p:spTree>
    <p:extLst>
      <p:ext uri="{BB962C8B-B14F-4D97-AF65-F5344CB8AC3E}">
        <p14:creationId xmlns:p14="http://schemas.microsoft.com/office/powerpoint/2010/main" val="3202353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435280" cy="1143000"/>
          </a:xfrm>
        </p:spPr>
        <p:txBody>
          <a:bodyPr/>
          <a:lstStyle/>
          <a:p>
            <a:r>
              <a:rPr lang="fr-CD" sz="2400" b="1" dirty="0" smtClean="0">
                <a:solidFill>
                  <a:schemeClr val="tx2"/>
                </a:solidFill>
                <a:latin typeface="Agency FB" pitchFamily="34" charset="0"/>
              </a:rPr>
              <a:t>5. Conclusion et Recommandations</a:t>
            </a:r>
            <a:endParaRPr lang="fr-FR" sz="2400" b="1" dirty="0">
              <a:solidFill>
                <a:schemeClr val="tx2"/>
              </a:solidFill>
              <a:latin typeface="Agency FB" pitchFamily="34" charset="0"/>
            </a:endParaRPr>
          </a:p>
        </p:txBody>
      </p:sp>
      <p:sp>
        <p:nvSpPr>
          <p:cNvPr id="3" name="Espace réservé du contenu 2"/>
          <p:cNvSpPr>
            <a:spLocks noGrp="1"/>
          </p:cNvSpPr>
          <p:nvPr>
            <p:ph idx="1"/>
          </p:nvPr>
        </p:nvSpPr>
        <p:spPr>
          <a:xfrm>
            <a:off x="251520" y="1600200"/>
            <a:ext cx="8640960" cy="4997152"/>
          </a:xfrm>
        </p:spPr>
        <p:txBody>
          <a:bodyPr>
            <a:normAutofit lnSpcReduction="10000"/>
          </a:bodyPr>
          <a:lstStyle/>
          <a:p>
            <a:pPr marL="0" indent="0">
              <a:buNone/>
            </a:pPr>
            <a:r>
              <a:rPr lang="fr-CD" sz="2400" b="1" dirty="0" smtClean="0">
                <a:latin typeface="Agency FB" pitchFamily="34" charset="0"/>
              </a:rPr>
              <a:t>Les services et produits hydrométéorologiques dédiés à la navigation fluviale sont fournis par les Services Publics chargés de l’Aménagement et de l’Entretien des voies navigables, dans la zone du bassin du Congo. Il s’agit : de la Régie des Voies Fluviales (RVF/RDC) pour 15 000 km et le GIE-SCEVN/RC – RCA pour 5 000 km environ, des voies catégorisées et classifiées. </a:t>
            </a:r>
          </a:p>
          <a:p>
            <a:pPr marL="0" indent="0">
              <a:buNone/>
            </a:pPr>
            <a:r>
              <a:rPr lang="fr-CD" sz="2400" b="1" dirty="0" smtClean="0">
                <a:latin typeface="Agency FB" pitchFamily="34" charset="0"/>
              </a:rPr>
              <a:t>Ces données revêtent une importance socio-économique indéniable car elles contribuent à éviter les incidents et/ou accidents de navigation, donc à éviter les pertes en vies humaines et de biens, ainsi que matérielles (bateaux), facteurs d’appauvrissement (opérateurs économiques et populations).</a:t>
            </a:r>
          </a:p>
          <a:p>
            <a:pPr marL="0" indent="0">
              <a:buNone/>
            </a:pPr>
            <a:r>
              <a:rPr lang="fr-CD" sz="2400" b="1" dirty="0" smtClean="0">
                <a:solidFill>
                  <a:schemeClr val="tx2"/>
                </a:solidFill>
                <a:latin typeface="Agency FB" pitchFamily="34" charset="0"/>
              </a:rPr>
              <a:t>Pour ce, les informations produites doivent être fiables et de qualité, avec un réseau de collecte efficace, efficient et durable de manière à fidéliser les consommateurs que sont le navigateurs, les constructeurs, les chercheurs, les étudiants, etc. Il va sans dire que le renforcement des capacités en termes des équipements et des ressources humaines est vivement souhaité.</a:t>
            </a:r>
            <a:endParaRPr lang="fr-FR" sz="2400" b="1" dirty="0">
              <a:solidFill>
                <a:schemeClr val="tx2"/>
              </a:solidFill>
              <a:latin typeface="Agency FB" pitchFamily="34" charset="0"/>
            </a:endParaRPr>
          </a:p>
        </p:txBody>
      </p:sp>
      <p:pic>
        <p:nvPicPr>
          <p:cNvPr id="4" name="Image 3" descr="Papier de soie bleu"/>
          <p:cNvPicPr/>
          <p:nvPr/>
        </p:nvPicPr>
        <p:blipFill>
          <a:blip r:embed="rId2"/>
          <a:srcRect/>
          <a:stretch>
            <a:fillRect/>
          </a:stretch>
        </p:blipFill>
        <p:spPr bwMode="auto">
          <a:xfrm>
            <a:off x="395536" y="332656"/>
            <a:ext cx="1152128" cy="1008112"/>
          </a:xfrm>
          <a:prstGeom prst="rect">
            <a:avLst/>
          </a:prstGeom>
          <a:blipFill dpi="0" rotWithShape="0">
            <a:blip r:embed="rId3"/>
            <a:srcRect/>
            <a:tile tx="0" ty="0" sx="100000" sy="100000" flip="none" algn="tl"/>
          </a:blipFill>
          <a:ln w="9525">
            <a:noFill/>
            <a:miter lim="800000"/>
            <a:headEnd/>
            <a:tailEnd/>
          </a:ln>
        </p:spPr>
      </p:pic>
    </p:spTree>
    <p:extLst>
      <p:ext uri="{BB962C8B-B14F-4D97-AF65-F5344CB8AC3E}">
        <p14:creationId xmlns:p14="http://schemas.microsoft.com/office/powerpoint/2010/main" val="305625335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923</Words>
  <Application>Microsoft Office PowerPoint</Application>
  <PresentationFormat>Affichage à l'écran (4:3)</PresentationFormat>
  <Paragraphs>49</Paragraphs>
  <Slides>13</Slides>
  <Notes>0</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Thème Office</vt:lpstr>
      <vt:lpstr>  THEME :   Services Hydrométéorologiques pour une navigation fluviale efficace  présenté au 1er Forum Hydrométéorologique de l’Afrique Centrale à Libreville, au Gabon, du 14 au 16 Novembre 2018              </vt:lpstr>
      <vt:lpstr>RESUME </vt:lpstr>
      <vt:lpstr>Présentation PowerPoint</vt:lpstr>
      <vt:lpstr>I. Aperçu sur la navigation fluviale</vt:lpstr>
      <vt:lpstr>Suite </vt:lpstr>
      <vt:lpstr>  2. Importance des Services Hydrométéorologiques pour la navigation fluviale efficace</vt:lpstr>
      <vt:lpstr> 3. Typologie des services et produits attendus </vt:lpstr>
      <vt:lpstr>4. Domaines connexes concernés</vt:lpstr>
      <vt:lpstr>5. Conclusion et Recommandations</vt:lpstr>
      <vt:lpstr>Quelques vues (1) </vt:lpstr>
      <vt:lpstr>Quelques vues (2)</vt:lpstr>
      <vt:lpstr>Quelques vues (3)</vt:lpstr>
      <vt:lpstr>Je vous remercie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PRESENTATION DU RESEAU DU SUIVI HYDROLOGIQUE DE LA RDC AU 1er FORUM DE L4HYDR</dc:title>
  <dc:creator>USER06</dc:creator>
  <cp:lastModifiedBy>USER06</cp:lastModifiedBy>
  <cp:revision>54</cp:revision>
  <dcterms:created xsi:type="dcterms:W3CDTF">2018-04-25T14:38:34Z</dcterms:created>
  <dcterms:modified xsi:type="dcterms:W3CDTF">2018-11-15T08:03:58Z</dcterms:modified>
</cp:coreProperties>
</file>