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59" r:id="rId5"/>
    <p:sldId id="267" r:id="rId6"/>
    <p:sldId id="265" r:id="rId7"/>
    <p:sldId id="258" r:id="rId8"/>
    <p:sldId id="268" r:id="rId9"/>
    <p:sldId id="269" r:id="rId1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7C8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3" autoAdjust="0"/>
    <p:restoredTop sz="94660"/>
  </p:normalViewPr>
  <p:slideViewPr>
    <p:cSldViewPr snapToGrid="0">
      <p:cViewPr varScale="1">
        <p:scale>
          <a:sx n="71" d="100"/>
          <a:sy n="71" d="100"/>
        </p:scale>
        <p:origin x="44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323ECB2E-F68E-41EA-8DB6-ABF573C1DB7C}"/>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xmlns="" id="{E5BC222A-A617-4EEF-9091-56A36C887C7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xmlns="" id="{42A78084-8448-4079-AE46-344467F64D10}"/>
              </a:ext>
            </a:extLst>
          </p:cNvPr>
          <p:cNvSpPr>
            <a:spLocks noGrp="1"/>
          </p:cNvSpPr>
          <p:nvPr>
            <p:ph type="dt" sz="half" idx="10"/>
          </p:nvPr>
        </p:nvSpPr>
        <p:spPr/>
        <p:txBody>
          <a:bodyPr/>
          <a:lstStyle/>
          <a:p>
            <a:fld id="{C70E4B85-2174-430D-93FA-014049DD7D33}" type="datetimeFigureOut">
              <a:rPr lang="fr-FR" smtClean="0"/>
              <a:t>13/11/2018</a:t>
            </a:fld>
            <a:endParaRPr lang="fr-FR"/>
          </a:p>
        </p:txBody>
      </p:sp>
      <p:sp>
        <p:nvSpPr>
          <p:cNvPr id="5" name="Espace réservé du pied de page 4">
            <a:extLst>
              <a:ext uri="{FF2B5EF4-FFF2-40B4-BE49-F238E27FC236}">
                <a16:creationId xmlns:a16="http://schemas.microsoft.com/office/drawing/2014/main" xmlns="" id="{8503CF39-7BAA-403F-9B52-35EB56197DC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3C6EDD91-3AAE-408F-B8E8-5212BFA654A3}"/>
              </a:ext>
            </a:extLst>
          </p:cNvPr>
          <p:cNvSpPr>
            <a:spLocks noGrp="1"/>
          </p:cNvSpPr>
          <p:nvPr>
            <p:ph type="sldNum" sz="quarter" idx="12"/>
          </p:nvPr>
        </p:nvSpPr>
        <p:spPr/>
        <p:txBody>
          <a:bodyPr/>
          <a:lstStyle/>
          <a:p>
            <a:fld id="{BA8A7C50-A489-4FF1-9F90-7E79C5E210B2}" type="slidenum">
              <a:rPr lang="fr-FR" smtClean="0"/>
              <a:t>‹N°›</a:t>
            </a:fld>
            <a:endParaRPr lang="fr-FR"/>
          </a:p>
        </p:txBody>
      </p:sp>
    </p:spTree>
    <p:extLst>
      <p:ext uri="{BB962C8B-B14F-4D97-AF65-F5344CB8AC3E}">
        <p14:creationId xmlns:p14="http://schemas.microsoft.com/office/powerpoint/2010/main" val="17689681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20E5FC19-A1FE-4B58-A4E9-609D47570303}"/>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xmlns="" id="{91727041-861F-42CB-9073-ABCF381635EB}"/>
              </a:ext>
            </a:extLst>
          </p:cNvPr>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0F95BD4B-2A65-46AE-97BD-36D2BB55A1BE}"/>
              </a:ext>
            </a:extLst>
          </p:cNvPr>
          <p:cNvSpPr>
            <a:spLocks noGrp="1"/>
          </p:cNvSpPr>
          <p:nvPr>
            <p:ph type="dt" sz="half" idx="10"/>
          </p:nvPr>
        </p:nvSpPr>
        <p:spPr/>
        <p:txBody>
          <a:bodyPr/>
          <a:lstStyle/>
          <a:p>
            <a:fld id="{C70E4B85-2174-430D-93FA-014049DD7D33}" type="datetimeFigureOut">
              <a:rPr lang="fr-FR" smtClean="0"/>
              <a:t>13/11/2018</a:t>
            </a:fld>
            <a:endParaRPr lang="fr-FR"/>
          </a:p>
        </p:txBody>
      </p:sp>
      <p:sp>
        <p:nvSpPr>
          <p:cNvPr id="5" name="Espace réservé du pied de page 4">
            <a:extLst>
              <a:ext uri="{FF2B5EF4-FFF2-40B4-BE49-F238E27FC236}">
                <a16:creationId xmlns:a16="http://schemas.microsoft.com/office/drawing/2014/main" xmlns="" id="{80F34143-BCD2-487D-9F14-851F6CBC4EB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31E29813-9F7A-4CCF-894E-7A643E975B6C}"/>
              </a:ext>
            </a:extLst>
          </p:cNvPr>
          <p:cNvSpPr>
            <a:spLocks noGrp="1"/>
          </p:cNvSpPr>
          <p:nvPr>
            <p:ph type="sldNum" sz="quarter" idx="12"/>
          </p:nvPr>
        </p:nvSpPr>
        <p:spPr/>
        <p:txBody>
          <a:bodyPr/>
          <a:lstStyle/>
          <a:p>
            <a:fld id="{BA8A7C50-A489-4FF1-9F90-7E79C5E210B2}" type="slidenum">
              <a:rPr lang="fr-FR" smtClean="0"/>
              <a:t>‹N°›</a:t>
            </a:fld>
            <a:endParaRPr lang="fr-FR"/>
          </a:p>
        </p:txBody>
      </p:sp>
    </p:spTree>
    <p:extLst>
      <p:ext uri="{BB962C8B-B14F-4D97-AF65-F5344CB8AC3E}">
        <p14:creationId xmlns:p14="http://schemas.microsoft.com/office/powerpoint/2010/main" val="27879778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xmlns="" id="{EE963561-5E25-4F49-9A79-18EC5603AE74}"/>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xmlns="" id="{EAA20824-7026-4B7C-829F-B0C920705BA3}"/>
              </a:ext>
            </a:extLst>
          </p:cNvPr>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9381FD20-F7D2-4E55-A2F3-135FCFAFF4BD}"/>
              </a:ext>
            </a:extLst>
          </p:cNvPr>
          <p:cNvSpPr>
            <a:spLocks noGrp="1"/>
          </p:cNvSpPr>
          <p:nvPr>
            <p:ph type="dt" sz="half" idx="10"/>
          </p:nvPr>
        </p:nvSpPr>
        <p:spPr/>
        <p:txBody>
          <a:bodyPr/>
          <a:lstStyle/>
          <a:p>
            <a:fld id="{C70E4B85-2174-430D-93FA-014049DD7D33}" type="datetimeFigureOut">
              <a:rPr lang="fr-FR" smtClean="0"/>
              <a:t>13/11/2018</a:t>
            </a:fld>
            <a:endParaRPr lang="fr-FR"/>
          </a:p>
        </p:txBody>
      </p:sp>
      <p:sp>
        <p:nvSpPr>
          <p:cNvPr id="5" name="Espace réservé du pied de page 4">
            <a:extLst>
              <a:ext uri="{FF2B5EF4-FFF2-40B4-BE49-F238E27FC236}">
                <a16:creationId xmlns:a16="http://schemas.microsoft.com/office/drawing/2014/main" xmlns="" id="{87176FB5-C038-47AC-A73F-DAB36D9D256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B798CFE1-AC21-47B1-9DF6-77B8A4D1EEB2}"/>
              </a:ext>
            </a:extLst>
          </p:cNvPr>
          <p:cNvSpPr>
            <a:spLocks noGrp="1"/>
          </p:cNvSpPr>
          <p:nvPr>
            <p:ph type="sldNum" sz="quarter" idx="12"/>
          </p:nvPr>
        </p:nvSpPr>
        <p:spPr/>
        <p:txBody>
          <a:bodyPr/>
          <a:lstStyle/>
          <a:p>
            <a:fld id="{BA8A7C50-A489-4FF1-9F90-7E79C5E210B2}" type="slidenum">
              <a:rPr lang="fr-FR" smtClean="0"/>
              <a:t>‹N°›</a:t>
            </a:fld>
            <a:endParaRPr lang="fr-FR"/>
          </a:p>
        </p:txBody>
      </p:sp>
    </p:spTree>
    <p:extLst>
      <p:ext uri="{BB962C8B-B14F-4D97-AF65-F5344CB8AC3E}">
        <p14:creationId xmlns:p14="http://schemas.microsoft.com/office/powerpoint/2010/main" val="31110673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8FECE4CE-C276-46E9-B3D0-5177C78E01D3}"/>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xmlns="" id="{75CA879D-282D-44E4-A214-E9747EDA2B36}"/>
              </a:ext>
            </a:extLst>
          </p:cNvPr>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7DEA11FB-78F5-45B5-879F-31F3B527AA48}"/>
              </a:ext>
            </a:extLst>
          </p:cNvPr>
          <p:cNvSpPr>
            <a:spLocks noGrp="1"/>
          </p:cNvSpPr>
          <p:nvPr>
            <p:ph type="dt" sz="half" idx="10"/>
          </p:nvPr>
        </p:nvSpPr>
        <p:spPr/>
        <p:txBody>
          <a:bodyPr/>
          <a:lstStyle/>
          <a:p>
            <a:fld id="{C70E4B85-2174-430D-93FA-014049DD7D33}" type="datetimeFigureOut">
              <a:rPr lang="fr-FR" smtClean="0"/>
              <a:t>13/11/2018</a:t>
            </a:fld>
            <a:endParaRPr lang="fr-FR"/>
          </a:p>
        </p:txBody>
      </p:sp>
      <p:sp>
        <p:nvSpPr>
          <p:cNvPr id="5" name="Espace réservé du pied de page 4">
            <a:extLst>
              <a:ext uri="{FF2B5EF4-FFF2-40B4-BE49-F238E27FC236}">
                <a16:creationId xmlns:a16="http://schemas.microsoft.com/office/drawing/2014/main" xmlns="" id="{B5FE5F67-480B-4D39-877A-F3DCB214006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275567A2-1B7D-451E-B7F4-764A065DF0FD}"/>
              </a:ext>
            </a:extLst>
          </p:cNvPr>
          <p:cNvSpPr>
            <a:spLocks noGrp="1"/>
          </p:cNvSpPr>
          <p:nvPr>
            <p:ph type="sldNum" sz="quarter" idx="12"/>
          </p:nvPr>
        </p:nvSpPr>
        <p:spPr/>
        <p:txBody>
          <a:bodyPr/>
          <a:lstStyle/>
          <a:p>
            <a:fld id="{BA8A7C50-A489-4FF1-9F90-7E79C5E210B2}" type="slidenum">
              <a:rPr lang="fr-FR" smtClean="0"/>
              <a:t>‹N°›</a:t>
            </a:fld>
            <a:endParaRPr lang="fr-FR"/>
          </a:p>
        </p:txBody>
      </p:sp>
    </p:spTree>
    <p:extLst>
      <p:ext uri="{BB962C8B-B14F-4D97-AF65-F5344CB8AC3E}">
        <p14:creationId xmlns:p14="http://schemas.microsoft.com/office/powerpoint/2010/main" val="4130307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B8F0EF3D-C0F7-40F5-9D56-94F4EFA189D1}"/>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xmlns="" id="{3742D01A-FD51-42D3-AFF0-9073ECFC141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a:extLst>
              <a:ext uri="{FF2B5EF4-FFF2-40B4-BE49-F238E27FC236}">
                <a16:creationId xmlns:a16="http://schemas.microsoft.com/office/drawing/2014/main" xmlns="" id="{4DB241C6-9B3F-4B67-B10D-79A8F65747D7}"/>
              </a:ext>
            </a:extLst>
          </p:cNvPr>
          <p:cNvSpPr>
            <a:spLocks noGrp="1"/>
          </p:cNvSpPr>
          <p:nvPr>
            <p:ph type="dt" sz="half" idx="10"/>
          </p:nvPr>
        </p:nvSpPr>
        <p:spPr/>
        <p:txBody>
          <a:bodyPr/>
          <a:lstStyle/>
          <a:p>
            <a:fld id="{C70E4B85-2174-430D-93FA-014049DD7D33}" type="datetimeFigureOut">
              <a:rPr lang="fr-FR" smtClean="0"/>
              <a:t>13/11/2018</a:t>
            </a:fld>
            <a:endParaRPr lang="fr-FR"/>
          </a:p>
        </p:txBody>
      </p:sp>
      <p:sp>
        <p:nvSpPr>
          <p:cNvPr id="5" name="Espace réservé du pied de page 4">
            <a:extLst>
              <a:ext uri="{FF2B5EF4-FFF2-40B4-BE49-F238E27FC236}">
                <a16:creationId xmlns:a16="http://schemas.microsoft.com/office/drawing/2014/main" xmlns="" id="{88B2E902-D181-4607-B501-9D6B0D426EC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7DE91ED4-7001-4B7A-B6C6-EC305DC6D757}"/>
              </a:ext>
            </a:extLst>
          </p:cNvPr>
          <p:cNvSpPr>
            <a:spLocks noGrp="1"/>
          </p:cNvSpPr>
          <p:nvPr>
            <p:ph type="sldNum" sz="quarter" idx="12"/>
          </p:nvPr>
        </p:nvSpPr>
        <p:spPr/>
        <p:txBody>
          <a:bodyPr/>
          <a:lstStyle/>
          <a:p>
            <a:fld id="{BA8A7C50-A489-4FF1-9F90-7E79C5E210B2}" type="slidenum">
              <a:rPr lang="fr-FR" smtClean="0"/>
              <a:t>‹N°›</a:t>
            </a:fld>
            <a:endParaRPr lang="fr-FR"/>
          </a:p>
        </p:txBody>
      </p:sp>
    </p:spTree>
    <p:extLst>
      <p:ext uri="{BB962C8B-B14F-4D97-AF65-F5344CB8AC3E}">
        <p14:creationId xmlns:p14="http://schemas.microsoft.com/office/powerpoint/2010/main" val="1346021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534E02A2-C010-4F3E-873F-DDBEFAEAE4FB}"/>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xmlns="" id="{61862F45-6616-4790-9A63-43673FC27F3A}"/>
              </a:ext>
            </a:extLst>
          </p:cNvPr>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xmlns="" id="{550117D3-DD9F-4CB4-A91B-4DFF4B0C9C99}"/>
              </a:ext>
            </a:extLst>
          </p:cNvPr>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xmlns="" id="{231F8F8D-1303-41E4-99AF-870E992EC169}"/>
              </a:ext>
            </a:extLst>
          </p:cNvPr>
          <p:cNvSpPr>
            <a:spLocks noGrp="1"/>
          </p:cNvSpPr>
          <p:nvPr>
            <p:ph type="dt" sz="half" idx="10"/>
          </p:nvPr>
        </p:nvSpPr>
        <p:spPr/>
        <p:txBody>
          <a:bodyPr/>
          <a:lstStyle/>
          <a:p>
            <a:fld id="{C70E4B85-2174-430D-93FA-014049DD7D33}" type="datetimeFigureOut">
              <a:rPr lang="fr-FR" smtClean="0"/>
              <a:t>13/11/2018</a:t>
            </a:fld>
            <a:endParaRPr lang="fr-FR"/>
          </a:p>
        </p:txBody>
      </p:sp>
      <p:sp>
        <p:nvSpPr>
          <p:cNvPr id="6" name="Espace réservé du pied de page 5">
            <a:extLst>
              <a:ext uri="{FF2B5EF4-FFF2-40B4-BE49-F238E27FC236}">
                <a16:creationId xmlns:a16="http://schemas.microsoft.com/office/drawing/2014/main" xmlns="" id="{36FB621A-561A-42EC-975C-9D40DD2A7ED0}"/>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xmlns="" id="{B16309AE-96FC-4B8A-8633-F78372C62139}"/>
              </a:ext>
            </a:extLst>
          </p:cNvPr>
          <p:cNvSpPr>
            <a:spLocks noGrp="1"/>
          </p:cNvSpPr>
          <p:nvPr>
            <p:ph type="sldNum" sz="quarter" idx="12"/>
          </p:nvPr>
        </p:nvSpPr>
        <p:spPr/>
        <p:txBody>
          <a:bodyPr/>
          <a:lstStyle/>
          <a:p>
            <a:fld id="{BA8A7C50-A489-4FF1-9F90-7E79C5E210B2}" type="slidenum">
              <a:rPr lang="fr-FR" smtClean="0"/>
              <a:t>‹N°›</a:t>
            </a:fld>
            <a:endParaRPr lang="fr-FR"/>
          </a:p>
        </p:txBody>
      </p:sp>
    </p:spTree>
    <p:extLst>
      <p:ext uri="{BB962C8B-B14F-4D97-AF65-F5344CB8AC3E}">
        <p14:creationId xmlns:p14="http://schemas.microsoft.com/office/powerpoint/2010/main" val="6781483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15AAC888-0E2B-45AE-9A68-69618EB86151}"/>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xmlns="" id="{E9BE8A85-5441-4216-BE81-B0F9CB5AB7F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a:extLst>
              <a:ext uri="{FF2B5EF4-FFF2-40B4-BE49-F238E27FC236}">
                <a16:creationId xmlns:a16="http://schemas.microsoft.com/office/drawing/2014/main" xmlns="" id="{BC0300CB-816A-4076-AC89-91CC1C516D0E}"/>
              </a:ext>
            </a:extLst>
          </p:cNvPr>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xmlns="" id="{F77F692B-438C-457B-B672-33617928613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a:extLst>
              <a:ext uri="{FF2B5EF4-FFF2-40B4-BE49-F238E27FC236}">
                <a16:creationId xmlns:a16="http://schemas.microsoft.com/office/drawing/2014/main" xmlns="" id="{424442E2-26F4-4904-B9E1-56918CA8C776}"/>
              </a:ext>
            </a:extLst>
          </p:cNvPr>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xmlns="" id="{48B7812C-D645-4B22-8942-7CFCEFCB042A}"/>
              </a:ext>
            </a:extLst>
          </p:cNvPr>
          <p:cNvSpPr>
            <a:spLocks noGrp="1"/>
          </p:cNvSpPr>
          <p:nvPr>
            <p:ph type="dt" sz="half" idx="10"/>
          </p:nvPr>
        </p:nvSpPr>
        <p:spPr/>
        <p:txBody>
          <a:bodyPr/>
          <a:lstStyle/>
          <a:p>
            <a:fld id="{C70E4B85-2174-430D-93FA-014049DD7D33}" type="datetimeFigureOut">
              <a:rPr lang="fr-FR" smtClean="0"/>
              <a:t>13/11/2018</a:t>
            </a:fld>
            <a:endParaRPr lang="fr-FR"/>
          </a:p>
        </p:txBody>
      </p:sp>
      <p:sp>
        <p:nvSpPr>
          <p:cNvPr id="8" name="Espace réservé du pied de page 7">
            <a:extLst>
              <a:ext uri="{FF2B5EF4-FFF2-40B4-BE49-F238E27FC236}">
                <a16:creationId xmlns:a16="http://schemas.microsoft.com/office/drawing/2014/main" xmlns="" id="{6869E48B-230C-4B36-9986-93582F5B80DB}"/>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xmlns="" id="{189B7B70-FDE3-478C-A419-4FA281711ED2}"/>
              </a:ext>
            </a:extLst>
          </p:cNvPr>
          <p:cNvSpPr>
            <a:spLocks noGrp="1"/>
          </p:cNvSpPr>
          <p:nvPr>
            <p:ph type="sldNum" sz="quarter" idx="12"/>
          </p:nvPr>
        </p:nvSpPr>
        <p:spPr/>
        <p:txBody>
          <a:bodyPr/>
          <a:lstStyle/>
          <a:p>
            <a:fld id="{BA8A7C50-A489-4FF1-9F90-7E79C5E210B2}" type="slidenum">
              <a:rPr lang="fr-FR" smtClean="0"/>
              <a:t>‹N°›</a:t>
            </a:fld>
            <a:endParaRPr lang="fr-FR"/>
          </a:p>
        </p:txBody>
      </p:sp>
    </p:spTree>
    <p:extLst>
      <p:ext uri="{BB962C8B-B14F-4D97-AF65-F5344CB8AC3E}">
        <p14:creationId xmlns:p14="http://schemas.microsoft.com/office/powerpoint/2010/main" val="14163574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114A0509-835F-4E7C-8F94-47D16D662DAA}"/>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xmlns="" id="{7702B335-3E25-49DA-A164-CBCB710639E0}"/>
              </a:ext>
            </a:extLst>
          </p:cNvPr>
          <p:cNvSpPr>
            <a:spLocks noGrp="1"/>
          </p:cNvSpPr>
          <p:nvPr>
            <p:ph type="dt" sz="half" idx="10"/>
          </p:nvPr>
        </p:nvSpPr>
        <p:spPr/>
        <p:txBody>
          <a:bodyPr/>
          <a:lstStyle/>
          <a:p>
            <a:fld id="{C70E4B85-2174-430D-93FA-014049DD7D33}" type="datetimeFigureOut">
              <a:rPr lang="fr-FR" smtClean="0"/>
              <a:t>13/11/2018</a:t>
            </a:fld>
            <a:endParaRPr lang="fr-FR"/>
          </a:p>
        </p:txBody>
      </p:sp>
      <p:sp>
        <p:nvSpPr>
          <p:cNvPr id="4" name="Espace réservé du pied de page 3">
            <a:extLst>
              <a:ext uri="{FF2B5EF4-FFF2-40B4-BE49-F238E27FC236}">
                <a16:creationId xmlns:a16="http://schemas.microsoft.com/office/drawing/2014/main" xmlns="" id="{D8190F29-5E2E-4978-8C89-0787C3964207}"/>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xmlns="" id="{DF267342-07AA-43FA-A6C6-2693267D9BA6}"/>
              </a:ext>
            </a:extLst>
          </p:cNvPr>
          <p:cNvSpPr>
            <a:spLocks noGrp="1"/>
          </p:cNvSpPr>
          <p:nvPr>
            <p:ph type="sldNum" sz="quarter" idx="12"/>
          </p:nvPr>
        </p:nvSpPr>
        <p:spPr/>
        <p:txBody>
          <a:bodyPr/>
          <a:lstStyle/>
          <a:p>
            <a:fld id="{BA8A7C50-A489-4FF1-9F90-7E79C5E210B2}" type="slidenum">
              <a:rPr lang="fr-FR" smtClean="0"/>
              <a:t>‹N°›</a:t>
            </a:fld>
            <a:endParaRPr lang="fr-FR"/>
          </a:p>
        </p:txBody>
      </p:sp>
    </p:spTree>
    <p:extLst>
      <p:ext uri="{BB962C8B-B14F-4D97-AF65-F5344CB8AC3E}">
        <p14:creationId xmlns:p14="http://schemas.microsoft.com/office/powerpoint/2010/main" val="18308899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xmlns="" id="{CA1D0034-D975-4D17-8F7B-140B115FC547}"/>
              </a:ext>
            </a:extLst>
          </p:cNvPr>
          <p:cNvSpPr>
            <a:spLocks noGrp="1"/>
          </p:cNvSpPr>
          <p:nvPr>
            <p:ph type="dt" sz="half" idx="10"/>
          </p:nvPr>
        </p:nvSpPr>
        <p:spPr/>
        <p:txBody>
          <a:bodyPr/>
          <a:lstStyle/>
          <a:p>
            <a:fld id="{C70E4B85-2174-430D-93FA-014049DD7D33}" type="datetimeFigureOut">
              <a:rPr lang="fr-FR" smtClean="0"/>
              <a:t>13/11/2018</a:t>
            </a:fld>
            <a:endParaRPr lang="fr-FR"/>
          </a:p>
        </p:txBody>
      </p:sp>
      <p:sp>
        <p:nvSpPr>
          <p:cNvPr id="3" name="Espace réservé du pied de page 2">
            <a:extLst>
              <a:ext uri="{FF2B5EF4-FFF2-40B4-BE49-F238E27FC236}">
                <a16:creationId xmlns:a16="http://schemas.microsoft.com/office/drawing/2014/main" xmlns="" id="{4412ADB5-2A7E-41F8-88B8-7E209811CAB3}"/>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xmlns="" id="{AF0D590E-3602-4A80-A92B-E466ED5DC4F6}"/>
              </a:ext>
            </a:extLst>
          </p:cNvPr>
          <p:cNvSpPr>
            <a:spLocks noGrp="1"/>
          </p:cNvSpPr>
          <p:nvPr>
            <p:ph type="sldNum" sz="quarter" idx="12"/>
          </p:nvPr>
        </p:nvSpPr>
        <p:spPr/>
        <p:txBody>
          <a:bodyPr/>
          <a:lstStyle/>
          <a:p>
            <a:fld id="{BA8A7C50-A489-4FF1-9F90-7E79C5E210B2}" type="slidenum">
              <a:rPr lang="fr-FR" smtClean="0"/>
              <a:t>‹N°›</a:t>
            </a:fld>
            <a:endParaRPr lang="fr-FR"/>
          </a:p>
        </p:txBody>
      </p:sp>
    </p:spTree>
    <p:extLst>
      <p:ext uri="{BB962C8B-B14F-4D97-AF65-F5344CB8AC3E}">
        <p14:creationId xmlns:p14="http://schemas.microsoft.com/office/powerpoint/2010/main" val="20354498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88DE8F60-F791-49B8-9BA0-CA663FB4C960}"/>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xmlns="" id="{8D952449-9A1D-40C7-8129-0A2A151D3DC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xmlns="" id="{1D1123BE-8A2C-49C5-BFEC-65DF0B52EE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xmlns="" id="{B8BBB7C7-5370-48EE-922D-96FBC9F4825B}"/>
              </a:ext>
            </a:extLst>
          </p:cNvPr>
          <p:cNvSpPr>
            <a:spLocks noGrp="1"/>
          </p:cNvSpPr>
          <p:nvPr>
            <p:ph type="dt" sz="half" idx="10"/>
          </p:nvPr>
        </p:nvSpPr>
        <p:spPr/>
        <p:txBody>
          <a:bodyPr/>
          <a:lstStyle/>
          <a:p>
            <a:fld id="{C70E4B85-2174-430D-93FA-014049DD7D33}" type="datetimeFigureOut">
              <a:rPr lang="fr-FR" smtClean="0"/>
              <a:t>13/11/2018</a:t>
            </a:fld>
            <a:endParaRPr lang="fr-FR"/>
          </a:p>
        </p:txBody>
      </p:sp>
      <p:sp>
        <p:nvSpPr>
          <p:cNvPr id="6" name="Espace réservé du pied de page 5">
            <a:extLst>
              <a:ext uri="{FF2B5EF4-FFF2-40B4-BE49-F238E27FC236}">
                <a16:creationId xmlns:a16="http://schemas.microsoft.com/office/drawing/2014/main" xmlns="" id="{1849B3CB-BCC7-4A58-AD77-E15EE41CFF17}"/>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xmlns="" id="{A7DA48A1-D8D6-4CE2-B715-382DA7D1D0F5}"/>
              </a:ext>
            </a:extLst>
          </p:cNvPr>
          <p:cNvSpPr>
            <a:spLocks noGrp="1"/>
          </p:cNvSpPr>
          <p:nvPr>
            <p:ph type="sldNum" sz="quarter" idx="12"/>
          </p:nvPr>
        </p:nvSpPr>
        <p:spPr/>
        <p:txBody>
          <a:bodyPr/>
          <a:lstStyle/>
          <a:p>
            <a:fld id="{BA8A7C50-A489-4FF1-9F90-7E79C5E210B2}" type="slidenum">
              <a:rPr lang="fr-FR" smtClean="0"/>
              <a:t>‹N°›</a:t>
            </a:fld>
            <a:endParaRPr lang="fr-FR"/>
          </a:p>
        </p:txBody>
      </p:sp>
    </p:spTree>
    <p:extLst>
      <p:ext uri="{BB962C8B-B14F-4D97-AF65-F5344CB8AC3E}">
        <p14:creationId xmlns:p14="http://schemas.microsoft.com/office/powerpoint/2010/main" val="2099300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C3A7CD5C-3AD0-46FA-8CDC-51FFC1D29348}"/>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xmlns="" id="{6E8BE7BE-7DA6-4F45-936F-E9BEFD4DD03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xmlns="" id="{F6889C80-357C-451F-A3EC-92EDC2305C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xmlns="" id="{DC4254C5-18F1-4BEC-AAAC-5B831B53B05C}"/>
              </a:ext>
            </a:extLst>
          </p:cNvPr>
          <p:cNvSpPr>
            <a:spLocks noGrp="1"/>
          </p:cNvSpPr>
          <p:nvPr>
            <p:ph type="dt" sz="half" idx="10"/>
          </p:nvPr>
        </p:nvSpPr>
        <p:spPr/>
        <p:txBody>
          <a:bodyPr/>
          <a:lstStyle/>
          <a:p>
            <a:fld id="{C70E4B85-2174-430D-93FA-014049DD7D33}" type="datetimeFigureOut">
              <a:rPr lang="fr-FR" smtClean="0"/>
              <a:t>13/11/2018</a:t>
            </a:fld>
            <a:endParaRPr lang="fr-FR"/>
          </a:p>
        </p:txBody>
      </p:sp>
      <p:sp>
        <p:nvSpPr>
          <p:cNvPr id="6" name="Espace réservé du pied de page 5">
            <a:extLst>
              <a:ext uri="{FF2B5EF4-FFF2-40B4-BE49-F238E27FC236}">
                <a16:creationId xmlns:a16="http://schemas.microsoft.com/office/drawing/2014/main" xmlns="" id="{9A43743B-270F-47D3-9B66-FBE2232A8CB5}"/>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xmlns="" id="{38B250FA-FAA9-417F-B554-3486B71C415D}"/>
              </a:ext>
            </a:extLst>
          </p:cNvPr>
          <p:cNvSpPr>
            <a:spLocks noGrp="1"/>
          </p:cNvSpPr>
          <p:nvPr>
            <p:ph type="sldNum" sz="quarter" idx="12"/>
          </p:nvPr>
        </p:nvSpPr>
        <p:spPr/>
        <p:txBody>
          <a:bodyPr/>
          <a:lstStyle/>
          <a:p>
            <a:fld id="{BA8A7C50-A489-4FF1-9F90-7E79C5E210B2}" type="slidenum">
              <a:rPr lang="fr-FR" smtClean="0"/>
              <a:t>‹N°›</a:t>
            </a:fld>
            <a:endParaRPr lang="fr-FR"/>
          </a:p>
        </p:txBody>
      </p:sp>
    </p:spTree>
    <p:extLst>
      <p:ext uri="{BB962C8B-B14F-4D97-AF65-F5344CB8AC3E}">
        <p14:creationId xmlns:p14="http://schemas.microsoft.com/office/powerpoint/2010/main" val="28773575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xmlns="" id="{795EF37C-6677-4F02-863B-4345819545B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xmlns="" id="{2436F6F3-5A8F-4A5F-ACC3-DF9D460DA5C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B9BC27F6-0190-4251-98BC-0DC1082897F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0E4B85-2174-430D-93FA-014049DD7D33}" type="datetimeFigureOut">
              <a:rPr lang="fr-FR" smtClean="0"/>
              <a:t>13/11/2018</a:t>
            </a:fld>
            <a:endParaRPr lang="fr-FR"/>
          </a:p>
        </p:txBody>
      </p:sp>
      <p:sp>
        <p:nvSpPr>
          <p:cNvPr id="5" name="Espace réservé du pied de page 4">
            <a:extLst>
              <a:ext uri="{FF2B5EF4-FFF2-40B4-BE49-F238E27FC236}">
                <a16:creationId xmlns:a16="http://schemas.microsoft.com/office/drawing/2014/main" xmlns="" id="{55E0F1CF-82D6-415D-93C0-DB396C31CED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xmlns="" id="{7B2038AA-E135-4645-A3BD-A9B3FDE5142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8A7C50-A489-4FF1-9F90-7E79C5E210B2}" type="slidenum">
              <a:rPr lang="fr-FR" smtClean="0"/>
              <a:t>‹N°›</a:t>
            </a:fld>
            <a:endParaRPr lang="fr-FR"/>
          </a:p>
        </p:txBody>
      </p:sp>
    </p:spTree>
    <p:extLst>
      <p:ext uri="{BB962C8B-B14F-4D97-AF65-F5344CB8AC3E}">
        <p14:creationId xmlns:p14="http://schemas.microsoft.com/office/powerpoint/2010/main" val="5049349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hyperlink" Target="http://www.toupie.org/Dictionnaire/Inegalite.htm"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285E0062-907B-4274-8138-64F9F2ECDAA6}"/>
              </a:ext>
            </a:extLst>
          </p:cNvPr>
          <p:cNvSpPr>
            <a:spLocks noGrp="1"/>
          </p:cNvSpPr>
          <p:nvPr>
            <p:ph type="ctrTitle"/>
          </p:nvPr>
        </p:nvSpPr>
        <p:spPr>
          <a:xfrm>
            <a:off x="1369513" y="613776"/>
            <a:ext cx="9144000" cy="2342366"/>
          </a:xfrm>
        </p:spPr>
        <p:txBody>
          <a:bodyPr>
            <a:normAutofit fontScale="90000"/>
          </a:bodyPr>
          <a:lstStyle/>
          <a:p>
            <a:r>
              <a:rPr lang="fr-FR" sz="2400" b="1" dirty="0">
                <a:solidFill>
                  <a:srgbClr val="FF0000"/>
                </a:solidFill>
              </a:rPr>
              <a:t/>
            </a:r>
            <a:br>
              <a:rPr lang="fr-FR" sz="2400" b="1" dirty="0">
                <a:solidFill>
                  <a:srgbClr val="FF0000"/>
                </a:solidFill>
              </a:rPr>
            </a:br>
            <a:r>
              <a:rPr lang="fr-FR" sz="2400" b="1" dirty="0">
                <a:solidFill>
                  <a:srgbClr val="FF0000"/>
                </a:solidFill>
              </a:rPr>
              <a:t/>
            </a:r>
            <a:br>
              <a:rPr lang="fr-FR" sz="2400" b="1" dirty="0">
                <a:solidFill>
                  <a:srgbClr val="FF0000"/>
                </a:solidFill>
              </a:rPr>
            </a:br>
            <a:r>
              <a:rPr lang="fr-FR" sz="2400" b="1" dirty="0">
                <a:solidFill>
                  <a:srgbClr val="FF0000"/>
                </a:solidFill>
              </a:rPr>
              <a:t/>
            </a:r>
            <a:br>
              <a:rPr lang="fr-FR" sz="2400" b="1" dirty="0">
                <a:solidFill>
                  <a:srgbClr val="FF0000"/>
                </a:solidFill>
              </a:rPr>
            </a:br>
            <a:r>
              <a:rPr lang="fr-FR" sz="2400" b="1" dirty="0">
                <a:solidFill>
                  <a:srgbClr val="FF0000"/>
                </a:solidFill>
              </a:rPr>
              <a:t/>
            </a:r>
            <a:br>
              <a:rPr lang="fr-FR" sz="2400" b="1" dirty="0">
                <a:solidFill>
                  <a:srgbClr val="FF0000"/>
                </a:solidFill>
              </a:rPr>
            </a:br>
            <a:r>
              <a:rPr lang="fr-FR" sz="1600" i="1" dirty="0">
                <a:solidFill>
                  <a:srgbClr val="FF0000"/>
                </a:solidFill>
              </a:rPr>
              <a:t/>
            </a:r>
            <a:br>
              <a:rPr lang="fr-FR" sz="1600" i="1" dirty="0">
                <a:solidFill>
                  <a:srgbClr val="FF0000"/>
                </a:solidFill>
              </a:rPr>
            </a:br>
            <a:r>
              <a:rPr lang="fr-FR" sz="1600" i="1" dirty="0">
                <a:solidFill>
                  <a:schemeClr val="accent1"/>
                </a:solidFill>
                <a:latin typeface="Arial" panose="020B0604020202020204" pitchFamily="34" charset="0"/>
                <a:cs typeface="Arial" panose="020B0604020202020204" pitchFamily="34" charset="0"/>
              </a:rPr>
              <a:t>Programme ACP-UE de Prévention des Risques liés aux Catastrophes Naturelles : Construire la résilience aux aléas naturels dans les régions, les pays et les collectivités en Afrique sub-saharienne</a:t>
            </a:r>
            <a:r>
              <a:rPr lang="fr-FR" sz="2400" dirty="0">
                <a:solidFill>
                  <a:srgbClr val="FF0000"/>
                </a:solidFill>
              </a:rPr>
              <a:t/>
            </a:r>
            <a:br>
              <a:rPr lang="fr-FR" sz="2400" dirty="0">
                <a:solidFill>
                  <a:srgbClr val="FF0000"/>
                </a:solidFill>
              </a:rPr>
            </a:br>
            <a:r>
              <a:rPr lang="fr-FR" sz="2400" dirty="0">
                <a:solidFill>
                  <a:srgbClr val="FF0000"/>
                </a:solidFill>
                <a:latin typeface="Arial" panose="020B0604020202020204" pitchFamily="34" charset="0"/>
                <a:cs typeface="Arial" panose="020B0604020202020204" pitchFamily="34" charset="0"/>
              </a:rPr>
              <a:t/>
            </a:r>
            <a:br>
              <a:rPr lang="fr-FR" sz="2400" dirty="0">
                <a:solidFill>
                  <a:srgbClr val="FF0000"/>
                </a:solidFill>
                <a:latin typeface="Arial" panose="020B0604020202020204" pitchFamily="34" charset="0"/>
                <a:cs typeface="Arial" panose="020B0604020202020204" pitchFamily="34" charset="0"/>
              </a:rPr>
            </a:br>
            <a:r>
              <a:rPr lang="fr-FR" sz="2200" b="1" dirty="0" smtClean="0">
                <a:latin typeface="Arial" panose="020B0604020202020204" pitchFamily="34" charset="0"/>
                <a:cs typeface="Arial" panose="020B0604020202020204" pitchFamily="34" charset="0"/>
              </a:rPr>
              <a:t>1</a:t>
            </a:r>
            <a:r>
              <a:rPr lang="fr-FR" sz="2200" b="1" baseline="30000" dirty="0" smtClean="0">
                <a:latin typeface="Arial" panose="020B0604020202020204" pitchFamily="34" charset="0"/>
                <a:cs typeface="Arial" panose="020B0604020202020204" pitchFamily="34" charset="0"/>
              </a:rPr>
              <a:t>er</a:t>
            </a:r>
            <a:r>
              <a:rPr lang="fr-FR" sz="2200" b="1" dirty="0" smtClean="0">
                <a:latin typeface="Arial" panose="020B0604020202020204" pitchFamily="34" charset="0"/>
                <a:cs typeface="Arial" panose="020B0604020202020204" pitchFamily="34" charset="0"/>
              </a:rPr>
              <a:t>  </a:t>
            </a:r>
            <a:r>
              <a:rPr lang="fr-FR" sz="2200" b="1" dirty="0">
                <a:latin typeface="Arial" panose="020B0604020202020204" pitchFamily="34" charset="0"/>
                <a:cs typeface="Arial" panose="020B0604020202020204" pitchFamily="34" charset="0"/>
              </a:rPr>
              <a:t>FORUM HYDROMETEOROLOGIQUE</a:t>
            </a:r>
            <a:br>
              <a:rPr lang="fr-FR" sz="2200" b="1" dirty="0">
                <a:latin typeface="Arial" panose="020B0604020202020204" pitchFamily="34" charset="0"/>
                <a:cs typeface="Arial" panose="020B0604020202020204" pitchFamily="34" charset="0"/>
              </a:rPr>
            </a:br>
            <a:r>
              <a:rPr lang="fr-FR" sz="2200" b="1" dirty="0">
                <a:latin typeface="Arial" panose="020B0604020202020204" pitchFamily="34" charset="0"/>
                <a:cs typeface="Arial" panose="020B0604020202020204" pitchFamily="34" charset="0"/>
              </a:rPr>
              <a:t>AFRIQUE CENTRALE</a:t>
            </a:r>
            <a:r>
              <a:rPr lang="fr-FR" sz="2000" b="1" dirty="0">
                <a:latin typeface="Arial" panose="020B0604020202020204" pitchFamily="34" charset="0"/>
                <a:cs typeface="Arial" panose="020B0604020202020204" pitchFamily="34" charset="0"/>
              </a:rPr>
              <a:t/>
            </a:r>
            <a:br>
              <a:rPr lang="fr-FR" sz="2000" b="1" dirty="0">
                <a:latin typeface="Arial" panose="020B0604020202020204" pitchFamily="34" charset="0"/>
                <a:cs typeface="Arial" panose="020B0604020202020204" pitchFamily="34" charset="0"/>
              </a:rPr>
            </a:br>
            <a:r>
              <a:rPr lang="fr-FR" sz="2000" b="1" dirty="0">
                <a:solidFill>
                  <a:srgbClr val="FF0000"/>
                </a:solidFill>
                <a:latin typeface="Arial" panose="020B0604020202020204" pitchFamily="34" charset="0"/>
                <a:cs typeface="Arial" panose="020B0604020202020204" pitchFamily="34" charset="0"/>
              </a:rPr>
              <a:t>14 – 16 Nov. 2018, Hôtel du Boulevard</a:t>
            </a:r>
            <a:br>
              <a:rPr lang="fr-FR" sz="2000" b="1" dirty="0">
                <a:solidFill>
                  <a:srgbClr val="FF0000"/>
                </a:solidFill>
                <a:latin typeface="Arial" panose="020B0604020202020204" pitchFamily="34" charset="0"/>
                <a:cs typeface="Arial" panose="020B0604020202020204" pitchFamily="34" charset="0"/>
              </a:rPr>
            </a:br>
            <a:r>
              <a:rPr lang="fr-FR" sz="2000" b="1" dirty="0">
                <a:latin typeface="Arial" panose="020B0604020202020204" pitchFamily="34" charset="0"/>
                <a:cs typeface="Arial" panose="020B0604020202020204" pitchFamily="34" charset="0"/>
              </a:rPr>
              <a:t>Libreville - Gabon</a:t>
            </a:r>
          </a:p>
        </p:txBody>
      </p:sp>
      <p:sp>
        <p:nvSpPr>
          <p:cNvPr id="5" name="Sous-titre 2">
            <a:extLst>
              <a:ext uri="{FF2B5EF4-FFF2-40B4-BE49-F238E27FC236}">
                <a16:creationId xmlns:a16="http://schemas.microsoft.com/office/drawing/2014/main" xmlns="" id="{7D25A1C4-5957-40DE-BE0F-C61B76216A93}"/>
              </a:ext>
            </a:extLst>
          </p:cNvPr>
          <p:cNvSpPr>
            <a:spLocks noGrp="1"/>
          </p:cNvSpPr>
          <p:nvPr>
            <p:ph type="subTitle" idx="1"/>
          </p:nvPr>
        </p:nvSpPr>
        <p:spPr>
          <a:xfrm rot="10800000" flipV="1">
            <a:off x="765862" y="2814917"/>
            <a:ext cx="10351302" cy="3783367"/>
          </a:xfrm>
        </p:spPr>
        <p:txBody>
          <a:bodyPr>
            <a:normAutofit fontScale="85000" lnSpcReduction="10000"/>
          </a:bodyPr>
          <a:lstStyle/>
          <a:p>
            <a:r>
              <a:rPr lang="fr-FR" sz="3800" dirty="0"/>
              <a:t/>
            </a:r>
            <a:br>
              <a:rPr lang="fr-FR" sz="3800" dirty="0"/>
            </a:br>
            <a:r>
              <a:rPr lang="fr-BE" sz="3800" b="1" i="1" dirty="0">
                <a:solidFill>
                  <a:schemeClr val="accent1"/>
                </a:solidFill>
              </a:rPr>
              <a:t>Impacts des phénomènes météorologiques et climatiques extrêmes sur les communautés, les pays et les régions - perspectives et actions en faveur des meilleures</a:t>
            </a:r>
            <a:r>
              <a:rPr lang="fr-FR" sz="3800" i="1" dirty="0">
                <a:solidFill>
                  <a:schemeClr val="accent1"/>
                </a:solidFill>
              </a:rPr>
              <a:t> </a:t>
            </a:r>
            <a:r>
              <a:rPr lang="fr-FR" sz="3800" b="1" i="1" dirty="0">
                <a:solidFill>
                  <a:schemeClr val="accent1"/>
                </a:solidFill>
              </a:rPr>
              <a:t>pratiques proposées par les représentants du genre et des </a:t>
            </a:r>
            <a:r>
              <a:rPr lang="fr-FR" sz="3800" b="1" i="1" dirty="0" smtClean="0">
                <a:solidFill>
                  <a:schemeClr val="accent1"/>
                </a:solidFill>
              </a:rPr>
              <a:t>jeunes</a:t>
            </a:r>
            <a:endParaRPr lang="fr-FR" b="1" i="1" dirty="0">
              <a:solidFill>
                <a:schemeClr val="accent1"/>
              </a:solidFill>
            </a:endParaRPr>
          </a:p>
          <a:p>
            <a:r>
              <a:rPr lang="fr-BE" dirty="0">
                <a:solidFill>
                  <a:schemeClr val="accent5">
                    <a:lumMod val="75000"/>
                  </a:schemeClr>
                </a:solidFill>
              </a:rPr>
              <a:t> </a:t>
            </a:r>
          </a:p>
          <a:p>
            <a:endParaRPr lang="fr-BE" dirty="0">
              <a:solidFill>
                <a:schemeClr val="accent5">
                  <a:lumMod val="75000"/>
                </a:schemeClr>
              </a:solidFill>
            </a:endParaRPr>
          </a:p>
          <a:p>
            <a:pPr>
              <a:lnSpc>
                <a:spcPct val="110000"/>
              </a:lnSpc>
              <a:spcBef>
                <a:spcPts val="0"/>
              </a:spcBef>
            </a:pPr>
            <a:r>
              <a:rPr lang="fr-BE" b="1" dirty="0">
                <a:solidFill>
                  <a:srgbClr val="FF0000"/>
                </a:solidFill>
              </a:rPr>
              <a:t>Par BISSECK Epse YIGBEDEK Monique Catherine</a:t>
            </a:r>
          </a:p>
          <a:p>
            <a:pPr>
              <a:lnSpc>
                <a:spcPct val="110000"/>
              </a:lnSpc>
              <a:spcBef>
                <a:spcPts val="0"/>
              </a:spcBef>
            </a:pPr>
            <a:r>
              <a:rPr lang="fr-BE" b="1" dirty="0"/>
              <a:t>Coordinatrice Régionale du REFADD</a:t>
            </a:r>
          </a:p>
          <a:p>
            <a:pPr>
              <a:lnSpc>
                <a:spcPct val="110000"/>
              </a:lnSpc>
              <a:spcBef>
                <a:spcPts val="0"/>
              </a:spcBef>
            </a:pPr>
            <a:r>
              <a:rPr lang="fr-BE" b="1" dirty="0"/>
              <a:t>Vice Présidente du Comité de Pilotage Régional (CPR) CEFDHAC</a:t>
            </a:r>
            <a:endParaRPr lang="fr-FR" b="1" dirty="0"/>
          </a:p>
        </p:txBody>
      </p:sp>
    </p:spTree>
    <p:extLst>
      <p:ext uri="{BB962C8B-B14F-4D97-AF65-F5344CB8AC3E}">
        <p14:creationId xmlns:p14="http://schemas.microsoft.com/office/powerpoint/2010/main" val="9850226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28464E57-84DD-40FE-A949-6602C8749D9A}"/>
              </a:ext>
            </a:extLst>
          </p:cNvPr>
          <p:cNvSpPr>
            <a:spLocks noGrp="1"/>
          </p:cNvSpPr>
          <p:nvPr>
            <p:ph type="title"/>
          </p:nvPr>
        </p:nvSpPr>
        <p:spPr/>
        <p:txBody>
          <a:bodyPr/>
          <a:lstStyle/>
          <a:p>
            <a:pPr algn="ctr"/>
            <a:r>
              <a:rPr lang="fr-FR" b="1" dirty="0">
                <a:solidFill>
                  <a:schemeClr val="accent1"/>
                </a:solidFill>
                <a:latin typeface="Arial" panose="020B0604020202020204" pitchFamily="34" charset="0"/>
                <a:cs typeface="Arial" panose="020B0604020202020204" pitchFamily="34" charset="0"/>
              </a:rPr>
              <a:t>PLAN DE LA PRESENTATION </a:t>
            </a:r>
          </a:p>
        </p:txBody>
      </p:sp>
      <p:sp>
        <p:nvSpPr>
          <p:cNvPr id="3" name="Espace réservé du contenu 2">
            <a:extLst>
              <a:ext uri="{FF2B5EF4-FFF2-40B4-BE49-F238E27FC236}">
                <a16:creationId xmlns:a16="http://schemas.microsoft.com/office/drawing/2014/main" xmlns="" id="{B7E64F80-E29B-477E-9D79-D923408C4E67}"/>
              </a:ext>
            </a:extLst>
          </p:cNvPr>
          <p:cNvSpPr>
            <a:spLocks noGrp="1"/>
          </p:cNvSpPr>
          <p:nvPr>
            <p:ph idx="1"/>
          </p:nvPr>
        </p:nvSpPr>
        <p:spPr/>
        <p:txBody>
          <a:bodyPr>
            <a:normAutofit lnSpcReduction="10000"/>
          </a:bodyPr>
          <a:lstStyle/>
          <a:p>
            <a:pPr marL="0" indent="0">
              <a:buNone/>
            </a:pPr>
            <a:endParaRPr lang="fr-FR" sz="2400" dirty="0">
              <a:latin typeface="Arial" panose="020B0604020202020204" pitchFamily="34" charset="0"/>
              <a:cs typeface="Arial" panose="020B0604020202020204" pitchFamily="34" charset="0"/>
            </a:endParaRPr>
          </a:p>
          <a:p>
            <a:pPr marL="0" indent="0" algn="just">
              <a:buNone/>
            </a:pPr>
            <a:r>
              <a:rPr lang="fr-FR" sz="2400" dirty="0">
                <a:latin typeface="Arial" panose="020B0604020202020204" pitchFamily="34" charset="0"/>
                <a:cs typeface="Arial" panose="020B0604020202020204" pitchFamily="34" charset="0"/>
              </a:rPr>
              <a:t>1</a:t>
            </a:r>
            <a:r>
              <a:rPr lang="fr-FR" sz="2400" b="1" dirty="0">
                <a:latin typeface="Arial" panose="020B0604020202020204" pitchFamily="34" charset="0"/>
                <a:cs typeface="Arial" panose="020B0604020202020204" pitchFamily="34" charset="0"/>
              </a:rPr>
              <a:t>°) Brève présentation du REFADD et de la </a:t>
            </a:r>
            <a:r>
              <a:rPr lang="fr-FR" sz="2400" b="1" dirty="0" smtClean="0">
                <a:latin typeface="Arial" panose="020B0604020202020204" pitchFamily="34" charset="0"/>
                <a:cs typeface="Arial" panose="020B0604020202020204" pitchFamily="34" charset="0"/>
              </a:rPr>
              <a:t>CEFDHAC</a:t>
            </a:r>
          </a:p>
          <a:p>
            <a:pPr marL="0" indent="0" algn="just">
              <a:buNone/>
            </a:pPr>
            <a:endParaRPr lang="fr-FR" sz="2400" b="1" dirty="0">
              <a:latin typeface="Arial" panose="020B0604020202020204" pitchFamily="34" charset="0"/>
              <a:cs typeface="Arial" panose="020B0604020202020204" pitchFamily="34" charset="0"/>
            </a:endParaRPr>
          </a:p>
          <a:p>
            <a:pPr marL="0" indent="0" algn="just">
              <a:lnSpc>
                <a:spcPct val="100000"/>
              </a:lnSpc>
              <a:spcBef>
                <a:spcPts val="0"/>
              </a:spcBef>
              <a:buNone/>
            </a:pPr>
            <a:r>
              <a:rPr lang="fr-BE" sz="2400" b="1" dirty="0">
                <a:latin typeface="Arial" panose="020B0604020202020204" pitchFamily="34" charset="0"/>
                <a:cs typeface="Arial" panose="020B0604020202020204" pitchFamily="34" charset="0"/>
              </a:rPr>
              <a:t>2°) </a:t>
            </a:r>
            <a:r>
              <a:rPr lang="fr-BE" sz="2400" b="1" dirty="0">
                <a:latin typeface="Arial" panose="020B0604020202020204" pitchFamily="34" charset="0"/>
                <a:cs typeface="Arial" panose="020B0604020202020204" pitchFamily="34" charset="0"/>
              </a:rPr>
              <a:t>Les phénomènes météorologiques et climatiques extrêmes</a:t>
            </a:r>
          </a:p>
          <a:p>
            <a:pPr marL="0" indent="0" algn="just">
              <a:lnSpc>
                <a:spcPct val="100000"/>
              </a:lnSpc>
              <a:spcBef>
                <a:spcPts val="0"/>
              </a:spcBef>
              <a:buNone/>
            </a:pPr>
            <a:r>
              <a:rPr lang="fr-BE" sz="2400" b="1" dirty="0">
                <a:latin typeface="Arial" panose="020B0604020202020204" pitchFamily="34" charset="0"/>
                <a:cs typeface="Arial" panose="020B0604020202020204" pitchFamily="34" charset="0"/>
              </a:rPr>
              <a:t>     </a:t>
            </a:r>
            <a:r>
              <a:rPr lang="fr-BE" sz="2400" b="1" u="sng" dirty="0">
                <a:latin typeface="Arial" panose="020B0604020202020204" pitchFamily="34" charset="0"/>
                <a:cs typeface="Arial" panose="020B0604020202020204" pitchFamily="34" charset="0"/>
              </a:rPr>
              <a:t>récurrents</a:t>
            </a:r>
            <a:r>
              <a:rPr lang="fr-BE" sz="2400" b="1" dirty="0">
                <a:latin typeface="Arial" panose="020B0604020202020204" pitchFamily="34" charset="0"/>
                <a:cs typeface="Arial" panose="020B0604020202020204" pitchFamily="34" charset="0"/>
              </a:rPr>
              <a:t> sur les communautés dans les pays de la CEEAC </a:t>
            </a:r>
          </a:p>
          <a:p>
            <a:pPr marL="0" indent="0" algn="just">
              <a:buNone/>
            </a:pPr>
            <a:endParaRPr lang="fr-FR" sz="2400" b="1" dirty="0">
              <a:latin typeface="Arial" panose="020B0604020202020204" pitchFamily="34" charset="0"/>
              <a:cs typeface="Arial" panose="020B0604020202020204" pitchFamily="34" charset="0"/>
            </a:endParaRPr>
          </a:p>
          <a:p>
            <a:pPr marL="0" indent="0" algn="just">
              <a:lnSpc>
                <a:spcPct val="100000"/>
              </a:lnSpc>
              <a:spcBef>
                <a:spcPts val="0"/>
              </a:spcBef>
              <a:buNone/>
            </a:pPr>
            <a:r>
              <a:rPr lang="fr-FR" sz="2400" b="1" dirty="0">
                <a:latin typeface="Arial" panose="020B0604020202020204" pitchFamily="34" charset="0"/>
                <a:cs typeface="Arial" panose="020B0604020202020204" pitchFamily="34" charset="0"/>
              </a:rPr>
              <a:t>3</a:t>
            </a:r>
            <a:r>
              <a:rPr lang="fr-FR" sz="2400" b="1" dirty="0">
                <a:latin typeface="Arial" panose="020B0604020202020204" pitchFamily="34" charset="0"/>
                <a:cs typeface="Arial" panose="020B0604020202020204" pitchFamily="34" charset="0"/>
              </a:rPr>
              <a:t>°) La  question du Genre dans le processus des RRC</a:t>
            </a:r>
          </a:p>
          <a:p>
            <a:pPr marL="0" indent="0" algn="just">
              <a:lnSpc>
                <a:spcPct val="100000"/>
              </a:lnSpc>
              <a:spcBef>
                <a:spcPts val="0"/>
              </a:spcBef>
              <a:buNone/>
            </a:pPr>
            <a:endParaRPr lang="fr-BE" sz="2400" b="1" dirty="0">
              <a:latin typeface="Arial" panose="020B0604020202020204" pitchFamily="34" charset="0"/>
              <a:cs typeface="Arial" panose="020B0604020202020204" pitchFamily="34" charset="0"/>
            </a:endParaRPr>
          </a:p>
          <a:p>
            <a:pPr marL="0" indent="0" algn="just">
              <a:buNone/>
            </a:pPr>
            <a:r>
              <a:rPr lang="fr-BE" sz="2400" b="1" dirty="0">
                <a:latin typeface="Arial" panose="020B0604020202020204" pitchFamily="34" charset="0"/>
                <a:cs typeface="Arial" panose="020B0604020202020204" pitchFamily="34" charset="0"/>
              </a:rPr>
              <a:t>4°) Les actions que mènent le REFADD pour les RRC</a:t>
            </a:r>
          </a:p>
          <a:p>
            <a:pPr marL="0" indent="0" algn="just">
              <a:buNone/>
            </a:pPr>
            <a:endParaRPr lang="fr-BE" sz="2400" b="1" dirty="0">
              <a:latin typeface="Arial" panose="020B0604020202020204" pitchFamily="34" charset="0"/>
              <a:cs typeface="Arial" panose="020B0604020202020204" pitchFamily="34" charset="0"/>
            </a:endParaRPr>
          </a:p>
          <a:p>
            <a:pPr marL="0" indent="0" algn="just">
              <a:buNone/>
            </a:pPr>
            <a:r>
              <a:rPr lang="fr-BE" sz="2400" b="1" dirty="0">
                <a:latin typeface="Arial" panose="020B0604020202020204" pitchFamily="34" charset="0"/>
                <a:cs typeface="Arial" panose="020B0604020202020204" pitchFamily="34" charset="0"/>
              </a:rPr>
              <a:t>5°) Les suggestions et recommandation du REFADD au Forum</a:t>
            </a:r>
          </a:p>
          <a:p>
            <a:pPr marL="457200" lvl="1" indent="0" algn="just">
              <a:buNone/>
            </a:pPr>
            <a:endParaRPr lang="fr-FR" dirty="0">
              <a:latin typeface="Arial" panose="020B060402020202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29510997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6541AE3E-1D98-48AB-898A-2F49A5092A03}"/>
              </a:ext>
            </a:extLst>
          </p:cNvPr>
          <p:cNvSpPr>
            <a:spLocks noGrp="1"/>
          </p:cNvSpPr>
          <p:nvPr>
            <p:ph type="title"/>
          </p:nvPr>
        </p:nvSpPr>
        <p:spPr/>
        <p:txBody>
          <a:bodyPr>
            <a:normAutofit/>
          </a:bodyPr>
          <a:lstStyle/>
          <a:p>
            <a:pPr algn="ctr"/>
            <a:r>
              <a:rPr lang="fr-BE" sz="2400" b="1" dirty="0">
                <a:solidFill>
                  <a:schemeClr val="accent1"/>
                </a:solidFill>
                <a:latin typeface="Arial" panose="020B0604020202020204" pitchFamily="34" charset="0"/>
                <a:cs typeface="Arial" panose="020B0604020202020204" pitchFamily="34" charset="0"/>
              </a:rPr>
              <a:t>Les phénomènes météorologiques et climatiques extrêmes </a:t>
            </a:r>
            <a:r>
              <a:rPr lang="fr-BE" sz="2400" b="1" u="sng" dirty="0">
                <a:solidFill>
                  <a:schemeClr val="accent1"/>
                </a:solidFill>
                <a:latin typeface="Arial" panose="020B0604020202020204" pitchFamily="34" charset="0"/>
                <a:cs typeface="Arial" panose="020B0604020202020204" pitchFamily="34" charset="0"/>
              </a:rPr>
              <a:t>récurrents </a:t>
            </a:r>
            <a:r>
              <a:rPr lang="fr-BE" sz="2400" b="1" dirty="0">
                <a:solidFill>
                  <a:schemeClr val="accent1"/>
                </a:solidFill>
                <a:latin typeface="Arial" panose="020B0604020202020204" pitchFamily="34" charset="0"/>
                <a:cs typeface="Arial" panose="020B0604020202020204" pitchFamily="34" charset="0"/>
              </a:rPr>
              <a:t>sur les communautés dans les pays de la CEEAC ?</a:t>
            </a:r>
            <a:br>
              <a:rPr lang="fr-BE" sz="2400" b="1" dirty="0">
                <a:solidFill>
                  <a:schemeClr val="accent1"/>
                </a:solidFill>
                <a:latin typeface="Arial" panose="020B0604020202020204" pitchFamily="34" charset="0"/>
                <a:cs typeface="Arial" panose="020B0604020202020204" pitchFamily="34" charset="0"/>
              </a:rPr>
            </a:br>
            <a:endParaRPr lang="fr-FR" sz="2400" dirty="0">
              <a:solidFill>
                <a:schemeClr val="accent1"/>
              </a:solidFill>
            </a:endParaRPr>
          </a:p>
        </p:txBody>
      </p:sp>
      <p:sp>
        <p:nvSpPr>
          <p:cNvPr id="3" name="Espace réservé du contenu 2">
            <a:extLst>
              <a:ext uri="{FF2B5EF4-FFF2-40B4-BE49-F238E27FC236}">
                <a16:creationId xmlns:a16="http://schemas.microsoft.com/office/drawing/2014/main" xmlns="" id="{ADF8FABE-9F42-494E-B02A-2C7C3DC51F8A}"/>
              </a:ext>
            </a:extLst>
          </p:cNvPr>
          <p:cNvSpPr>
            <a:spLocks noGrp="1"/>
          </p:cNvSpPr>
          <p:nvPr>
            <p:ph sz="half" idx="1"/>
          </p:nvPr>
        </p:nvSpPr>
        <p:spPr/>
        <p:txBody>
          <a:bodyPr>
            <a:normAutofit fontScale="77500" lnSpcReduction="20000"/>
          </a:bodyPr>
          <a:lstStyle/>
          <a:p>
            <a:r>
              <a:rPr lang="fr-FR" b="1" dirty="0"/>
              <a:t>Incendies</a:t>
            </a:r>
          </a:p>
          <a:p>
            <a:r>
              <a:rPr lang="fr-FR" b="1" dirty="0"/>
              <a:t>Accidents de circulation</a:t>
            </a:r>
          </a:p>
          <a:p>
            <a:r>
              <a:rPr lang="fr-FR" b="1" dirty="0"/>
              <a:t>Evaporation des gaz toxiques mortels (d'origine lacustre)</a:t>
            </a:r>
          </a:p>
          <a:p>
            <a:r>
              <a:rPr lang="fr-FR" b="1" dirty="0"/>
              <a:t>Les vents violents</a:t>
            </a:r>
          </a:p>
          <a:p>
            <a:r>
              <a:rPr lang="fr-FR" b="1" dirty="0"/>
              <a:t>Les inondations</a:t>
            </a:r>
          </a:p>
          <a:p>
            <a:r>
              <a:rPr lang="fr-FR" b="1" dirty="0"/>
              <a:t>Tremblement de terre</a:t>
            </a:r>
          </a:p>
          <a:p>
            <a:r>
              <a:rPr lang="fr-FR" b="1" dirty="0"/>
              <a:t>Eboulement/glissement de terrain</a:t>
            </a:r>
          </a:p>
          <a:p>
            <a:r>
              <a:rPr lang="fr-FR" b="1" dirty="0"/>
              <a:t>Les guerres civiles </a:t>
            </a:r>
          </a:p>
          <a:p>
            <a:r>
              <a:rPr lang="fr-FR" b="1" dirty="0"/>
              <a:t>Eruption volcanique</a:t>
            </a:r>
          </a:p>
          <a:p>
            <a:r>
              <a:rPr lang="fr-FR" b="1" dirty="0"/>
              <a:t>Les tremblements de terre</a:t>
            </a:r>
          </a:p>
          <a:p>
            <a:r>
              <a:rPr lang="fr-FR" b="1" dirty="0"/>
              <a:t>Les épidémies etc…</a:t>
            </a:r>
          </a:p>
          <a:p>
            <a:endParaRPr lang="fr-FR" dirty="0"/>
          </a:p>
        </p:txBody>
      </p:sp>
      <p:pic>
        <p:nvPicPr>
          <p:cNvPr id="1026" name="Picture 2" descr="Résultat de recherche d'images pour &quot;Images d'une inondation&quot;">
            <a:extLst>
              <a:ext uri="{FF2B5EF4-FFF2-40B4-BE49-F238E27FC236}">
                <a16:creationId xmlns:a16="http://schemas.microsoft.com/office/drawing/2014/main" xmlns="" id="{6DE6D403-FE13-42A0-8232-B517DEA2FF2A}"/>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6501009" y="1548422"/>
            <a:ext cx="4852792" cy="43513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85508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1"/>
          </p:nvPr>
        </p:nvSpPr>
        <p:spPr>
          <a:xfrm>
            <a:off x="971627" y="1484173"/>
            <a:ext cx="4962428" cy="4719403"/>
          </a:xfrm>
        </p:spPr>
        <p:txBody>
          <a:bodyPr>
            <a:noAutofit/>
          </a:bodyPr>
          <a:lstStyle/>
          <a:p>
            <a:pPr marL="0" indent="0" algn="just">
              <a:buNone/>
            </a:pPr>
            <a:r>
              <a:rPr lang="fr-FR" sz="1800" b="1" dirty="0"/>
              <a:t>Le Réseau Femmes Africaines pour le Développement Durable « REFADD » </a:t>
            </a:r>
            <a:endParaRPr lang="fr-FR" sz="1800" b="1" dirty="0" smtClean="0"/>
          </a:p>
          <a:p>
            <a:pPr algn="just"/>
            <a:r>
              <a:rPr lang="fr-FR" sz="1800" b="1" dirty="0" smtClean="0"/>
              <a:t>créé </a:t>
            </a:r>
            <a:r>
              <a:rPr lang="fr-FR" sz="1800" b="1" dirty="0"/>
              <a:t>en juin 1998 à Bata en Guinée Equatoriale, en marge de la </a:t>
            </a:r>
            <a:r>
              <a:rPr lang="fr-FR" sz="1800" b="1" dirty="0" smtClean="0"/>
              <a:t>2</a:t>
            </a:r>
            <a:r>
              <a:rPr lang="fr-FR" sz="1800" b="1" baseline="30000" dirty="0" smtClean="0"/>
              <a:t>e</a:t>
            </a:r>
            <a:r>
              <a:rPr lang="fr-FR" sz="1800" b="1" dirty="0" smtClean="0"/>
              <a:t> </a:t>
            </a:r>
            <a:r>
              <a:rPr lang="fr-FR" sz="1800" b="1" dirty="0" smtClean="0"/>
              <a:t>édition </a:t>
            </a:r>
            <a:r>
              <a:rPr lang="fr-FR" sz="1800" b="1" dirty="0"/>
              <a:t>de la Conférence sur les Ecosystèmes de forêts Denses et Humides d’Afrique Centrale « CEFDHAC </a:t>
            </a:r>
            <a:r>
              <a:rPr lang="fr-FR" sz="1800" b="1" dirty="0" smtClean="0"/>
              <a:t>»</a:t>
            </a:r>
          </a:p>
          <a:p>
            <a:pPr algn="just"/>
            <a:r>
              <a:rPr lang="fr-FR" sz="1800" b="1" dirty="0"/>
              <a:t>U</a:t>
            </a:r>
            <a:r>
              <a:rPr lang="fr-FR" sz="1800" b="1" dirty="0" smtClean="0"/>
              <a:t>n </a:t>
            </a:r>
            <a:r>
              <a:rPr lang="fr-FR" sz="1800" b="1" dirty="0"/>
              <a:t>réseau d’Organisations de la Société civile majoritairement féminines  œuvrant dans la gestion durable des ressources naturelles et préoccupées par les questions liées au genre et l’autonomisation des </a:t>
            </a:r>
            <a:r>
              <a:rPr lang="fr-FR" sz="1800" b="1" dirty="0" smtClean="0"/>
              <a:t>femmes</a:t>
            </a:r>
          </a:p>
          <a:p>
            <a:pPr algn="just"/>
            <a:r>
              <a:rPr lang="fr-FR" sz="1800" b="1" dirty="0" smtClean="0"/>
              <a:t>Il </a:t>
            </a:r>
            <a:r>
              <a:rPr lang="fr-FR" sz="1800" b="1" dirty="0"/>
              <a:t>opère actuellement dans les 10 pays membres de la </a:t>
            </a:r>
            <a:r>
              <a:rPr lang="fr-FR" sz="1800" b="1" dirty="0" smtClean="0"/>
              <a:t>COMIFAC</a:t>
            </a:r>
          </a:p>
          <a:p>
            <a:pPr algn="just"/>
            <a:r>
              <a:rPr lang="fr-FR" sz="1800" b="1" dirty="0" smtClean="0"/>
              <a:t>Le </a:t>
            </a:r>
            <a:r>
              <a:rPr lang="fr-FR" sz="1800" b="1" dirty="0"/>
              <a:t>REFADD est l’un des réseaux spécialisés de la CEFDHAC, et une structure subsidiaire de la COMIFAC focalisée sur la thématique genre  et autonomisation des femmes  </a:t>
            </a:r>
            <a:endParaRPr lang="fr-FR" sz="1800" dirty="0"/>
          </a:p>
        </p:txBody>
      </p:sp>
      <p:sp>
        <p:nvSpPr>
          <p:cNvPr id="10" name="Text Box 9" descr="Barbleu_inf"/>
          <p:cNvSpPr txBox="1">
            <a:spLocks noChangeArrowheads="1"/>
          </p:cNvSpPr>
          <p:nvPr/>
        </p:nvSpPr>
        <p:spPr bwMode="auto">
          <a:xfrm>
            <a:off x="1820305" y="6493896"/>
            <a:ext cx="8501122" cy="307777"/>
          </a:xfrm>
          <a:prstGeom prst="rect">
            <a:avLst/>
          </a:prstGeom>
          <a:blipFill dpi="0" rotWithShape="1">
            <a:blip r:embed="rId2"/>
            <a:srcRect/>
            <a:stretch>
              <a:fillRect/>
            </a:stretch>
          </a:blipFill>
          <a:ln w="9525">
            <a:solidFill>
              <a:srgbClr val="92D050"/>
            </a:solidFill>
            <a:miter lim="800000"/>
            <a:headEnd/>
            <a:tailEnd/>
          </a:ln>
        </p:spPr>
        <p:txBody>
          <a:bodyPr wrap="square" lIns="0" rIns="0">
            <a:spAutoFit/>
          </a:bodyPr>
          <a:lstStyle/>
          <a:p>
            <a:pPr algn="ctr">
              <a:spcBef>
                <a:spcPct val="50000"/>
              </a:spcBef>
            </a:pPr>
            <a:r>
              <a:rPr lang="fr-FR" sz="1200" dirty="0">
                <a:solidFill>
                  <a:schemeClr val="bg1"/>
                </a:solidFill>
                <a:latin typeface="Calibri" pitchFamily="34" charset="0"/>
              </a:rPr>
              <a:t> </a:t>
            </a:r>
            <a:r>
              <a:rPr lang="fr-FR" sz="1400" dirty="0">
                <a:solidFill>
                  <a:schemeClr val="bg1"/>
                </a:solidFill>
                <a:latin typeface="Calibri" pitchFamily="34" charset="0"/>
              </a:rPr>
              <a:t>Réseau Femmes Africaines pour le Développement Durable  (REFADD)</a:t>
            </a:r>
          </a:p>
        </p:txBody>
      </p:sp>
      <p:pic>
        <p:nvPicPr>
          <p:cNvPr id="8" name="Espace réservé du contenu 7">
            <a:extLst>
              <a:ext uri="{FF2B5EF4-FFF2-40B4-BE49-F238E27FC236}">
                <a16:creationId xmlns:a16="http://schemas.microsoft.com/office/drawing/2014/main" xmlns="" id="{84705134-4E77-4F4D-A15F-85BC2E88BC05}"/>
              </a:ext>
            </a:extLst>
          </p:cNvPr>
          <p:cNvPicPr>
            <a:picLocks noGrp="1" noChangeAspect="1"/>
          </p:cNvPicPr>
          <p:nvPr>
            <p:ph sz="half" idx="2"/>
          </p:nvPr>
        </p:nvPicPr>
        <p:blipFill>
          <a:blip r:embed="rId3" cstate="print">
            <a:extLst>
              <a:ext uri="{28A0092B-C50C-407E-A947-70E740481C1C}">
                <a14:useLocalDpi xmlns:a14="http://schemas.microsoft.com/office/drawing/2010/main" val="0"/>
              </a:ext>
            </a:extLst>
          </a:blip>
          <a:stretch>
            <a:fillRect/>
          </a:stretch>
        </p:blipFill>
        <p:spPr>
          <a:xfrm rot="5400000">
            <a:off x="5819367" y="1573048"/>
            <a:ext cx="5235881" cy="4394579"/>
          </a:xfrm>
        </p:spPr>
      </p:pic>
      <p:sp>
        <p:nvSpPr>
          <p:cNvPr id="7" name="Title 1"/>
          <p:cNvSpPr>
            <a:spLocks noGrp="1"/>
          </p:cNvSpPr>
          <p:nvPr>
            <p:ph type="title"/>
          </p:nvPr>
        </p:nvSpPr>
        <p:spPr>
          <a:xfrm>
            <a:off x="838200" y="365125"/>
            <a:ext cx="10493188" cy="880969"/>
          </a:xfrm>
        </p:spPr>
        <p:txBody>
          <a:bodyPr>
            <a:normAutofit fontScale="90000"/>
          </a:bodyPr>
          <a:lstStyle/>
          <a:p>
            <a:r>
              <a:rPr lang="fr-FR" b="1" dirty="0">
                <a:solidFill>
                  <a:schemeClr val="tx2">
                    <a:lumMod val="60000"/>
                    <a:lumOff val="40000"/>
                  </a:schemeClr>
                </a:solidFill>
              </a:rPr>
              <a:t/>
            </a:r>
            <a:br>
              <a:rPr lang="fr-FR" b="1" dirty="0">
                <a:solidFill>
                  <a:schemeClr val="tx2">
                    <a:lumMod val="60000"/>
                    <a:lumOff val="40000"/>
                  </a:schemeClr>
                </a:solidFill>
              </a:rPr>
            </a:br>
            <a:r>
              <a:rPr lang="fr-FR" b="1" dirty="0">
                <a:solidFill>
                  <a:schemeClr val="tx2">
                    <a:lumMod val="60000"/>
                    <a:lumOff val="40000"/>
                  </a:schemeClr>
                </a:solidFill>
              </a:rPr>
              <a:t> </a:t>
            </a:r>
            <a:r>
              <a:rPr lang="fr-FR" sz="3100" b="1" dirty="0">
                <a:solidFill>
                  <a:schemeClr val="tx2">
                    <a:lumMod val="60000"/>
                    <a:lumOff val="40000"/>
                  </a:schemeClr>
                </a:solidFill>
                <a:latin typeface="Arial" panose="020B0604020202020204" pitchFamily="34" charset="0"/>
                <a:cs typeface="Arial" panose="020B0604020202020204" pitchFamily="34" charset="0"/>
              </a:rPr>
              <a:t>BREVE PRESENTATION DU REFADD – ET LA  CEFDHAC</a:t>
            </a:r>
            <a:r>
              <a:rPr lang="fr-FR" b="1" dirty="0">
                <a:solidFill>
                  <a:schemeClr val="tx2">
                    <a:lumMod val="60000"/>
                    <a:lumOff val="40000"/>
                  </a:schemeClr>
                </a:solidFill>
              </a:rPr>
              <a:t/>
            </a:r>
            <a:br>
              <a:rPr lang="fr-FR" b="1" dirty="0">
                <a:solidFill>
                  <a:schemeClr val="tx2">
                    <a:lumMod val="60000"/>
                    <a:lumOff val="40000"/>
                  </a:schemeClr>
                </a:solidFill>
              </a:rPr>
            </a:br>
            <a:r>
              <a:rPr lang="fr-FR" b="1" dirty="0">
                <a:solidFill>
                  <a:schemeClr val="tx2">
                    <a:lumMod val="60000"/>
                    <a:lumOff val="40000"/>
                  </a:schemeClr>
                </a:solidFill>
              </a:rPr>
              <a:t>             </a:t>
            </a:r>
            <a:br>
              <a:rPr lang="fr-FR" b="1" dirty="0">
                <a:solidFill>
                  <a:schemeClr val="tx2">
                    <a:lumMod val="60000"/>
                    <a:lumOff val="40000"/>
                  </a:schemeClr>
                </a:solidFill>
              </a:rPr>
            </a:br>
            <a:r>
              <a:rPr lang="fr-FR" b="1" dirty="0">
                <a:solidFill>
                  <a:schemeClr val="tx2">
                    <a:lumMod val="60000"/>
                    <a:lumOff val="40000"/>
                  </a:schemeClr>
                </a:solidFill>
              </a:rPr>
              <a:t>     </a:t>
            </a:r>
          </a:p>
        </p:txBody>
      </p:sp>
    </p:spTree>
    <p:extLst>
      <p:ext uri="{BB962C8B-B14F-4D97-AF65-F5344CB8AC3E}">
        <p14:creationId xmlns:p14="http://schemas.microsoft.com/office/powerpoint/2010/main" val="9999501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4000" b="1" dirty="0">
                <a:solidFill>
                  <a:schemeClr val="accent1"/>
                </a:solidFill>
                <a:latin typeface="Arial" panose="020B0604020202020204" pitchFamily="34" charset="0"/>
                <a:cs typeface="Arial" panose="020B0604020202020204" pitchFamily="34" charset="0"/>
              </a:rPr>
              <a:t>La  question du Genre dans le processus des RRC</a:t>
            </a:r>
          </a:p>
        </p:txBody>
      </p:sp>
      <p:sp>
        <p:nvSpPr>
          <p:cNvPr id="3" name="Espace réservé du contenu 2"/>
          <p:cNvSpPr>
            <a:spLocks noGrp="1"/>
          </p:cNvSpPr>
          <p:nvPr>
            <p:ph idx="1"/>
          </p:nvPr>
        </p:nvSpPr>
        <p:spPr>
          <a:xfrm>
            <a:off x="838200" y="1528175"/>
            <a:ext cx="10515600" cy="4659683"/>
          </a:xfrm>
        </p:spPr>
        <p:txBody>
          <a:bodyPr>
            <a:normAutofit fontScale="25000" lnSpcReduction="20000"/>
          </a:bodyPr>
          <a:lstStyle/>
          <a:p>
            <a:endParaRPr lang="fr-FR" dirty="0"/>
          </a:p>
          <a:p>
            <a:r>
              <a:rPr lang="fr-FR" sz="7400" b="1" u="sng" dirty="0">
                <a:solidFill>
                  <a:srgbClr val="00B050"/>
                </a:solidFill>
                <a:latin typeface="Arial" panose="020B0604020202020204" pitchFamily="34" charset="0"/>
                <a:cs typeface="Arial" panose="020B0604020202020204" pitchFamily="34" charset="0"/>
              </a:rPr>
              <a:t>QU’EST-CE QUE L’APPROCHE GENRE :</a:t>
            </a:r>
          </a:p>
          <a:p>
            <a:pPr>
              <a:buFont typeface="Wingdings" panose="05000000000000000000" pitchFamily="2" charset="2"/>
              <a:buChar char="ü"/>
            </a:pPr>
            <a:r>
              <a:rPr lang="fr-FR" sz="6400" dirty="0">
                <a:latin typeface="Arial" panose="020B0604020202020204" pitchFamily="34" charset="0"/>
                <a:cs typeface="Arial" panose="020B0604020202020204" pitchFamily="34" charset="0"/>
              </a:rPr>
              <a:t>L’approche genre vise l’égalité des droits et son application dans les </a:t>
            </a:r>
            <a:r>
              <a:rPr lang="fr-FR" sz="6400" dirty="0" smtClean="0">
                <a:latin typeface="Arial" panose="020B0604020202020204" pitchFamily="34" charset="0"/>
                <a:cs typeface="Arial" panose="020B0604020202020204" pitchFamily="34" charset="0"/>
              </a:rPr>
              <a:t>faits</a:t>
            </a:r>
          </a:p>
          <a:p>
            <a:pPr>
              <a:buFont typeface="Wingdings" panose="05000000000000000000" pitchFamily="2" charset="2"/>
              <a:buChar char="ü"/>
            </a:pPr>
            <a:r>
              <a:rPr lang="fr-FR" sz="6400" dirty="0" smtClean="0">
                <a:latin typeface="Arial" panose="020B0604020202020204" pitchFamily="34" charset="0"/>
                <a:cs typeface="Arial" panose="020B0604020202020204" pitchFamily="34" charset="0"/>
              </a:rPr>
              <a:t>opportunités </a:t>
            </a:r>
            <a:r>
              <a:rPr lang="fr-FR" sz="6400" dirty="0">
                <a:latin typeface="Arial" panose="020B0604020202020204" pitchFamily="34" charset="0"/>
                <a:cs typeface="Arial" panose="020B0604020202020204" pitchFamily="34" charset="0"/>
              </a:rPr>
              <a:t>d’accès et de contrôle des ressources par les femmes et les </a:t>
            </a:r>
            <a:r>
              <a:rPr lang="fr-FR" sz="6400" dirty="0" smtClean="0">
                <a:latin typeface="Arial" panose="020B0604020202020204" pitchFamily="34" charset="0"/>
                <a:cs typeface="Arial" panose="020B0604020202020204" pitchFamily="34" charset="0"/>
              </a:rPr>
              <a:t>hommes</a:t>
            </a:r>
          </a:p>
          <a:p>
            <a:pPr marL="0" indent="0">
              <a:buNone/>
            </a:pPr>
            <a:endParaRPr lang="fr-FR" sz="6400" dirty="0">
              <a:latin typeface="Arial" panose="020B0604020202020204" pitchFamily="34" charset="0"/>
              <a:cs typeface="Arial" panose="020B0604020202020204" pitchFamily="34" charset="0"/>
            </a:endParaRPr>
          </a:p>
          <a:p>
            <a:r>
              <a:rPr lang="fr-FR" sz="7400" b="1" u="sng" dirty="0">
                <a:solidFill>
                  <a:srgbClr val="00B050"/>
                </a:solidFill>
                <a:latin typeface="Arial" panose="020B0604020202020204" pitchFamily="34" charset="0"/>
                <a:cs typeface="Arial" panose="020B0604020202020204" pitchFamily="34" charset="0"/>
              </a:rPr>
              <a:t>Egalité </a:t>
            </a:r>
            <a:r>
              <a:rPr lang="fr-FR" sz="7400" dirty="0">
                <a:solidFill>
                  <a:srgbClr val="00B050"/>
                </a:solidFill>
                <a:latin typeface="Arial" panose="020B0604020202020204" pitchFamily="34" charset="0"/>
                <a:cs typeface="Arial" panose="020B0604020202020204" pitchFamily="34" charset="0"/>
              </a:rPr>
              <a:t>:  </a:t>
            </a:r>
            <a:r>
              <a:rPr lang="fr-FR" sz="6400" dirty="0">
                <a:latin typeface="Arial" panose="020B0604020202020204" pitchFamily="34" charset="0"/>
                <a:cs typeface="Arial" panose="020B0604020202020204" pitchFamily="34" charset="0"/>
              </a:rPr>
              <a:t>Respect des droits humains fondamentaux. CAD que les H et le F jouissent du même statut et des mêmes conditions pour réaliser pleinement leurs droits humains (l’égalité des chances, l’égalité des résultats et l’égalité dans la prise de décision</a:t>
            </a:r>
            <a:r>
              <a:rPr lang="fr-FR" sz="6400" dirty="0" smtClean="0">
                <a:latin typeface="Arial" panose="020B0604020202020204" pitchFamily="34" charset="0"/>
                <a:cs typeface="Arial" panose="020B0604020202020204" pitchFamily="34" charset="0"/>
              </a:rPr>
              <a:t>);</a:t>
            </a:r>
          </a:p>
          <a:p>
            <a:pPr marL="0" indent="0">
              <a:buNone/>
            </a:pPr>
            <a:endParaRPr lang="fr-FR" sz="6400" dirty="0" smtClean="0">
              <a:latin typeface="Arial" panose="020B0604020202020204" pitchFamily="34" charset="0"/>
              <a:cs typeface="Arial" panose="020B0604020202020204" pitchFamily="34" charset="0"/>
            </a:endParaRPr>
          </a:p>
          <a:p>
            <a:r>
              <a:rPr lang="fr-FR" sz="7400" b="1" u="sng" dirty="0" smtClean="0">
                <a:solidFill>
                  <a:srgbClr val="00B050"/>
                </a:solidFill>
                <a:latin typeface="Arial" panose="020B0604020202020204" pitchFamily="34" charset="0"/>
                <a:cs typeface="Arial" panose="020B0604020202020204" pitchFamily="34" charset="0"/>
              </a:rPr>
              <a:t>Equité </a:t>
            </a:r>
            <a:r>
              <a:rPr lang="fr-FR" sz="7400" dirty="0">
                <a:solidFill>
                  <a:srgbClr val="00B050"/>
                </a:solidFill>
                <a:latin typeface="Arial" panose="020B0604020202020204" pitchFamily="34" charset="0"/>
                <a:cs typeface="Arial" panose="020B0604020202020204" pitchFamily="34" charset="0"/>
              </a:rPr>
              <a:t>:  </a:t>
            </a:r>
            <a:r>
              <a:rPr lang="fr-FR" sz="6400" dirty="0">
                <a:latin typeface="Arial" panose="020B0604020202020204" pitchFamily="34" charset="0"/>
                <a:cs typeface="Arial" panose="020B0604020202020204" pitchFamily="34" charset="0"/>
              </a:rPr>
              <a:t>Justice, droiture.  </a:t>
            </a:r>
            <a:r>
              <a:rPr lang="fr-FR" sz="6400" dirty="0">
                <a:latin typeface="Arial" panose="020B0604020202020204" pitchFamily="34" charset="0"/>
                <a:cs typeface="Arial" panose="020B0604020202020204" pitchFamily="34" charset="0"/>
              </a:rPr>
              <a:t>C’est le  principe qui conduit à corriger des </a:t>
            </a:r>
            <a:r>
              <a:rPr lang="fr-FR" sz="7400" dirty="0">
                <a:latin typeface="Arial" panose="020B0604020202020204" pitchFamily="34" charset="0"/>
                <a:cs typeface="Arial" panose="020B0604020202020204" pitchFamily="34" charset="0"/>
                <a:hlinkClick r:id="rId2" action="ppaction://hlinkfile"/>
              </a:rPr>
              <a:t>inégalités</a:t>
            </a:r>
            <a:r>
              <a:rPr lang="fr-FR" sz="7400" dirty="0">
                <a:latin typeface="Arial" panose="020B0604020202020204" pitchFamily="34" charset="0"/>
                <a:cs typeface="Arial" panose="020B0604020202020204" pitchFamily="34" charset="0"/>
              </a:rPr>
              <a:t> </a:t>
            </a:r>
            <a:r>
              <a:rPr lang="fr-FR" sz="6400" dirty="0">
                <a:latin typeface="Arial" panose="020B0604020202020204" pitchFamily="34" charset="0"/>
                <a:cs typeface="Arial" panose="020B0604020202020204" pitchFamily="34" charset="0"/>
              </a:rPr>
              <a:t>que subissent  entre des personnes ou des groupes défavorisés.  L’équité contribue à l’égalité </a:t>
            </a:r>
            <a:r>
              <a:rPr lang="fr-FR" sz="6400" dirty="0" err="1">
                <a:latin typeface="Arial" panose="020B0604020202020204" pitchFamily="34" charset="0"/>
                <a:cs typeface="Arial" panose="020B0604020202020204" pitchFamily="34" charset="0"/>
              </a:rPr>
              <a:t>cad</a:t>
            </a:r>
            <a:r>
              <a:rPr lang="fr-FR" sz="6400" dirty="0">
                <a:latin typeface="Arial" panose="020B0604020202020204" pitchFamily="34" charset="0"/>
                <a:cs typeface="Arial" panose="020B0604020202020204" pitchFamily="34" charset="0"/>
              </a:rPr>
              <a:t> profiter de chances égales pour des résultats équitables; </a:t>
            </a:r>
            <a:endParaRPr lang="fr-FR" sz="6400" dirty="0" smtClean="0">
              <a:latin typeface="Arial" panose="020B0604020202020204" pitchFamily="34" charset="0"/>
              <a:cs typeface="Arial" panose="020B0604020202020204" pitchFamily="34" charset="0"/>
            </a:endParaRPr>
          </a:p>
          <a:p>
            <a:pPr marL="0" indent="0">
              <a:buNone/>
            </a:pPr>
            <a:endParaRPr lang="fr-FR" sz="6400" dirty="0">
              <a:latin typeface="Arial" panose="020B0604020202020204" pitchFamily="34" charset="0"/>
              <a:cs typeface="Arial" panose="020B0604020202020204" pitchFamily="34" charset="0"/>
            </a:endParaRPr>
          </a:p>
          <a:p>
            <a:r>
              <a:rPr lang="fr-FR" sz="7400" b="1" u="sng" dirty="0" smtClean="0">
                <a:solidFill>
                  <a:srgbClr val="00B050"/>
                </a:solidFill>
                <a:latin typeface="Arial" panose="020B0604020202020204" pitchFamily="34" charset="0"/>
                <a:cs typeface="Arial" panose="020B0604020202020204" pitchFamily="34" charset="0"/>
              </a:rPr>
              <a:t>Pour </a:t>
            </a:r>
            <a:r>
              <a:rPr lang="fr-FR" sz="7400" b="1" u="sng" dirty="0">
                <a:solidFill>
                  <a:srgbClr val="00B050"/>
                </a:solidFill>
                <a:latin typeface="Arial" panose="020B0604020202020204" pitchFamily="34" charset="0"/>
                <a:cs typeface="Arial" panose="020B0604020202020204" pitchFamily="34" charset="0"/>
              </a:rPr>
              <a:t>y parvenir </a:t>
            </a:r>
            <a:r>
              <a:rPr lang="fr-FR" sz="7400" dirty="0">
                <a:solidFill>
                  <a:srgbClr val="00B050"/>
                </a:solidFill>
                <a:latin typeface="Arial" panose="020B0604020202020204" pitchFamily="34" charset="0"/>
                <a:cs typeface="Arial" panose="020B0604020202020204" pitchFamily="34" charset="0"/>
              </a:rPr>
              <a:t>: </a:t>
            </a:r>
          </a:p>
          <a:p>
            <a:pPr algn="just">
              <a:lnSpc>
                <a:spcPct val="120000"/>
              </a:lnSpc>
              <a:spcBef>
                <a:spcPts val="0"/>
              </a:spcBef>
              <a:buFont typeface="Wingdings" panose="05000000000000000000" pitchFamily="2" charset="2"/>
              <a:buChar char="ü"/>
            </a:pPr>
            <a:r>
              <a:rPr lang="fr-FR" sz="6400" dirty="0">
                <a:latin typeface="Arial" panose="020B0604020202020204" pitchFamily="34" charset="0"/>
                <a:cs typeface="Arial" panose="020B0604020202020204" pitchFamily="34" charset="0"/>
              </a:rPr>
              <a:t>Transformer des structures  sociales et institutionnelles discriminatoires en structure égalitaires et juste pour les hommes et pour les </a:t>
            </a:r>
            <a:r>
              <a:rPr lang="fr-FR" sz="6400" dirty="0" smtClean="0">
                <a:latin typeface="Arial" panose="020B0604020202020204" pitchFamily="34" charset="0"/>
                <a:cs typeface="Arial" panose="020B0604020202020204" pitchFamily="34" charset="0"/>
              </a:rPr>
              <a:t>femmes;</a:t>
            </a:r>
          </a:p>
          <a:p>
            <a:pPr algn="just">
              <a:lnSpc>
                <a:spcPct val="120000"/>
              </a:lnSpc>
              <a:spcBef>
                <a:spcPts val="0"/>
              </a:spcBef>
              <a:buFont typeface="Wingdings" panose="05000000000000000000" pitchFamily="2" charset="2"/>
              <a:buChar char="ü"/>
            </a:pPr>
            <a:r>
              <a:rPr lang="fr-FR" sz="6400" dirty="0" smtClean="0">
                <a:latin typeface="Arial" panose="020B0604020202020204" pitchFamily="34" charset="0"/>
                <a:cs typeface="Arial" panose="020B0604020202020204" pitchFamily="34" charset="0"/>
              </a:rPr>
              <a:t>Il </a:t>
            </a:r>
            <a:r>
              <a:rPr lang="fr-FR" sz="6400" dirty="0">
                <a:latin typeface="Arial" panose="020B0604020202020204" pitchFamily="34" charset="0"/>
                <a:cs typeface="Arial" panose="020B0604020202020204" pitchFamily="34" charset="0"/>
              </a:rPr>
              <a:t>faudrait réorganiser, améliorer, développer et évaluer les processus décisionnels dans tous les champs politiques et dans tous les  services d’une  organisation</a:t>
            </a:r>
          </a:p>
          <a:p>
            <a:endParaRPr lang="fr-FR" sz="4800" dirty="0">
              <a:latin typeface="Arial" panose="020B0604020202020204" pitchFamily="34" charset="0"/>
              <a:cs typeface="Arial" panose="020B0604020202020204" pitchFamily="34" charset="0"/>
            </a:endParaRPr>
          </a:p>
          <a:p>
            <a:pPr marL="0" indent="0">
              <a:buNone/>
            </a:pPr>
            <a:endParaRPr lang="fr-FR" sz="3300" dirty="0"/>
          </a:p>
          <a:p>
            <a:pPr marL="0" indent="0">
              <a:buNone/>
            </a:pPr>
            <a:r>
              <a:rPr lang="fr-FR" dirty="0"/>
              <a:t/>
            </a:r>
            <a:br>
              <a:rPr lang="fr-FR" dirty="0"/>
            </a:br>
            <a:r>
              <a:rPr lang="fr-FR" dirty="0"/>
              <a:t/>
            </a:r>
            <a:br>
              <a:rPr lang="fr-FR" dirty="0"/>
            </a:br>
            <a:endParaRPr lang="fr-FR" dirty="0"/>
          </a:p>
        </p:txBody>
      </p:sp>
    </p:spTree>
    <p:extLst>
      <p:ext uri="{BB962C8B-B14F-4D97-AF65-F5344CB8AC3E}">
        <p14:creationId xmlns:p14="http://schemas.microsoft.com/office/powerpoint/2010/main" val="35569996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a:solidFill>
                  <a:schemeClr val="accent1"/>
                </a:solidFill>
                <a:latin typeface="Arial" panose="020B0604020202020204" pitchFamily="34" charset="0"/>
                <a:cs typeface="Arial" panose="020B0604020202020204" pitchFamily="34" charset="0"/>
              </a:rPr>
              <a:t>La  question du Genre dans le processus des RRC </a:t>
            </a:r>
            <a:r>
              <a:rPr lang="fr-FR" sz="2800" b="1" dirty="0">
                <a:solidFill>
                  <a:schemeClr val="accent1"/>
                </a:solidFill>
                <a:latin typeface="Arial" panose="020B0604020202020204" pitchFamily="34" charset="0"/>
                <a:cs typeface="Arial" panose="020B0604020202020204" pitchFamily="34" charset="0"/>
              </a:rPr>
              <a:t>(suite)</a:t>
            </a:r>
            <a:endParaRPr lang="fr-FR" sz="2800" dirty="0">
              <a:solidFill>
                <a:schemeClr val="accent1"/>
              </a:solidFill>
              <a:latin typeface="Arial" panose="020B0604020202020204" pitchFamily="34" charset="0"/>
              <a:cs typeface="Arial" panose="020B0604020202020204" pitchFamily="34" charset="0"/>
            </a:endParaRPr>
          </a:p>
        </p:txBody>
      </p:sp>
      <p:sp>
        <p:nvSpPr>
          <p:cNvPr id="3" name="Espace réservé du contenu 2"/>
          <p:cNvSpPr>
            <a:spLocks noGrp="1"/>
          </p:cNvSpPr>
          <p:nvPr>
            <p:ph idx="1"/>
          </p:nvPr>
        </p:nvSpPr>
        <p:spPr/>
        <p:txBody>
          <a:bodyPr>
            <a:normAutofit fontScale="47500" lnSpcReduction="20000"/>
          </a:bodyPr>
          <a:lstStyle/>
          <a:p>
            <a:pPr marL="0" indent="0" algn="just">
              <a:buNone/>
            </a:pPr>
            <a:endParaRPr lang="fr-FR" sz="2500" dirty="0">
              <a:latin typeface="Arial" panose="020B0604020202020204" pitchFamily="34" charset="0"/>
              <a:cs typeface="Arial" panose="020B0604020202020204" pitchFamily="34" charset="0"/>
            </a:endParaRPr>
          </a:p>
          <a:p>
            <a:pPr algn="just"/>
            <a:r>
              <a:rPr lang="fr-FR" sz="3300" b="1" dirty="0">
                <a:solidFill>
                  <a:schemeClr val="tx1">
                    <a:lumMod val="75000"/>
                    <a:lumOff val="25000"/>
                  </a:schemeClr>
                </a:solidFill>
                <a:latin typeface="Bell MT" panose="02020503060305020303" pitchFamily="18" charset="0"/>
                <a:cs typeface="Arial" panose="020B0604020202020204" pitchFamily="34" charset="0"/>
              </a:rPr>
              <a:t>Les femmes sont plus vulnérables que les  hommes aux catastrophes naturelles dans la mesure où leur accès aux moyens de production, est </a:t>
            </a:r>
            <a:r>
              <a:rPr lang="fr-FR" sz="3300" b="1" dirty="0" smtClean="0">
                <a:solidFill>
                  <a:schemeClr val="tx1">
                    <a:lumMod val="75000"/>
                    <a:lumOff val="25000"/>
                  </a:schemeClr>
                </a:solidFill>
                <a:latin typeface="Bell MT" panose="02020503060305020303" pitchFamily="18" charset="0"/>
                <a:cs typeface="Arial" panose="020B0604020202020204" pitchFamily="34" charset="0"/>
              </a:rPr>
              <a:t>limité</a:t>
            </a:r>
          </a:p>
          <a:p>
            <a:pPr algn="just"/>
            <a:r>
              <a:rPr lang="fr-FR" sz="3300" b="1" dirty="0" smtClean="0">
                <a:solidFill>
                  <a:schemeClr val="tx1">
                    <a:lumMod val="75000"/>
                    <a:lumOff val="25000"/>
                  </a:schemeClr>
                </a:solidFill>
                <a:latin typeface="Bell MT" panose="02020503060305020303" pitchFamily="18" charset="0"/>
                <a:cs typeface="Arial" panose="020B0604020202020204" pitchFamily="34" charset="0"/>
              </a:rPr>
              <a:t>Bon </a:t>
            </a:r>
            <a:r>
              <a:rPr lang="fr-FR" sz="3300" b="1" dirty="0">
                <a:solidFill>
                  <a:schemeClr val="tx1">
                    <a:lumMod val="75000"/>
                    <a:lumOff val="25000"/>
                  </a:schemeClr>
                </a:solidFill>
                <a:latin typeface="Bell MT" panose="02020503060305020303" pitchFamily="18" charset="0"/>
                <a:cs typeface="Arial" panose="020B0604020202020204" pitchFamily="34" charset="0"/>
              </a:rPr>
              <a:t>nombre de textes mettent en évidence que la vulnérabilité et la pauvreté sont étroitement liés à l'égalité des sexes, les femmes étant plus fréquemment victimes de catastrophes naturelles ;</a:t>
            </a:r>
          </a:p>
          <a:p>
            <a:r>
              <a:rPr lang="fr-FR" sz="3300" b="1" dirty="0">
                <a:solidFill>
                  <a:schemeClr val="tx1">
                    <a:lumMod val="75000"/>
                    <a:lumOff val="25000"/>
                  </a:schemeClr>
                </a:solidFill>
                <a:latin typeface="Bell MT" panose="02020503060305020303" pitchFamily="18" charset="0"/>
                <a:cs typeface="Arial" panose="020B0604020202020204" pitchFamily="34" charset="0"/>
              </a:rPr>
              <a:t>Comment mieux </a:t>
            </a:r>
            <a:r>
              <a:rPr lang="fr-FR" sz="3300" b="1" dirty="0" smtClean="0">
                <a:solidFill>
                  <a:schemeClr val="tx1">
                    <a:lumMod val="75000"/>
                    <a:lumOff val="25000"/>
                  </a:schemeClr>
                </a:solidFill>
                <a:latin typeface="Bell MT" panose="02020503060305020303" pitchFamily="18" charset="0"/>
                <a:cs typeface="Arial" panose="020B0604020202020204" pitchFamily="34" charset="0"/>
              </a:rPr>
              <a:t>intégrer l'égalité </a:t>
            </a:r>
            <a:r>
              <a:rPr lang="fr-FR" sz="3300" b="1" dirty="0">
                <a:solidFill>
                  <a:schemeClr val="tx1">
                    <a:lumMod val="75000"/>
                    <a:lumOff val="25000"/>
                  </a:schemeClr>
                </a:solidFill>
                <a:latin typeface="Bell MT" panose="02020503060305020303" pitchFamily="18" charset="0"/>
                <a:cs typeface="Arial" panose="020B0604020202020204" pitchFamily="34" charset="0"/>
              </a:rPr>
              <a:t>des genres </a:t>
            </a:r>
            <a:r>
              <a:rPr lang="fr-FR" sz="3300" b="1" dirty="0" smtClean="0">
                <a:solidFill>
                  <a:schemeClr val="tx1">
                    <a:lumMod val="75000"/>
                    <a:lumOff val="25000"/>
                  </a:schemeClr>
                </a:solidFill>
                <a:latin typeface="Bell MT" panose="02020503060305020303" pitchFamily="18" charset="0"/>
                <a:cs typeface="Arial" panose="020B0604020202020204" pitchFamily="34" charset="0"/>
              </a:rPr>
              <a:t>(peut </a:t>
            </a:r>
            <a:r>
              <a:rPr lang="fr-FR" sz="3300" b="1" dirty="0">
                <a:solidFill>
                  <a:schemeClr val="tx1">
                    <a:lumMod val="75000"/>
                    <a:lumOff val="25000"/>
                  </a:schemeClr>
                </a:solidFill>
                <a:latin typeface="Bell MT" panose="02020503060305020303" pitchFamily="18" charset="0"/>
                <a:cs typeface="Arial" panose="020B0604020202020204" pitchFamily="34" charset="0"/>
              </a:rPr>
              <a:t>être </a:t>
            </a:r>
            <a:r>
              <a:rPr lang="fr-FR" sz="3300" b="1" dirty="0" smtClean="0">
                <a:solidFill>
                  <a:schemeClr val="tx1">
                    <a:lumMod val="75000"/>
                    <a:lumOff val="25000"/>
                  </a:schemeClr>
                </a:solidFill>
                <a:latin typeface="Bell MT" panose="02020503060305020303" pitchFamily="18" charset="0"/>
                <a:cs typeface="Arial" panose="020B0604020202020204" pitchFamily="34" charset="0"/>
              </a:rPr>
              <a:t>dans </a:t>
            </a:r>
            <a:r>
              <a:rPr lang="fr-FR" sz="3300" b="1" dirty="0">
                <a:solidFill>
                  <a:schemeClr val="tx1">
                    <a:lumMod val="75000"/>
                    <a:lumOff val="25000"/>
                  </a:schemeClr>
                </a:solidFill>
                <a:latin typeface="Bell MT" panose="02020503060305020303" pitchFamily="18" charset="0"/>
                <a:cs typeface="Arial" panose="020B0604020202020204" pitchFamily="34" charset="0"/>
              </a:rPr>
              <a:t>les lignes directrices des politiques des RRC, </a:t>
            </a:r>
            <a:r>
              <a:rPr lang="fr-FR" sz="3300" b="1" dirty="0" smtClean="0">
                <a:solidFill>
                  <a:schemeClr val="tx1">
                    <a:lumMod val="75000"/>
                    <a:lumOff val="25000"/>
                  </a:schemeClr>
                </a:solidFill>
                <a:latin typeface="Bell MT" panose="02020503060305020303" pitchFamily="18" charset="0"/>
                <a:cs typeface="Arial" panose="020B0604020202020204" pitchFamily="34" charset="0"/>
              </a:rPr>
              <a:t>en particulier </a:t>
            </a:r>
            <a:r>
              <a:rPr lang="fr-FR" sz="3300" b="1" dirty="0">
                <a:solidFill>
                  <a:schemeClr val="tx1">
                    <a:lumMod val="75000"/>
                    <a:lumOff val="25000"/>
                  </a:schemeClr>
                </a:solidFill>
                <a:latin typeface="Bell MT" panose="02020503060305020303" pitchFamily="18" charset="0"/>
                <a:cs typeface="Arial" panose="020B0604020202020204" pitchFamily="34" charset="0"/>
              </a:rPr>
              <a:t>par le biais de </a:t>
            </a:r>
            <a:r>
              <a:rPr lang="fr-FR" sz="3300" b="1" dirty="0" smtClean="0">
                <a:solidFill>
                  <a:schemeClr val="tx1">
                    <a:lumMod val="75000"/>
                    <a:lumOff val="25000"/>
                  </a:schemeClr>
                </a:solidFill>
                <a:latin typeface="Bell MT" panose="02020503060305020303" pitchFamily="18" charset="0"/>
                <a:cs typeface="Arial" panose="020B0604020202020204" pitchFamily="34" charset="0"/>
              </a:rPr>
              <a:t>l'éducation) </a:t>
            </a:r>
            <a:r>
              <a:rPr lang="fr-FR" sz="3300" b="1" dirty="0">
                <a:solidFill>
                  <a:schemeClr val="tx1">
                    <a:lumMod val="75000"/>
                    <a:lumOff val="25000"/>
                  </a:schemeClr>
                </a:solidFill>
                <a:latin typeface="Bell MT" panose="02020503060305020303" pitchFamily="18" charset="0"/>
                <a:cs typeface="Arial" panose="020B0604020202020204" pitchFamily="34" charset="0"/>
              </a:rPr>
              <a:t/>
            </a:r>
            <a:br>
              <a:rPr lang="fr-FR" sz="3300" b="1" dirty="0">
                <a:solidFill>
                  <a:schemeClr val="tx1">
                    <a:lumMod val="75000"/>
                    <a:lumOff val="25000"/>
                  </a:schemeClr>
                </a:solidFill>
                <a:latin typeface="Bell MT" panose="02020503060305020303" pitchFamily="18" charset="0"/>
                <a:cs typeface="Arial" panose="020B0604020202020204" pitchFamily="34" charset="0"/>
              </a:rPr>
            </a:br>
            <a:endParaRPr lang="fr-FR" sz="3300" b="1" dirty="0">
              <a:solidFill>
                <a:schemeClr val="tx1">
                  <a:lumMod val="75000"/>
                  <a:lumOff val="25000"/>
                </a:schemeClr>
              </a:solidFill>
              <a:latin typeface="Bell MT" panose="02020503060305020303" pitchFamily="18" charset="0"/>
              <a:cs typeface="Arial" panose="020B0604020202020204" pitchFamily="34" charset="0"/>
            </a:endParaRPr>
          </a:p>
          <a:p>
            <a:pPr algn="just"/>
            <a:r>
              <a:rPr lang="fr-FR" sz="3300" b="1" dirty="0">
                <a:solidFill>
                  <a:schemeClr val="tx1">
                    <a:lumMod val="75000"/>
                    <a:lumOff val="25000"/>
                  </a:schemeClr>
                </a:solidFill>
                <a:latin typeface="Bell MT" panose="02020503060305020303" pitchFamily="18" charset="0"/>
                <a:cs typeface="Arial" panose="020B0604020202020204" pitchFamily="34" charset="0"/>
              </a:rPr>
              <a:t>Dans quelle mesure des politiques peuvent être établies en accordant une attention particulière au rôle clé des femmes à la tête des groupes dans le cadre des programmes de sensibilisation à la prévention des catastrophes.</a:t>
            </a:r>
          </a:p>
          <a:p>
            <a:pPr algn="just"/>
            <a:r>
              <a:rPr lang="fr-FR" sz="3300" b="1" dirty="0">
                <a:solidFill>
                  <a:schemeClr val="tx1">
                    <a:lumMod val="75000"/>
                    <a:lumOff val="25000"/>
                  </a:schemeClr>
                </a:solidFill>
                <a:latin typeface="Bell MT" panose="02020503060305020303" pitchFamily="18" charset="0"/>
                <a:cs typeface="Arial" panose="020B0604020202020204" pitchFamily="34" charset="0"/>
              </a:rPr>
              <a:t>La représentation dans les Plateformes doit être équitable (égalitaire) (Femmes/Hommes) afin que chaque partie puisse exprimer ses besoins selon le Genre,  en tenant compte des divers  secteurs d’activité exposés aux RRC; (pour une prise en compte des spécificités de chaque groupe d’acteurs); </a:t>
            </a:r>
          </a:p>
          <a:p>
            <a:r>
              <a:rPr lang="fr-FR" sz="3300" b="1" dirty="0">
                <a:solidFill>
                  <a:schemeClr val="tx1">
                    <a:lumMod val="75000"/>
                    <a:lumOff val="25000"/>
                  </a:schemeClr>
                </a:solidFill>
                <a:latin typeface="Bell MT" panose="02020503060305020303" pitchFamily="18" charset="0"/>
                <a:cs typeface="Arial" panose="020B0604020202020204" pitchFamily="34" charset="0"/>
              </a:rPr>
              <a:t>Les effets des catastrophes doivent être différenciés en fonction du </a:t>
            </a:r>
            <a:r>
              <a:rPr lang="fr-FR" sz="3300" b="1" dirty="0" smtClean="0">
                <a:solidFill>
                  <a:schemeClr val="tx1">
                    <a:lumMod val="75000"/>
                    <a:lumOff val="25000"/>
                  </a:schemeClr>
                </a:solidFill>
                <a:latin typeface="Bell MT" panose="02020503060305020303" pitchFamily="18" charset="0"/>
                <a:cs typeface="Arial" panose="020B0604020202020204" pitchFamily="34" charset="0"/>
              </a:rPr>
              <a:t>genre;</a:t>
            </a:r>
            <a:endParaRPr lang="fr-FR" sz="3300" b="1" dirty="0">
              <a:solidFill>
                <a:schemeClr val="tx1">
                  <a:lumMod val="75000"/>
                  <a:lumOff val="25000"/>
                </a:schemeClr>
              </a:solidFill>
              <a:latin typeface="Bell MT" panose="02020503060305020303" pitchFamily="18" charset="0"/>
              <a:cs typeface="Arial" panose="020B0604020202020204" pitchFamily="34" charset="0"/>
            </a:endParaRPr>
          </a:p>
          <a:p>
            <a:r>
              <a:rPr lang="fr-FR" sz="3300" b="1" dirty="0" smtClean="0">
                <a:solidFill>
                  <a:schemeClr val="tx1">
                    <a:lumMod val="75000"/>
                    <a:lumOff val="25000"/>
                  </a:schemeClr>
                </a:solidFill>
                <a:latin typeface="Bell MT" panose="02020503060305020303" pitchFamily="18" charset="0"/>
                <a:cs typeface="Arial" panose="020B0604020202020204" pitchFamily="34" charset="0"/>
              </a:rPr>
              <a:t>L’information</a:t>
            </a:r>
            <a:r>
              <a:rPr lang="fr-FR" sz="3300" b="1" dirty="0">
                <a:solidFill>
                  <a:schemeClr val="tx1">
                    <a:lumMod val="75000"/>
                    <a:lumOff val="25000"/>
                  </a:schemeClr>
                </a:solidFill>
                <a:latin typeface="Bell MT" panose="02020503060305020303" pitchFamily="18" charset="0"/>
                <a:cs typeface="Arial" panose="020B0604020202020204" pitchFamily="34" charset="0"/>
              </a:rPr>
              <a:t>, la communication et les  connaissances sur les RRC doivent aussi tenir compte des populations marginalisées dans la mesure où celles-ci contribuent d’une manière ou d’une autre à la prévention des RRC</a:t>
            </a:r>
          </a:p>
          <a:p>
            <a:endParaRPr lang="fr-FR" dirty="0"/>
          </a:p>
        </p:txBody>
      </p:sp>
    </p:spTree>
    <p:extLst>
      <p:ext uri="{BB962C8B-B14F-4D97-AF65-F5344CB8AC3E}">
        <p14:creationId xmlns:p14="http://schemas.microsoft.com/office/powerpoint/2010/main" val="25084500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6"/>
            <a:ext cx="10515600" cy="1188102"/>
          </a:xfrm>
        </p:spPr>
        <p:txBody>
          <a:bodyPr>
            <a:normAutofit/>
          </a:bodyPr>
          <a:lstStyle/>
          <a:p>
            <a:pPr algn="ctr"/>
            <a:r>
              <a:rPr lang="fr-BE" sz="3600" b="1" dirty="0">
                <a:solidFill>
                  <a:schemeClr val="accent1"/>
                </a:solidFill>
                <a:latin typeface="Arial" panose="020B0604020202020204" pitchFamily="34" charset="0"/>
                <a:cs typeface="Arial" panose="020B0604020202020204" pitchFamily="34" charset="0"/>
              </a:rPr>
              <a:t>Les actions que mènent le REFADD pour les RRC et ses atouts</a:t>
            </a:r>
            <a:endParaRPr lang="fr-FR" sz="3600" b="1" dirty="0">
              <a:solidFill>
                <a:schemeClr val="accent1"/>
              </a:solidFill>
            </a:endParaRPr>
          </a:p>
        </p:txBody>
      </p:sp>
      <p:sp>
        <p:nvSpPr>
          <p:cNvPr id="3" name="Espace réservé du contenu 2"/>
          <p:cNvSpPr>
            <a:spLocks noGrp="1"/>
          </p:cNvSpPr>
          <p:nvPr>
            <p:ph idx="1"/>
          </p:nvPr>
        </p:nvSpPr>
        <p:spPr>
          <a:xfrm>
            <a:off x="838200" y="1402915"/>
            <a:ext cx="10515600" cy="5348613"/>
          </a:xfrm>
        </p:spPr>
        <p:txBody>
          <a:bodyPr>
            <a:normAutofit fontScale="47500" lnSpcReduction="20000"/>
          </a:bodyPr>
          <a:lstStyle/>
          <a:p>
            <a:pPr marL="0" indent="0" algn="just">
              <a:buNone/>
            </a:pPr>
            <a:r>
              <a:rPr lang="fr-FR" sz="3400" b="1" dirty="0"/>
              <a:t>Le REFADD mène les actions suivantes :</a:t>
            </a:r>
          </a:p>
          <a:p>
            <a:pPr algn="just"/>
            <a:r>
              <a:rPr lang="fr-FR" sz="3400" b="1" dirty="0"/>
              <a:t>La publication au second semestre 2013, d’une stratégie genre en matière REDD+  et adaptation au changement climatique, grâce au soutien financier de l’UICN et de l’ACDI.- Les actions qui y sont prévues  visent le renforcement des capacités des femmes et des hommes à s’adapter au changement climatique, et à créer des conditions de résilience à travers des interventions visant l’adaptation et/ou l’atténuation des effets néfastes du changement climatique; </a:t>
            </a:r>
          </a:p>
          <a:p>
            <a:pPr algn="just"/>
            <a:r>
              <a:rPr lang="fr-FR" sz="3400" b="1" dirty="0"/>
              <a:t>Plantation des bambous pour la limitation des érosions au Rwanda, au Burundi ; </a:t>
            </a:r>
          </a:p>
          <a:p>
            <a:pPr algn="just"/>
            <a:r>
              <a:rPr lang="fr-FR" sz="3400" b="1" dirty="0"/>
              <a:t>Actions de luttes contre la pauvreté qui assurent les moyens de survie minimum pour les populations de la base et même des populations vulnérables des villes. On peut citer l'agriculture,  la pisciculture, la Myciculture, l'élevage, l'apiculture  etc…</a:t>
            </a:r>
          </a:p>
          <a:p>
            <a:pPr algn="just"/>
            <a:r>
              <a:rPr lang="fr-FR" sz="3400" b="1" dirty="0"/>
              <a:t>Sensibilisation des femmes rurales  sur une agriculture adaptée au climat (ONG CAFER), pour une sécurité alimentaire;</a:t>
            </a:r>
          </a:p>
          <a:p>
            <a:pPr algn="just"/>
            <a:r>
              <a:rPr lang="fr-FR" sz="3400" b="1" u="sng" dirty="0"/>
              <a:t>Atouts</a:t>
            </a:r>
          </a:p>
          <a:p>
            <a:pPr algn="just"/>
            <a:r>
              <a:rPr lang="fr-FR" sz="3400" b="1" dirty="0"/>
              <a:t> L'existence des réseaux spécialisés de la CEFHAC (Femmes,  Jeunes, parlementaires, Peuples autochtones,  Radios communautaires, Etudes d'impacts environnementaux) disposés à jouer le rôle de relais en matière des RRC;</a:t>
            </a:r>
          </a:p>
          <a:p>
            <a:pPr algn="just"/>
            <a:r>
              <a:rPr lang="fr-FR" sz="3400" b="1" dirty="0"/>
              <a:t>L'existence de la CEFDHAC depuis 1996 et le REFADD depuis 1998 avec une diversité des acteurs expérimentés; </a:t>
            </a:r>
          </a:p>
          <a:p>
            <a:pPr algn="just"/>
            <a:r>
              <a:rPr lang="fr-FR" sz="3400" b="1" dirty="0"/>
              <a:t>Sa Présence effective dans les pays de la COMIFAC à travers les Antennes Nationales ayant à leur tête les Points Focaux et plusieurs Membres (</a:t>
            </a:r>
            <a:r>
              <a:rPr lang="fr-FR" sz="3400" b="1" dirty="0" err="1"/>
              <a:t>ONGs</a:t>
            </a:r>
            <a:r>
              <a:rPr lang="fr-FR" sz="3400" b="1" dirty="0"/>
              <a:t>);</a:t>
            </a:r>
          </a:p>
          <a:p>
            <a:pPr algn="just"/>
            <a:r>
              <a:rPr lang="fr-FR" sz="3400" b="1" dirty="0"/>
              <a:t>Inscription de sa Coordinatrice aux cours  sur les Bases scientifiques, aspects méthodologiques et décisionnels  de l'amélioration des processus de résiliences de la sécurité alimentaire et nutritionnelle aux risques de catastrophes et changements climatiques qui aura lieu à Dakar Sénégal du 05 au 16 août 2019;</a:t>
            </a:r>
          </a:p>
          <a:p>
            <a:pPr algn="just"/>
            <a:r>
              <a:rPr lang="fr-FR" sz="3400" b="1" dirty="0"/>
              <a:t>La participation effective des membres de la CEFDHAC aux événements  de la RRC, y compris le présent Forum</a:t>
            </a:r>
          </a:p>
          <a:p>
            <a:pPr algn="just"/>
            <a:endParaRPr lang="fr-FR" sz="3400" b="1" dirty="0"/>
          </a:p>
          <a:p>
            <a:pPr algn="just"/>
            <a:endParaRPr lang="fr-FR" sz="3400" b="1" dirty="0"/>
          </a:p>
          <a:p>
            <a:endParaRPr lang="fr-FR" dirty="0"/>
          </a:p>
        </p:txBody>
      </p:sp>
    </p:spTree>
    <p:extLst>
      <p:ext uri="{BB962C8B-B14F-4D97-AF65-F5344CB8AC3E}">
        <p14:creationId xmlns:p14="http://schemas.microsoft.com/office/powerpoint/2010/main" val="3405889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CF83B686-8DC6-4077-802E-1DB53B413393}"/>
              </a:ext>
            </a:extLst>
          </p:cNvPr>
          <p:cNvSpPr>
            <a:spLocks noGrp="1"/>
          </p:cNvSpPr>
          <p:nvPr>
            <p:ph type="title"/>
          </p:nvPr>
        </p:nvSpPr>
        <p:spPr/>
        <p:txBody>
          <a:bodyPr/>
          <a:lstStyle/>
          <a:p>
            <a:pPr algn="ctr"/>
            <a:r>
              <a:rPr lang="fr-BE" b="1" dirty="0">
                <a:solidFill>
                  <a:schemeClr val="accent1"/>
                </a:solidFill>
                <a:latin typeface="Arial" panose="020B0604020202020204" pitchFamily="34" charset="0"/>
                <a:cs typeface="Arial" panose="020B0604020202020204" pitchFamily="34" charset="0"/>
              </a:rPr>
              <a:t>Les suggestions et recommandations du REFADD au Forum</a:t>
            </a:r>
            <a:endParaRPr lang="fr-FR" dirty="0">
              <a:solidFill>
                <a:schemeClr val="accent1"/>
              </a:solidFill>
            </a:endParaRPr>
          </a:p>
        </p:txBody>
      </p:sp>
      <p:sp>
        <p:nvSpPr>
          <p:cNvPr id="3" name="Espace réservé du contenu 2">
            <a:extLst>
              <a:ext uri="{FF2B5EF4-FFF2-40B4-BE49-F238E27FC236}">
                <a16:creationId xmlns:a16="http://schemas.microsoft.com/office/drawing/2014/main" xmlns="" id="{1C48D1DD-F28F-43D0-A8E9-27A6877322A4}"/>
              </a:ext>
            </a:extLst>
          </p:cNvPr>
          <p:cNvSpPr>
            <a:spLocks noGrp="1"/>
          </p:cNvSpPr>
          <p:nvPr>
            <p:ph idx="1"/>
          </p:nvPr>
        </p:nvSpPr>
        <p:spPr>
          <a:xfrm>
            <a:off x="838200" y="1825624"/>
            <a:ext cx="10515600" cy="5032375"/>
          </a:xfrm>
        </p:spPr>
        <p:txBody>
          <a:bodyPr>
            <a:normAutofit fontScale="25000" lnSpcReduction="20000"/>
          </a:bodyPr>
          <a:lstStyle/>
          <a:p>
            <a:r>
              <a:rPr lang="fr-FR" sz="6400" b="1" dirty="0">
                <a:latin typeface="Arial" panose="020B0604020202020204" pitchFamily="34" charset="0"/>
                <a:cs typeface="Arial" panose="020B0604020202020204" pitchFamily="34" charset="0"/>
              </a:rPr>
              <a:t>Insérer dans les divers plans d'actions les priorités du Cadre de Sendai que sont : 1-Comprendre les RRC, 2-renforcer la gouvernance des RRC pour mieux les gérer; 3-Investir dans la RRC pour renforcer la résilience, 4-améliorer la préparation pour une intervention efficace et pour mieux faire et reconstruire mieux;</a:t>
            </a:r>
          </a:p>
          <a:p>
            <a:r>
              <a:rPr lang="fr-FR" sz="6400" b="1" dirty="0">
                <a:latin typeface="Arial" panose="020B0604020202020204" pitchFamily="34" charset="0"/>
                <a:cs typeface="Arial" panose="020B0604020202020204" pitchFamily="34" charset="0"/>
              </a:rPr>
              <a:t>Vulgariser  les actions à mener dans son chapitre V intitulé rôle des parties prenantes, et qui met en évidence les aspects genre ;</a:t>
            </a:r>
          </a:p>
          <a:p>
            <a:r>
              <a:rPr lang="fr-FR" sz="6400" b="1" dirty="0">
                <a:latin typeface="Arial" panose="020B0604020202020204" pitchFamily="34" charset="0"/>
                <a:cs typeface="Arial" panose="020B0604020202020204" pitchFamily="34" charset="0"/>
              </a:rPr>
              <a:t>Consolider les cadres de travail régionaux, nationaux et locaux (réseaux, plateformes), de prévisions, d'information de communication et même d'éducation sur les RRC;</a:t>
            </a:r>
          </a:p>
          <a:p>
            <a:r>
              <a:rPr lang="fr-FR" sz="6400" b="1" u="sng" dirty="0">
                <a:latin typeface="Arial" panose="020B0604020202020204" pitchFamily="34" charset="0"/>
                <a:cs typeface="Arial" panose="020B0604020202020204" pitchFamily="34" charset="0"/>
              </a:rPr>
              <a:t>S'agissant des questions spécifiques du Genre , le REFADD Propose </a:t>
            </a:r>
            <a:r>
              <a:rPr lang="fr-FR" sz="6400" b="1" dirty="0">
                <a:latin typeface="Arial" panose="020B0604020202020204" pitchFamily="34" charset="0"/>
                <a:cs typeface="Arial" panose="020B0604020202020204" pitchFamily="34" charset="0"/>
              </a:rPr>
              <a:t>:</a:t>
            </a:r>
          </a:p>
          <a:p>
            <a:r>
              <a:rPr lang="fr-FR" sz="6400" b="1" dirty="0">
                <a:latin typeface="Arial" panose="020B0604020202020204" pitchFamily="34" charset="0"/>
                <a:cs typeface="Arial" panose="020B0604020202020204" pitchFamily="34" charset="0"/>
              </a:rPr>
              <a:t>D'augmenter la responsabilité politique ainsi que les ressources financières en ce qui concerne la mobilisation sur le plan mondial, régional, national et local (les initiatives privées qui existent dans les pays), en faveur du genre et de la RRC;</a:t>
            </a:r>
          </a:p>
          <a:p>
            <a:r>
              <a:rPr lang="fr-FR" sz="6400" b="1" dirty="0">
                <a:latin typeface="Arial" panose="020B0604020202020204" pitchFamily="34" charset="0"/>
                <a:cs typeface="Arial" panose="020B0604020202020204" pitchFamily="34" charset="0"/>
              </a:rPr>
              <a:t>Améliorer la compréhension conceptuelle et pratique des liens existants entre le genre et la RRC à l'échelle régional,  national et local ;</a:t>
            </a:r>
          </a:p>
          <a:p>
            <a:r>
              <a:rPr lang="fr-FR" sz="6400" b="1" dirty="0">
                <a:latin typeface="Arial" panose="020B0604020202020204" pitchFamily="34" charset="0"/>
                <a:cs typeface="Arial" panose="020B0604020202020204" pitchFamily="34" charset="0"/>
              </a:rPr>
              <a:t>Renforcer les capacités institutionnelles et individuelles des acteurs (formation des formateurs, octroi des bourses d'études aux femmes dans le domaine, les ressources humaines qualifiées dans ce secteur étant très rares dans la sous région);</a:t>
            </a:r>
            <a:br>
              <a:rPr lang="fr-FR" sz="6400" b="1" dirty="0">
                <a:latin typeface="Arial" panose="020B0604020202020204" pitchFamily="34" charset="0"/>
                <a:cs typeface="Arial" panose="020B0604020202020204" pitchFamily="34" charset="0"/>
              </a:rPr>
            </a:br>
            <a:endParaRPr lang="fr-FR" sz="6400" b="1" dirty="0">
              <a:latin typeface="Arial" panose="020B0604020202020204" pitchFamily="34" charset="0"/>
              <a:cs typeface="Arial" panose="020B0604020202020204" pitchFamily="34" charset="0"/>
            </a:endParaRPr>
          </a:p>
          <a:p>
            <a:r>
              <a:rPr lang="fr-FR" sz="6400" b="1" dirty="0">
                <a:latin typeface="Arial" panose="020B0604020202020204" pitchFamily="34" charset="0"/>
                <a:cs typeface="Arial" panose="020B0604020202020204" pitchFamily="34" charset="0"/>
              </a:rPr>
              <a:t>Développer des outils permettant d'intégrer le genre dans la RRC (ex: utiliser les actions prévues dans les 2 stratégies du REFADD);</a:t>
            </a:r>
          </a:p>
          <a:p>
            <a:r>
              <a:rPr lang="fr-FR" sz="6400" b="1" dirty="0">
                <a:latin typeface="Arial" panose="020B0604020202020204" pitchFamily="34" charset="0"/>
                <a:cs typeface="Arial" panose="020B0604020202020204" pitchFamily="34" charset="0"/>
              </a:rPr>
              <a:t>Avoir au sein de la plate forme pluri acteurs à créer par le 1</a:t>
            </a:r>
            <a:r>
              <a:rPr lang="fr-FR" sz="6400" b="1" baseline="30000" dirty="0">
                <a:latin typeface="Arial" panose="020B0604020202020204" pitchFamily="34" charset="0"/>
                <a:cs typeface="Arial" panose="020B0604020202020204" pitchFamily="34" charset="0"/>
              </a:rPr>
              <a:t>er</a:t>
            </a:r>
            <a:r>
              <a:rPr lang="fr-FR" sz="6400" b="1" dirty="0">
                <a:latin typeface="Arial" panose="020B0604020202020204" pitchFamily="34" charset="0"/>
                <a:cs typeface="Arial" panose="020B0604020202020204" pitchFamily="34" charset="0"/>
              </a:rPr>
              <a:t> Forum Hydrométéorologique en cours, les acteurs d'éveil sur la prise en compte des aspects genre, sachant que les effets des catastrophes doivent être différenciés en fonction du genre </a:t>
            </a:r>
          </a:p>
          <a:p>
            <a:endParaRPr lang="fr-FR" sz="6400" b="1" dirty="0">
              <a:latin typeface="Arial" panose="020B0604020202020204" pitchFamily="34" charset="0"/>
              <a:cs typeface="Arial" panose="020B0604020202020204" pitchFamily="34" charset="0"/>
            </a:endParaRPr>
          </a:p>
          <a:p>
            <a:endParaRPr lang="fr-FR" b="1" dirty="0"/>
          </a:p>
          <a:p>
            <a:endParaRPr lang="fr-FR" dirty="0"/>
          </a:p>
        </p:txBody>
      </p:sp>
    </p:spTree>
    <p:extLst>
      <p:ext uri="{BB962C8B-B14F-4D97-AF65-F5344CB8AC3E}">
        <p14:creationId xmlns:p14="http://schemas.microsoft.com/office/powerpoint/2010/main" val="37883112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C4C713B5-9943-461C-B3C3-6972B250621B}"/>
              </a:ext>
            </a:extLst>
          </p:cNvPr>
          <p:cNvSpPr>
            <a:spLocks noGrp="1"/>
          </p:cNvSpPr>
          <p:nvPr>
            <p:ph type="title"/>
          </p:nvPr>
        </p:nvSpPr>
        <p:spPr>
          <a:xfrm>
            <a:off x="838200" y="112735"/>
            <a:ext cx="10515600" cy="1577954"/>
          </a:xfrm>
        </p:spPr>
        <p:txBody>
          <a:bodyPr/>
          <a:lstStyle/>
          <a:p>
            <a:pPr algn="ctr"/>
            <a:r>
              <a:rPr lang="fr-FR" sz="2800" b="1" dirty="0">
                <a:solidFill>
                  <a:schemeClr val="accent1"/>
                </a:solidFill>
              </a:rPr>
              <a:t>JE VOUS REMERCIE POUR VOTRE AIMABLE ATTENTION</a:t>
            </a:r>
            <a:r>
              <a:rPr lang="fr-FR" b="1" dirty="0">
                <a:solidFill>
                  <a:schemeClr val="accent1"/>
                </a:solidFill>
              </a:rPr>
              <a:t/>
            </a:r>
            <a:br>
              <a:rPr lang="fr-FR" b="1" dirty="0">
                <a:solidFill>
                  <a:schemeClr val="accent1"/>
                </a:solidFill>
              </a:rPr>
            </a:br>
            <a:r>
              <a:rPr lang="fr-FR" sz="1600" b="1" dirty="0">
                <a:solidFill>
                  <a:schemeClr val="accent1"/>
                </a:solidFill>
              </a:rPr>
              <a:t>Catastrophes ferroviaire d’</a:t>
            </a:r>
            <a:r>
              <a:rPr lang="fr-FR" sz="1600" b="1" dirty="0" err="1">
                <a:solidFill>
                  <a:schemeClr val="accent1"/>
                </a:solidFill>
              </a:rPr>
              <a:t>Eséka</a:t>
            </a:r>
            <a:r>
              <a:rPr lang="fr-FR" sz="1600" b="1" dirty="0">
                <a:solidFill>
                  <a:schemeClr val="accent1"/>
                </a:solidFill>
              </a:rPr>
              <a:t> </a:t>
            </a:r>
          </a:p>
        </p:txBody>
      </p:sp>
      <p:pic>
        <p:nvPicPr>
          <p:cNvPr id="1026" name="Picture 2" descr="Résultat de recherche d'images pour &quot;Photo de la catastrophe ferroviaire d'Eseka&quot;">
            <a:extLst>
              <a:ext uri="{FF2B5EF4-FFF2-40B4-BE49-F238E27FC236}">
                <a16:creationId xmlns:a16="http://schemas.microsoft.com/office/drawing/2014/main" xmlns="" id="{4BC79961-49D7-44B2-B171-F05ED33B0C1B}"/>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402915" y="1327758"/>
            <a:ext cx="9018739" cy="54175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532461"/>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827</TotalTime>
  <Words>1000</Words>
  <Application>Microsoft Office PowerPoint</Application>
  <PresentationFormat>Grand écran</PresentationFormat>
  <Paragraphs>88</Paragraphs>
  <Slides>9</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9</vt:i4>
      </vt:variant>
    </vt:vector>
  </HeadingPairs>
  <TitlesOfParts>
    <vt:vector size="15" baseType="lpstr">
      <vt:lpstr>Arial</vt:lpstr>
      <vt:lpstr>Bell MT</vt:lpstr>
      <vt:lpstr>Calibri</vt:lpstr>
      <vt:lpstr>Calibri Light</vt:lpstr>
      <vt:lpstr>Wingdings</vt:lpstr>
      <vt:lpstr>Thème Office</vt:lpstr>
      <vt:lpstr>     Programme ACP-UE de Prévention des Risques liés aux Catastrophes Naturelles : Construire la résilience aux aléas naturels dans les régions, les pays et les collectivités en Afrique sub-saharienne  1er  FORUM HYDROMETEOROLOGIQUE AFRIQUE CENTRALE 14 – 16 Nov. 2018, Hôtel du Boulevard Libreville - Gabon</vt:lpstr>
      <vt:lpstr>PLAN DE LA PRESENTATION </vt:lpstr>
      <vt:lpstr>Les phénomènes météorologiques et climatiques extrêmes récurrents sur les communautés dans les pays de la CEEAC ? </vt:lpstr>
      <vt:lpstr>  BREVE PRESENTATION DU REFADD – ET LA  CEFDHAC                    </vt:lpstr>
      <vt:lpstr>La  question du Genre dans le processus des RRC</vt:lpstr>
      <vt:lpstr>La  question du Genre dans le processus des RRC (suite)</vt:lpstr>
      <vt:lpstr>Les actions que mènent le REFADD pour les RRC et ses atouts</vt:lpstr>
      <vt:lpstr>Les suggestions et recommandations du REFADD au Forum</vt:lpstr>
      <vt:lpstr>JE VOUS REMERCIE POUR VOTRE AIMABLE ATTENTION Catastrophes ferroviaire d’Eséka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Programme ACP-UE de Prévention des Risques liés aux Catastrophes Naturelles : Construire la résilience aux aléas naturels dans les régions, les pays et les collectivités en Afrique sub-saharienne  1 er FORUM HYDROMETEOROLOGIQUE AFRIQUE CENTRALE</dc:title>
  <dc:creator>Monique Yigbedek</dc:creator>
  <cp:lastModifiedBy>Thembi Kumapley</cp:lastModifiedBy>
  <cp:revision>43</cp:revision>
  <dcterms:created xsi:type="dcterms:W3CDTF">2018-11-12T11:58:31Z</dcterms:created>
  <dcterms:modified xsi:type="dcterms:W3CDTF">2018-11-13T19:06:05Z</dcterms:modified>
</cp:coreProperties>
</file>