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38" r:id="rId3"/>
    <p:sldId id="319" r:id="rId4"/>
    <p:sldId id="325" r:id="rId5"/>
    <p:sldId id="261" r:id="rId6"/>
    <p:sldId id="342" r:id="rId7"/>
    <p:sldId id="341" r:id="rId8"/>
    <p:sldId id="271" r:id="rId9"/>
    <p:sldId id="339" r:id="rId10"/>
    <p:sldId id="273" r:id="rId11"/>
    <p:sldId id="279" r:id="rId12"/>
    <p:sldId id="340"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66" autoAdjust="0"/>
  </p:normalViewPr>
  <p:slideViewPr>
    <p:cSldViewPr>
      <p:cViewPr varScale="1">
        <p:scale>
          <a:sx n="57" d="100"/>
          <a:sy n="57" d="100"/>
        </p:scale>
        <p:origin x="154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DB64B-8981-42CE-A1D9-35247D5F905B}" type="datetimeFigureOut">
              <a:rPr lang="fr-FR" smtClean="0"/>
              <a:pPr/>
              <a:t>13/11/2018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3E43D-0549-41FA-89E0-FE3680D8571C}" type="slidenum">
              <a:rPr lang="fr-FR" smtClean="0"/>
              <a:pPr/>
              <a:t>‹N°›</a:t>
            </a:fld>
            <a:endParaRPr lang="fr-FR"/>
          </a:p>
        </p:txBody>
      </p:sp>
    </p:spTree>
    <p:extLst>
      <p:ext uri="{BB962C8B-B14F-4D97-AF65-F5344CB8AC3E}">
        <p14:creationId xmlns:p14="http://schemas.microsoft.com/office/powerpoint/2010/main" val="255449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Plusieurs faits marquants ont dominé la situation humanitaire de ces dernières années en RDC : recrudescence des violences et des tensions intercommunautaires ; nouvelles vagues de mouvements de populations ; flambées épidémiques ; dégradation majeure de la situation nutritionnelle et de la sécurité alimentaire. La RDC demeure également vulnérable aux catastrophes socio-naturelles, notamment inondations fréquentes, tremblements de terre, irruptions volcaniques et autres.</a:t>
            </a:r>
          </a:p>
          <a:p>
            <a:endParaRPr lang="fr-FR" dirty="0" smtClean="0"/>
          </a:p>
          <a:p>
            <a:r>
              <a:rPr lang="fr-FR" dirty="0" smtClean="0"/>
              <a:t>Facteurs de Diversité: </a:t>
            </a:r>
            <a:r>
              <a:rPr lang="fr-FR" sz="1200" kern="1200" dirty="0" smtClean="0">
                <a:solidFill>
                  <a:schemeClr val="tx1"/>
                </a:solidFill>
                <a:effectLst/>
                <a:latin typeface="+mn-lt"/>
                <a:ea typeface="+mn-ea"/>
                <a:cs typeface="+mn-cs"/>
              </a:rPr>
              <a:t>telles que l’ethnicité sont très présentes et constituent un frein à la promotion des droits humains, à la réduction de la pauvreté, a la croissance économique et au développement durable</a:t>
            </a:r>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3</a:t>
            </a:fld>
            <a:endParaRPr lang="fr-FR"/>
          </a:p>
        </p:txBody>
      </p:sp>
    </p:spTree>
    <p:extLst>
      <p:ext uri="{BB962C8B-B14F-4D97-AF65-F5344CB8AC3E}">
        <p14:creationId xmlns:p14="http://schemas.microsoft.com/office/powerpoint/2010/main" val="132078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7 Principes </a:t>
            </a:r>
            <a:r>
              <a:rPr lang="fr-FR" dirty="0" smtClean="0"/>
              <a:t>:Humanité, Impartialité, Neutralité,</a:t>
            </a:r>
            <a:r>
              <a:rPr lang="fr-FR" baseline="0" dirty="0" smtClean="0"/>
              <a:t> </a:t>
            </a:r>
            <a:r>
              <a:rPr lang="fr-FR" dirty="0" smtClean="0"/>
              <a:t>Indépendance, Volontariat, Unité universalité </a:t>
            </a:r>
          </a:p>
          <a:p>
            <a:r>
              <a:rPr lang="fr-FR" dirty="0" smtClean="0"/>
              <a:t>Mandant lui assigné par le Mouvement CRCR</a:t>
            </a:r>
          </a:p>
          <a:p>
            <a:r>
              <a:rPr lang="fr-FR" b="1" dirty="0" smtClean="0"/>
              <a:t>Domaines</a:t>
            </a:r>
            <a:r>
              <a:rPr lang="fr-FR" b="1" baseline="0" dirty="0" smtClean="0"/>
              <a:t> d’i</a:t>
            </a:r>
            <a:r>
              <a:rPr lang="fr-FR" b="1" dirty="0" smtClean="0"/>
              <a:t>ntervention CRRDC</a:t>
            </a:r>
            <a:r>
              <a:rPr lang="fr-FR" dirty="0" smtClean="0"/>
              <a:t>: </a:t>
            </a:r>
            <a:r>
              <a:rPr lang="fr-FR" sz="1200" kern="1200" dirty="0" smtClean="0">
                <a:solidFill>
                  <a:schemeClr val="tx1"/>
                </a:solidFill>
                <a:latin typeface="Times New Roman" panose="02020603050405020304" pitchFamily="18" charset="0"/>
                <a:ea typeface="+mn-ea"/>
                <a:cs typeface="Times New Roman" panose="02020603050405020304" pitchFamily="18" charset="0"/>
              </a:rPr>
              <a:t>Elle intervient dans les opérations d’urgence et les programmes de développement dans tous les secteurs de son champs d’action</a:t>
            </a:r>
          </a:p>
          <a:p>
            <a:r>
              <a:rPr lang="fr-FR" sz="1200" b="1" kern="1200" dirty="0" smtClean="0">
                <a:solidFill>
                  <a:schemeClr val="tx1"/>
                </a:solidFill>
                <a:latin typeface="Times New Roman" panose="02020603050405020304" pitchFamily="18" charset="0"/>
                <a:ea typeface="+mn-ea"/>
                <a:cs typeface="Times New Roman" panose="02020603050405020304" pitchFamily="18" charset="0"/>
              </a:rPr>
              <a:t>Mission</a:t>
            </a:r>
            <a:r>
              <a:rPr lang="fr-FR" sz="1200" kern="1200" dirty="0" smtClean="0">
                <a:solidFill>
                  <a:schemeClr val="tx1"/>
                </a:solidFill>
                <a:latin typeface="Times New Roman" panose="02020603050405020304" pitchFamily="18" charset="0"/>
                <a:ea typeface="+mn-ea"/>
                <a:cs typeface="Times New Roman" panose="02020603050405020304" pitchFamily="18" charset="0"/>
              </a:rPr>
              <a:t>: SAUVER DES VIES sans</a:t>
            </a:r>
            <a:r>
              <a:rPr lang="fr-FR" sz="1200" kern="1200" baseline="0" dirty="0" smtClean="0">
                <a:solidFill>
                  <a:schemeClr val="tx1"/>
                </a:solidFill>
                <a:latin typeface="Times New Roman" panose="02020603050405020304" pitchFamily="18" charset="0"/>
                <a:ea typeface="+mn-ea"/>
                <a:cs typeface="Times New Roman" panose="02020603050405020304" pitchFamily="18" charset="0"/>
              </a:rPr>
              <a:t> distinction aucune de race, âge, appartenance ethnique, religion, </a:t>
            </a:r>
            <a:r>
              <a:rPr lang="fr-FR" sz="1200" kern="1200" baseline="0" dirty="0" err="1" smtClean="0">
                <a:solidFill>
                  <a:schemeClr val="tx1"/>
                </a:solidFill>
                <a:latin typeface="Times New Roman" panose="02020603050405020304" pitchFamily="18" charset="0"/>
                <a:ea typeface="+mn-ea"/>
                <a:cs typeface="Times New Roman" panose="02020603050405020304" pitchFamily="18" charset="0"/>
              </a:rPr>
              <a:t>etc</a:t>
            </a:r>
            <a:r>
              <a:rPr lang="fr-FR" sz="1200" kern="1200" baseline="0" dirty="0" smtClean="0">
                <a:solidFill>
                  <a:schemeClr val="tx1"/>
                </a:solidFill>
                <a:latin typeface="Times New Roman" panose="02020603050405020304" pitchFamily="18" charset="0"/>
                <a:ea typeface="+mn-ea"/>
                <a:cs typeface="Times New Roman" panose="02020603050405020304" pitchFamily="18" charset="0"/>
              </a:rPr>
              <a:t>,,</a:t>
            </a:r>
          </a:p>
          <a:p>
            <a:r>
              <a:rPr lang="fr-FR" sz="1200" kern="1200" dirty="0" smtClean="0">
                <a:solidFill>
                  <a:schemeClr val="tx1"/>
                </a:solidFill>
                <a:latin typeface="Times New Roman" panose="02020603050405020304" pitchFamily="18" charset="0"/>
                <a:ea typeface="+mn-ea"/>
                <a:cs typeface="Times New Roman" panose="02020603050405020304" pitchFamily="18" charset="0"/>
              </a:rPr>
              <a:t> Face à une catastrophe ou une crise, les hommes, les femmes, jeunes filles,</a:t>
            </a:r>
            <a:r>
              <a:rPr lang="fr-FR" sz="1200" kern="1200" baseline="0" dirty="0" smtClean="0">
                <a:solidFill>
                  <a:schemeClr val="tx1"/>
                </a:solidFill>
                <a:latin typeface="Times New Roman" panose="02020603050405020304" pitchFamily="18" charset="0"/>
                <a:ea typeface="+mn-ea"/>
                <a:cs typeface="Times New Roman" panose="02020603050405020304" pitchFamily="18" charset="0"/>
              </a:rPr>
              <a:t> garçons de tout âge ou de toute origine ne sont pas affectés de la même manière et les besoins sont distincts, d’où une réponse adaptée aux besoins spécifiques et vulnérabilités des uns et des autres</a:t>
            </a:r>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4</a:t>
            </a:fld>
            <a:endParaRPr lang="fr-FR"/>
          </a:p>
        </p:txBody>
      </p:sp>
    </p:spTree>
    <p:extLst>
      <p:ext uri="{BB962C8B-B14F-4D97-AF65-F5344CB8AC3E}">
        <p14:creationId xmlns:p14="http://schemas.microsoft.com/office/powerpoint/2010/main" val="301595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 </a:t>
            </a:r>
            <a:r>
              <a:rPr lang="fr-FR" sz="1200" b="1" dirty="0" smtClean="0"/>
              <a:t>Genre</a:t>
            </a:r>
            <a:r>
              <a:rPr lang="fr-FR" sz="1200" dirty="0" smtClean="0"/>
              <a:t> influence tout particulièrement les caractéristiques, les comportements, les rôles, les responsabilités, les besoins, les ressources, les contraintes et les possibilités qui sont attribués à une personne dans une culture donnée. Le genre est également un outil analytique qui permet de mieux comprendre les facteurs de vulnérabilité en vue d’offrir une réponse plus adaptée aux besoins</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t>La </a:t>
            </a:r>
            <a:r>
              <a:rPr lang="fr-BE" sz="1200" b="1" dirty="0" smtClean="0"/>
              <a:t>Diversité</a:t>
            </a:r>
            <a:r>
              <a:rPr lang="fr-BE" sz="1200" dirty="0" smtClean="0"/>
              <a:t> Ceci inclue les différences de : genre, d’orientation sexuelle, d'âge, d’handicap, de statut face au sida, de statut socio-économique, de religion, de nationalité et d’origine ethnique, ou tout autre distinction qui pourrait influencer l’égalité sociale.</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dirty="0" smtClean="0"/>
          </a:p>
          <a:p>
            <a:pPr eaLnBrk="1" hangingPunct="1"/>
            <a:r>
              <a:rPr lang="en-GB" altLang="fr-FR" dirty="0" err="1" smtClean="0">
                <a:latin typeface="Calibri" panose="020F0502020204030204" pitchFamily="34" charset="0"/>
              </a:rPr>
              <a:t>L’inclusion</a:t>
            </a:r>
            <a:r>
              <a:rPr lang="en-GB" altLang="fr-FR" dirty="0" smtClean="0">
                <a:latin typeface="Calibri" panose="020F0502020204030204" pitchFamily="34" charset="0"/>
              </a:rPr>
              <a:t> des handicaps: </a:t>
            </a:r>
          </a:p>
          <a:p>
            <a:pPr eaLnBrk="1" hangingPunct="1"/>
            <a:endParaRPr lang="en-GB" altLang="fr-FR" dirty="0" smtClean="0">
              <a:latin typeface="Calibri" panose="020F0502020204030204" pitchFamily="34" charset="0"/>
            </a:endParaRPr>
          </a:p>
          <a:p>
            <a:pPr eaLnBrk="1" hangingPunct="1"/>
            <a:r>
              <a:rPr lang="fr-FR" altLang="fr-FR" dirty="0" smtClean="0">
                <a:latin typeface="Calibri" panose="020F0502020204030204" pitchFamily="34" charset="0"/>
              </a:rPr>
              <a:t>est à la fois un processus et un résultat</a:t>
            </a:r>
            <a:br>
              <a:rPr lang="fr-FR" altLang="fr-FR" dirty="0" smtClean="0">
                <a:latin typeface="Calibri" panose="020F0502020204030204" pitchFamily="34" charset="0"/>
              </a:rPr>
            </a:br>
            <a:r>
              <a:rPr lang="fr-FR" altLang="fr-FR" dirty="0" smtClean="0">
                <a:latin typeface="Calibri" panose="020F0502020204030204" pitchFamily="34" charset="0"/>
              </a:rPr>
              <a:t>considère le handicap comme une partie normale de la diversité humaine</a:t>
            </a:r>
            <a:br>
              <a:rPr lang="fr-FR" altLang="fr-FR" dirty="0" smtClean="0">
                <a:latin typeface="Calibri" panose="020F0502020204030204" pitchFamily="34" charset="0"/>
              </a:rPr>
            </a:br>
            <a:r>
              <a:rPr lang="fr-FR" altLang="fr-FR" dirty="0" smtClean="0">
                <a:latin typeface="Calibri" panose="020F0502020204030204" pitchFamily="34" charset="0"/>
              </a:rPr>
              <a:t>s'assure que les personnes handicapées participent de manière significative aux activités de programmation d'urgence</a:t>
            </a:r>
            <a:br>
              <a:rPr lang="fr-FR" altLang="fr-FR" dirty="0" smtClean="0">
                <a:latin typeface="Calibri" panose="020F0502020204030204" pitchFamily="34" charset="0"/>
              </a:rPr>
            </a:br>
            <a:r>
              <a:rPr lang="fr-FR" altLang="fr-FR" dirty="0" smtClean="0">
                <a:latin typeface="Calibri" panose="020F0502020204030204" pitchFamily="34" charset="0"/>
              </a:rPr>
              <a:t>s'assure que les personnes handicapées bénéficient également des programmes d'urgence</a:t>
            </a:r>
            <a:br>
              <a:rPr lang="fr-FR" altLang="fr-FR" dirty="0" smtClean="0">
                <a:latin typeface="Calibri" panose="020F0502020204030204" pitchFamily="34" charset="0"/>
              </a:rPr>
            </a:br>
            <a:r>
              <a:rPr lang="fr-FR" altLang="fr-FR" dirty="0" smtClean="0">
                <a:latin typeface="Calibri" panose="020F0502020204030204" pitchFamily="34" charset="0"/>
              </a:rPr>
              <a:t>conduit à des avantages plus larges pour les personnes handicapées elles-mêmes, leurs familles et leurs communautés.</a:t>
            </a:r>
            <a:endParaRPr lang="en-GB" altLang="fr-FR"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5</a:t>
            </a:fld>
            <a:endParaRPr lang="fr-FR"/>
          </a:p>
        </p:txBody>
      </p:sp>
    </p:spTree>
    <p:extLst>
      <p:ext uri="{BB962C8B-B14F-4D97-AF65-F5344CB8AC3E}">
        <p14:creationId xmlns:p14="http://schemas.microsoft.com/office/powerpoint/2010/main" val="240115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L’analyse Genre et Diversité</a:t>
            </a:r>
            <a:r>
              <a:rPr lang="fr-FR" baseline="0" dirty="0" smtClean="0"/>
              <a:t> devra être faite pour une réponse adéquate qui tienne compte des besoins distincts de chaque groupe0</a:t>
            </a:r>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6</a:t>
            </a:fld>
            <a:endParaRPr lang="fr-FR"/>
          </a:p>
        </p:txBody>
      </p:sp>
    </p:spTree>
    <p:extLst>
      <p:ext uri="{BB962C8B-B14F-4D97-AF65-F5344CB8AC3E}">
        <p14:creationId xmlns:p14="http://schemas.microsoft.com/office/powerpoint/2010/main" val="1026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latin typeface="Calibri" panose="020F0502020204030204" pitchFamily="34" charset="0"/>
              </a:rPr>
              <a:t>Les catastrophes affectent différemment les femmes, les hommes, les filles et les garçons. Par exemple, les adolescentes séparées ayant un handicap ont probablement des besoins, des risques de protection et des préoccupations très différents de ceux d’un jeune homme en bonne santé et d’une famille. En tant que CRCR, notre mandat consiste à aider ceux qui en ont le plus besoin et, pour savoir qui sont les plus vulnérables, il nous faut en savoir un peu plus sur la communauté. Cela signifie recueillir des données ventilées par sexe, âge et handicap et les analyser. Cela s'appelle </a:t>
            </a:r>
            <a:r>
              <a:rPr lang="fr-FR" altLang="fr-FR" dirty="0" err="1" smtClean="0">
                <a:latin typeface="Calibri" panose="020F0502020204030204" pitchFamily="34" charset="0"/>
              </a:rPr>
              <a:t>geder</a:t>
            </a:r>
            <a:r>
              <a:rPr lang="fr-FR" altLang="fr-FR" dirty="0" smtClean="0">
                <a:latin typeface="Calibri" panose="020F0502020204030204" pitchFamily="34" charset="0"/>
              </a:rPr>
              <a:t> et analyse de la diversité. Cela ne signifie pas nécessairement que nous devons collecter ces données lors de la phase de réponse la plus urgente dans laquelle la société nationale hôte peut déjà compter.</a:t>
            </a:r>
            <a:br>
              <a:rPr lang="fr-FR" altLang="fr-FR" dirty="0" smtClean="0">
                <a:latin typeface="Calibri" panose="020F0502020204030204" pitchFamily="34" charset="0"/>
              </a:rPr>
            </a:br>
            <a:r>
              <a:rPr lang="fr-FR" altLang="fr-FR" dirty="0" smtClean="0">
                <a:latin typeface="Calibri" panose="020F0502020204030204" pitchFamily="34" charset="0"/>
              </a:rPr>
              <a:t/>
            </a:r>
            <a:br>
              <a:rPr lang="fr-FR" altLang="fr-FR" dirty="0" smtClean="0">
                <a:latin typeface="Calibri" panose="020F0502020204030204" pitchFamily="34" charset="0"/>
              </a:rPr>
            </a:br>
            <a:r>
              <a:rPr lang="fr-FR" altLang="fr-FR" dirty="0" smtClean="0">
                <a:latin typeface="Calibri" panose="020F0502020204030204" pitchFamily="34" charset="0"/>
              </a:rPr>
              <a:t>Notez également que les catastrophes ont tendance à accentuer les inégalités entre les sexes et que l'incidence des violences sexuelles et sexistes augmente souvent. Par exemple, la perte de moyens de subsistance et la distraction dans les routines quotidiennes et les rôles de genre peuvent provoquer des tensions dans le ménage, ce qui peut entraîner une augmentation de la toxicomanie et de la violence domestique. De même, le mariage peut être considéré comme un moyen pour les familles de protéger leurs filles. </a:t>
            </a:r>
            <a:r>
              <a:rPr lang="fr-FR" altLang="fr-FR" dirty="0" err="1" smtClean="0">
                <a:latin typeface="Calibri" panose="020F0502020204030204" pitchFamily="34" charset="0"/>
              </a:rPr>
              <a:t>Cpdt</a:t>
            </a:r>
            <a:r>
              <a:rPr lang="fr-FR" altLang="fr-FR" dirty="0" smtClean="0">
                <a:latin typeface="Calibri" panose="020F0502020204030204" pitchFamily="34" charset="0"/>
              </a:rPr>
              <a:t>, il est important de se rappeler que ces facteurs sont déterminants et que la véritable cause des VBG est </a:t>
            </a:r>
            <a:r>
              <a:rPr lang="fr-FR" altLang="fr-FR" dirty="0" err="1" smtClean="0">
                <a:latin typeface="Calibri" panose="020F0502020204030204" pitchFamily="34" charset="0"/>
              </a:rPr>
              <a:t>tjs</a:t>
            </a:r>
            <a:r>
              <a:rPr lang="fr-FR" altLang="fr-FR" dirty="0" smtClean="0">
                <a:latin typeface="Calibri" panose="020F0502020204030204" pitchFamily="34" charset="0"/>
              </a:rPr>
              <a:t> l’inégalité entre les sexes.</a:t>
            </a:r>
            <a:endParaRPr lang="en-GB" altLang="fr-FR" dirty="0" smtClean="0">
              <a:latin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7</a:t>
            </a:fld>
            <a:endParaRPr lang="fr-FR"/>
          </a:p>
        </p:txBody>
      </p:sp>
    </p:spTree>
    <p:extLst>
      <p:ext uri="{BB962C8B-B14F-4D97-AF65-F5344CB8AC3E}">
        <p14:creationId xmlns:p14="http://schemas.microsoft.com/office/powerpoint/2010/main" val="82125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CRB</a:t>
            </a:r>
            <a:r>
              <a:rPr lang="en-GB" dirty="0" smtClean="0"/>
              <a:t> Clubs</a:t>
            </a:r>
            <a:r>
              <a:rPr lang="en-GB" baseline="0" dirty="0" smtClean="0"/>
              <a:t> de </a:t>
            </a:r>
            <a:r>
              <a:rPr lang="en-GB" baseline="0" dirty="0" err="1" smtClean="0"/>
              <a:t>mères</a:t>
            </a:r>
            <a:r>
              <a:rPr lang="en-GB" baseline="0" dirty="0" smtClean="0"/>
              <a:t>: </a:t>
            </a:r>
            <a:r>
              <a:rPr lang="en-GB" baseline="0" dirty="0" err="1" smtClean="0"/>
              <a:t>formés</a:t>
            </a:r>
            <a:r>
              <a:rPr lang="en-GB" baseline="0" dirty="0" smtClean="0"/>
              <a:t> des femmes de la </a:t>
            </a:r>
            <a:r>
              <a:rPr lang="en-GB" baseline="0" dirty="0" err="1" smtClean="0"/>
              <a:t>communauté</a:t>
            </a:r>
            <a:r>
              <a:rPr lang="en-GB" baseline="0" dirty="0" smtClean="0"/>
              <a:t> et des femmes </a:t>
            </a:r>
            <a:r>
              <a:rPr lang="en-GB" baseline="0" dirty="0" err="1" smtClean="0"/>
              <a:t>volontaires</a:t>
            </a:r>
            <a:r>
              <a:rPr lang="en-GB" baseline="0" dirty="0" smtClean="0"/>
              <a:t> de la CR: Se </a:t>
            </a:r>
            <a:r>
              <a:rPr lang="en-GB" baseline="0" dirty="0" err="1" smtClean="0"/>
              <a:t>sont</a:t>
            </a:r>
            <a:r>
              <a:rPr lang="en-GB" baseline="0" dirty="0" smtClean="0"/>
              <a:t> ells les </a:t>
            </a:r>
            <a:r>
              <a:rPr lang="en-GB" baseline="0" dirty="0" err="1" smtClean="0"/>
              <a:t>sensibilisatrices</a:t>
            </a:r>
            <a:r>
              <a:rPr lang="en-GB" baseline="0" dirty="0" smtClean="0"/>
              <a:t> </a:t>
            </a:r>
            <a:r>
              <a:rPr lang="en-GB" baseline="0" dirty="0" err="1" smtClean="0"/>
              <a:t>dans</a:t>
            </a:r>
            <a:r>
              <a:rPr lang="en-GB" baseline="0" dirty="0" smtClean="0"/>
              <a:t> </a:t>
            </a:r>
            <a:r>
              <a:rPr lang="en-GB" baseline="0" dirty="0" err="1" smtClean="0"/>
              <a:t>leurs</a:t>
            </a:r>
            <a:r>
              <a:rPr lang="en-GB" baseline="0" dirty="0" smtClean="0"/>
              <a:t> </a:t>
            </a:r>
            <a:r>
              <a:rPr lang="en-GB" baseline="0" dirty="0" err="1" smtClean="0"/>
              <a:t>communautés</a:t>
            </a:r>
            <a:r>
              <a:rPr lang="en-GB" baseline="0" dirty="0" smtClean="0"/>
              <a:t> </a:t>
            </a:r>
            <a:r>
              <a:rPr lang="en-GB" baseline="0" dirty="0" err="1" smtClean="0"/>
              <a:t>afin</a:t>
            </a:r>
            <a:r>
              <a:rPr lang="en-GB" baseline="0" dirty="0" smtClean="0"/>
              <a:t> </a:t>
            </a:r>
            <a:r>
              <a:rPr lang="en-GB" baseline="0" dirty="0" err="1" smtClean="0"/>
              <a:t>d’enseigner</a:t>
            </a:r>
            <a:r>
              <a:rPr lang="en-GB" baseline="0" dirty="0" smtClean="0"/>
              <a:t> aux ménages et </a:t>
            </a:r>
            <a:r>
              <a:rPr lang="en-GB" baseline="0" dirty="0" err="1" smtClean="0"/>
              <a:t>autres</a:t>
            </a:r>
            <a:r>
              <a:rPr lang="en-GB" baseline="0" dirty="0" smtClean="0"/>
              <a:t> femmes comment </a:t>
            </a:r>
            <a:r>
              <a:rPr lang="en-GB" baseline="0" dirty="0" err="1" smtClean="0"/>
              <a:t>lutter</a:t>
            </a:r>
            <a:r>
              <a:rPr lang="en-GB" baseline="0" dirty="0" smtClean="0"/>
              <a:t> </a:t>
            </a:r>
            <a:r>
              <a:rPr lang="en-GB" baseline="0" dirty="0" err="1" smtClean="0"/>
              <a:t>contre</a:t>
            </a:r>
            <a:r>
              <a:rPr lang="en-GB" baseline="0" dirty="0" smtClean="0"/>
              <a:t> les maladies </a:t>
            </a:r>
            <a:r>
              <a:rPr lang="en-GB" baseline="0" dirty="0" err="1" smtClean="0"/>
              <a:t>d’origine</a:t>
            </a:r>
            <a:r>
              <a:rPr lang="en-GB" baseline="0" dirty="0" smtClean="0"/>
              <a:t> </a:t>
            </a:r>
            <a:r>
              <a:rPr lang="en-GB" baseline="0" dirty="0" err="1" smtClean="0"/>
              <a:t>hydrique</a:t>
            </a:r>
            <a:r>
              <a:rPr lang="en-GB" baseline="0" dirty="0" smtClean="0"/>
              <a:t> et </a:t>
            </a:r>
            <a:r>
              <a:rPr lang="en-GB" baseline="0" dirty="0" err="1" smtClean="0"/>
              <a:t>sur</a:t>
            </a:r>
            <a:r>
              <a:rPr lang="en-GB" baseline="0" dirty="0" smtClean="0"/>
              <a:t> </a:t>
            </a:r>
            <a:r>
              <a:rPr lang="en-GB" baseline="0" dirty="0" err="1" smtClean="0"/>
              <a:t>d’autres</a:t>
            </a:r>
            <a:r>
              <a:rPr lang="en-GB" baseline="0" dirty="0" smtClean="0"/>
              <a:t> </a:t>
            </a:r>
            <a:r>
              <a:rPr lang="en-GB" baseline="0" dirty="0" err="1" smtClean="0"/>
              <a:t>sujets</a:t>
            </a:r>
            <a:r>
              <a:rPr lang="en-GB" baseline="0" dirty="0" smtClean="0"/>
              <a:t> en lien avec la santé de la </a:t>
            </a:r>
            <a:r>
              <a:rPr lang="en-GB" baseline="0" dirty="0" err="1" smtClean="0"/>
              <a:t>mère</a:t>
            </a:r>
            <a:r>
              <a:rPr lang="en-GB" baseline="0" dirty="0" smtClean="0"/>
              <a:t> et </a:t>
            </a:r>
            <a:r>
              <a:rPr lang="en-GB" baseline="0" dirty="0" err="1" smtClean="0"/>
              <a:t>celle</a:t>
            </a:r>
            <a:r>
              <a:rPr lang="en-GB" baseline="0" dirty="0" smtClean="0"/>
              <a:t> de </a:t>
            </a:r>
            <a:r>
              <a:rPr lang="en-GB" baseline="0" dirty="0" err="1" smtClean="0"/>
              <a:t>l’enfant</a:t>
            </a:r>
            <a:r>
              <a:rPr lang="en-GB" baseline="0" dirty="0" smtClean="0"/>
              <a:t>. </a:t>
            </a:r>
            <a:r>
              <a:rPr lang="en-GB" baseline="0" dirty="0" err="1" smtClean="0"/>
              <a:t>Elles</a:t>
            </a:r>
            <a:r>
              <a:rPr lang="en-GB" baseline="0" dirty="0" smtClean="0"/>
              <a:t> </a:t>
            </a:r>
            <a:r>
              <a:rPr lang="en-GB" baseline="0" dirty="0" err="1" smtClean="0"/>
              <a:t>sont</a:t>
            </a:r>
            <a:r>
              <a:rPr lang="en-GB" baseline="0" dirty="0" smtClean="0"/>
              <a:t> </a:t>
            </a:r>
            <a:r>
              <a:rPr lang="en-GB" baseline="0" dirty="0" err="1" smtClean="0"/>
              <a:t>aussi</a:t>
            </a:r>
            <a:r>
              <a:rPr lang="en-GB" baseline="0" dirty="0" smtClean="0"/>
              <a:t> </a:t>
            </a:r>
            <a:r>
              <a:rPr lang="en-GB" baseline="0" dirty="0" err="1" smtClean="0"/>
              <a:t>formées</a:t>
            </a:r>
            <a:r>
              <a:rPr lang="en-GB" baseline="0" dirty="0" smtClean="0"/>
              <a:t> en </a:t>
            </a:r>
            <a:r>
              <a:rPr lang="en-GB" baseline="0" dirty="0" err="1" smtClean="0"/>
              <a:t>gestion</a:t>
            </a:r>
            <a:r>
              <a:rPr lang="en-GB" baseline="0" dirty="0" smtClean="0"/>
              <a:t> </a:t>
            </a:r>
            <a:r>
              <a:rPr lang="en-GB" baseline="0" dirty="0" err="1" smtClean="0"/>
              <a:t>d’AGR</a:t>
            </a:r>
            <a:r>
              <a:rPr lang="en-GB" baseline="0" dirty="0" smtClean="0"/>
              <a:t> et </a:t>
            </a:r>
            <a:r>
              <a:rPr lang="en-GB" baseline="0" dirty="0" err="1" smtClean="0"/>
              <a:t>appuyées</a:t>
            </a:r>
            <a:r>
              <a:rPr lang="en-GB" baseline="0" dirty="0" smtClean="0"/>
              <a:t> pour </a:t>
            </a:r>
            <a:r>
              <a:rPr lang="en-GB" baseline="0" dirty="0" err="1" smtClean="0"/>
              <a:t>que</a:t>
            </a:r>
            <a:r>
              <a:rPr lang="en-GB" baseline="0" dirty="0" smtClean="0"/>
              <a:t> </a:t>
            </a:r>
            <a:r>
              <a:rPr lang="en-GB" baseline="0" dirty="0" err="1" smtClean="0"/>
              <a:t>lorsque</a:t>
            </a:r>
            <a:r>
              <a:rPr lang="en-GB" baseline="0" dirty="0" smtClean="0"/>
              <a:t> le </a:t>
            </a:r>
            <a:r>
              <a:rPr lang="en-GB" baseline="0" dirty="0" err="1" smtClean="0"/>
              <a:t>projet</a:t>
            </a:r>
            <a:r>
              <a:rPr lang="en-GB" baseline="0" dirty="0" smtClean="0"/>
              <a:t> </a:t>
            </a:r>
            <a:r>
              <a:rPr lang="en-GB" baseline="0" dirty="0" err="1" smtClean="0"/>
              <a:t>prend</a:t>
            </a:r>
            <a:r>
              <a:rPr lang="en-GB" baseline="0" dirty="0" smtClean="0"/>
              <a:t> fin, </a:t>
            </a:r>
            <a:r>
              <a:rPr lang="en-GB" baseline="0" dirty="0" err="1" smtClean="0"/>
              <a:t>qu’elles</a:t>
            </a:r>
            <a:r>
              <a:rPr lang="en-GB" baseline="0" dirty="0" smtClean="0"/>
              <a:t> </a:t>
            </a:r>
            <a:r>
              <a:rPr lang="en-GB" baseline="0" dirty="0" err="1" smtClean="0"/>
              <a:t>soient</a:t>
            </a:r>
            <a:r>
              <a:rPr lang="en-GB" baseline="0" dirty="0" smtClean="0"/>
              <a:t> </a:t>
            </a:r>
            <a:r>
              <a:rPr lang="en-GB" baseline="0" dirty="0" err="1" smtClean="0"/>
              <a:t>capables</a:t>
            </a:r>
            <a:r>
              <a:rPr lang="en-GB" baseline="0" dirty="0" smtClean="0"/>
              <a:t> de se </a:t>
            </a:r>
            <a:r>
              <a:rPr lang="en-GB" baseline="0" dirty="0" err="1" smtClean="0"/>
              <a:t>prendre</a:t>
            </a:r>
            <a:r>
              <a:rPr lang="en-GB" baseline="0" dirty="0" smtClean="0"/>
              <a:t> en charge et de </a:t>
            </a:r>
            <a:r>
              <a:rPr lang="en-GB" baseline="0" dirty="0" err="1" smtClean="0"/>
              <a:t>ce</a:t>
            </a:r>
            <a:r>
              <a:rPr lang="en-GB" baseline="0" dirty="0" smtClean="0"/>
              <a:t> fait, </a:t>
            </a:r>
            <a:r>
              <a:rPr lang="en-GB" baseline="0" dirty="0" err="1" smtClean="0"/>
              <a:t>deviennent</a:t>
            </a:r>
            <a:r>
              <a:rPr lang="en-GB" baseline="0" dirty="0" smtClean="0"/>
              <a:t> resilience face aux crises et catastrophes de tout genre.</a:t>
            </a:r>
          </a:p>
          <a:p>
            <a:endParaRPr lang="en-GB" baseline="0" dirty="0" smtClean="0"/>
          </a:p>
          <a:p>
            <a:r>
              <a:rPr lang="en-GB" b="1" baseline="0" dirty="0" smtClean="0"/>
              <a:t>RECA</a:t>
            </a:r>
            <a:r>
              <a:rPr lang="en-GB" baseline="0" dirty="0" smtClean="0"/>
              <a:t> </a:t>
            </a:r>
            <a:r>
              <a:rPr lang="fr-FR" sz="1200" kern="1200" dirty="0" smtClean="0">
                <a:solidFill>
                  <a:schemeClr val="tx1"/>
                </a:solidFill>
                <a:effectLst/>
                <a:latin typeface="+mn-lt"/>
                <a:ea typeface="+mn-ea"/>
                <a:cs typeface="+mn-cs"/>
              </a:rPr>
              <a:t>Un questionnaire pour focus groupe a</a:t>
            </a:r>
            <a:r>
              <a:rPr lang="fr-FR" sz="1200" kern="1200" baseline="0" dirty="0" smtClean="0">
                <a:solidFill>
                  <a:schemeClr val="tx1"/>
                </a:solidFill>
                <a:effectLst/>
                <a:latin typeface="+mn-lt"/>
                <a:ea typeface="+mn-ea"/>
                <a:cs typeface="+mn-cs"/>
              </a:rPr>
              <a:t> été</a:t>
            </a:r>
            <a:r>
              <a:rPr lang="fr-FR" sz="1200" kern="1200" dirty="0" smtClean="0">
                <a:solidFill>
                  <a:schemeClr val="tx1"/>
                </a:solidFill>
                <a:effectLst/>
                <a:latin typeface="+mn-lt"/>
                <a:ea typeface="+mn-ea"/>
                <a:cs typeface="+mn-cs"/>
              </a:rPr>
              <a:t> administré au groupe-cible identifié et leurs recommandations ont été soumises à la CRRDC et à la firme en charge de l’élaboration des plans pour prise en compte</a:t>
            </a:r>
            <a:r>
              <a:rPr lang="fr-FR" sz="1200" kern="1200" baseline="0" dirty="0" smtClean="0">
                <a:solidFill>
                  <a:schemeClr val="tx1"/>
                </a:solidFill>
                <a:effectLst/>
                <a:latin typeface="+mn-lt"/>
                <a:ea typeface="+mn-ea"/>
                <a:cs typeface="+mn-cs"/>
              </a:rPr>
              <a:t> lors de la construction du nouveau du  </a:t>
            </a:r>
            <a:r>
              <a:rPr lang="fr-FR" sz="1200" kern="1200" baseline="0" dirty="0" err="1" smtClean="0">
                <a:solidFill>
                  <a:schemeClr val="tx1"/>
                </a:solidFill>
                <a:effectLst/>
                <a:latin typeface="+mn-lt"/>
                <a:ea typeface="+mn-ea"/>
                <a:cs typeface="+mn-cs"/>
              </a:rPr>
              <a:t>batiment</a:t>
            </a:r>
            <a:r>
              <a:rPr lang="fr-FR" sz="1200" kern="1200" baseline="0" dirty="0" smtClean="0">
                <a:solidFill>
                  <a:schemeClr val="tx1"/>
                </a:solidFill>
                <a:effectLst/>
                <a:latin typeface="+mn-lt"/>
                <a:ea typeface="+mn-ea"/>
                <a:cs typeface="+mn-cs"/>
              </a:rPr>
              <a:t> devant abriter la branche de SUD-UBANGI à GEMENA</a:t>
            </a:r>
          </a:p>
          <a:p>
            <a:endParaRPr lang="fr-F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tx1"/>
                </a:solidFill>
                <a:effectLst/>
                <a:latin typeface="+mn-lt"/>
                <a:ea typeface="+mn-ea"/>
                <a:cs typeface="+mn-cs"/>
              </a:rPr>
              <a:t>ANALYSE GENRE ET DIVERSITE</a:t>
            </a:r>
            <a:r>
              <a:rPr lang="fr-FR" sz="1200" kern="1200" baseline="0" dirty="0" smtClean="0">
                <a:solidFill>
                  <a:schemeClr val="tx1"/>
                </a:solidFill>
                <a:effectLst/>
                <a:latin typeface="+mn-lt"/>
                <a:ea typeface="+mn-ea"/>
                <a:cs typeface="+mn-cs"/>
              </a:rPr>
              <a:t>: </a:t>
            </a:r>
            <a:r>
              <a:rPr lang="fr-FR" sz="1200" dirty="0" smtClean="0">
                <a:latin typeface="HelveticaNeueLT Std Med"/>
              </a:rPr>
              <a:t>Objectif: </a:t>
            </a:r>
            <a:r>
              <a:rPr lang="fr-FR" sz="1200" b="1" dirty="0" smtClean="0">
                <a:latin typeface="HelveticaNeueLT Std Med"/>
              </a:rPr>
              <a:t>déterminer les besoins de la pop affectée et qui sont les plus vulnérables </a:t>
            </a:r>
          </a:p>
          <a:p>
            <a:pPr hangingPunct="1">
              <a:lnSpc>
                <a:spcPct val="100000"/>
              </a:lnSpc>
              <a:spcBef>
                <a:spcPts val="0"/>
              </a:spcBef>
              <a:buFont typeface="Wingdings" panose="05000000000000000000" pitchFamily="2" charset="2"/>
              <a:buChar char="v"/>
              <a:defRPr/>
            </a:pPr>
            <a:r>
              <a:rPr lang="fr-FR" sz="1200" b="1" i="1" dirty="0" smtClean="0">
                <a:latin typeface="HelveticaNeueLT Std Med"/>
              </a:rPr>
              <a:t>Qui </a:t>
            </a:r>
            <a:r>
              <a:rPr lang="fr-FR" sz="1200" i="1" dirty="0" smtClean="0">
                <a:latin typeface="HelveticaNeueLT Std Med"/>
              </a:rPr>
              <a:t>est affecté</a:t>
            </a:r>
            <a:r>
              <a:rPr lang="fr-FR" sz="1200" b="1" i="1" dirty="0" smtClean="0">
                <a:latin typeface="HelveticaNeueLT Std Med"/>
              </a:rPr>
              <a:t>? Pourquoi et comment </a:t>
            </a:r>
            <a:r>
              <a:rPr lang="fr-FR" sz="1200" i="1" dirty="0" smtClean="0">
                <a:latin typeface="HelveticaNeueLT Std Med"/>
              </a:rPr>
              <a:t>ont-ils/elles été </a:t>
            </a:r>
            <a:r>
              <a:rPr lang="fr-FR" sz="1200" i="1" dirty="0" err="1" smtClean="0">
                <a:latin typeface="HelveticaNeueLT Std Med"/>
              </a:rPr>
              <a:t>affecté.e.s</a:t>
            </a:r>
            <a:r>
              <a:rPr lang="fr-FR" sz="1200" b="1" i="1" dirty="0" smtClean="0">
                <a:latin typeface="HelveticaNeueLT Std Med"/>
              </a:rPr>
              <a:t>? Quels sont leurs besoins distincts, préoccupations de protection et priorités?  </a:t>
            </a:r>
          </a:p>
          <a:p>
            <a:pPr marL="0" indent="0" hangingPunct="1">
              <a:lnSpc>
                <a:spcPct val="100000"/>
              </a:lnSpc>
              <a:spcBef>
                <a:spcPts val="0"/>
              </a:spcBef>
              <a:buFont typeface="Arial" panose="020B0604020202020204" pitchFamily="34" charset="0"/>
              <a:buNone/>
              <a:defRPr/>
            </a:pPr>
            <a:endParaRPr lang="fr-FR" sz="1200" b="1" dirty="0" smtClean="0">
              <a:latin typeface="HelveticaNeueLT Std Med"/>
            </a:endParaRPr>
          </a:p>
          <a:p>
            <a:pPr hangingPunct="1">
              <a:lnSpc>
                <a:spcPct val="100000"/>
              </a:lnSpc>
              <a:spcBef>
                <a:spcPts val="0"/>
              </a:spcBef>
              <a:buFont typeface="Wingdings" panose="05000000000000000000" pitchFamily="2" charset="2"/>
              <a:buChar char="v"/>
              <a:defRPr/>
            </a:pPr>
            <a:r>
              <a:rPr lang="fr-FR" sz="1200" b="1" dirty="0" smtClean="0">
                <a:latin typeface="HelveticaNeueLT Std Med"/>
              </a:rPr>
              <a:t>Analyse du genre - </a:t>
            </a:r>
            <a:r>
              <a:rPr lang="fr-FR" sz="1200" dirty="0" smtClean="0">
                <a:latin typeface="HelveticaNeueLT Std Med"/>
              </a:rPr>
              <a:t>examine les rapports entre les femmes et les hommes : leurs rôles, responsabilités, accès à et contrôle sur des ressources et contraintes</a:t>
            </a:r>
          </a:p>
          <a:p>
            <a:pPr marL="0" indent="0" hangingPunct="1">
              <a:lnSpc>
                <a:spcPct val="100000"/>
              </a:lnSpc>
              <a:spcBef>
                <a:spcPts val="0"/>
              </a:spcBef>
              <a:buFont typeface="Arial" panose="020B0604020202020204" pitchFamily="34" charset="0"/>
              <a:buNone/>
              <a:defRPr/>
            </a:pPr>
            <a:endParaRPr lang="fr-FR" sz="1200" dirty="0" smtClean="0">
              <a:latin typeface="HelveticaNeueLT Std Med"/>
            </a:endParaRPr>
          </a:p>
          <a:p>
            <a:pPr hangingPunct="1">
              <a:lnSpc>
                <a:spcPct val="100000"/>
              </a:lnSpc>
              <a:spcBef>
                <a:spcPts val="0"/>
              </a:spcBef>
              <a:buFont typeface="Wingdings" panose="05000000000000000000" pitchFamily="2" charset="2"/>
              <a:buChar char="v"/>
              <a:defRPr/>
            </a:pPr>
            <a:r>
              <a:rPr lang="fr-FR" sz="1200" b="1" dirty="0" smtClean="0">
                <a:latin typeface="HelveticaNeueLT Std Med"/>
              </a:rPr>
              <a:t>Analyse de la diversité</a:t>
            </a:r>
            <a:r>
              <a:rPr lang="fr-FR" sz="1200" dirty="0" smtClean="0">
                <a:latin typeface="HelveticaNeueLT Std Med"/>
              </a:rPr>
              <a:t> - examine la réalité distincte d’avoir un âge/d’appartenir à un groupe d’âge particulier, d’avoir un handicap et d’autres facteurs contextuels (ex groupe minoritaire, ethnicité, etc.).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dirty="0" smtClean="0">
              <a:latin typeface="HelveticaNeueLT Std Med"/>
            </a:endParaRPr>
          </a:p>
          <a:p>
            <a:endParaRPr lang="en-GB" b="1" dirty="0"/>
          </a:p>
        </p:txBody>
      </p:sp>
      <p:sp>
        <p:nvSpPr>
          <p:cNvPr id="4" name="Slide Number Placeholder 3"/>
          <p:cNvSpPr>
            <a:spLocks noGrp="1"/>
          </p:cNvSpPr>
          <p:nvPr>
            <p:ph type="sldNum" sz="quarter" idx="5"/>
          </p:nvPr>
        </p:nvSpPr>
        <p:spPr/>
        <p:txBody>
          <a:bodyPr/>
          <a:lstStyle/>
          <a:p>
            <a:fld id="{1FB3E43D-0549-41FA-89E0-FE3680D8571C}" type="slidenum">
              <a:rPr lang="fr-FR" smtClean="0"/>
              <a:pPr/>
              <a:t>8</a:t>
            </a:fld>
            <a:endParaRPr lang="fr-FR"/>
          </a:p>
        </p:txBody>
      </p:sp>
    </p:spTree>
    <p:extLst>
      <p:ext uri="{BB962C8B-B14F-4D97-AF65-F5344CB8AC3E}">
        <p14:creationId xmlns:p14="http://schemas.microsoft.com/office/powerpoint/2010/main" val="414939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fr-FR" dirty="0" smtClean="0">
                <a:latin typeface="Calibri" panose="020F0502020204030204" pitchFamily="34" charset="0"/>
              </a:rPr>
              <a:t>Analyse de Genre : </a:t>
            </a:r>
            <a:r>
              <a:rPr lang="en-GB" altLang="fr-FR" dirty="0" err="1" smtClean="0">
                <a:latin typeface="Calibri" panose="020F0502020204030204" pitchFamily="34" charset="0"/>
              </a:rPr>
              <a:t>Puisqu’une</a:t>
            </a:r>
            <a:r>
              <a:rPr lang="en-GB" altLang="fr-FR" dirty="0" smtClean="0">
                <a:latin typeface="Calibri" panose="020F0502020204030204" pitchFamily="34" charset="0"/>
              </a:rPr>
              <a:t> </a:t>
            </a:r>
            <a:r>
              <a:rPr lang="en-GB" altLang="fr-FR" dirty="0" err="1" smtClean="0">
                <a:latin typeface="Calibri" panose="020F0502020204030204" pitchFamily="34" charset="0"/>
              </a:rPr>
              <a:t>crise</a:t>
            </a:r>
            <a:r>
              <a:rPr lang="en-GB" altLang="fr-FR" dirty="0" smtClean="0">
                <a:latin typeface="Calibri" panose="020F0502020204030204" pitchFamily="34" charset="0"/>
              </a:rPr>
              <a:t> </a:t>
            </a:r>
            <a:r>
              <a:rPr lang="en-GB" altLang="fr-FR" dirty="0" err="1" smtClean="0">
                <a:latin typeface="Calibri" panose="020F0502020204030204" pitchFamily="34" charset="0"/>
              </a:rPr>
              <a:t>n’affecte</a:t>
            </a:r>
            <a:r>
              <a:rPr lang="en-GB" altLang="fr-FR" dirty="0" smtClean="0">
                <a:latin typeface="Calibri" panose="020F0502020204030204" pitchFamily="34" charset="0"/>
              </a:rPr>
              <a:t> pas tout le monde de la meme </a:t>
            </a:r>
            <a:r>
              <a:rPr lang="en-GB" altLang="fr-FR" dirty="0" err="1" smtClean="0">
                <a:latin typeface="Calibri" panose="020F0502020204030204" pitchFamily="34" charset="0"/>
              </a:rPr>
              <a:t>maniere</a:t>
            </a:r>
            <a:r>
              <a:rPr lang="en-GB" altLang="fr-FR" dirty="0" smtClean="0">
                <a:latin typeface="Calibri" panose="020F0502020204030204" pitchFamily="34" charset="0"/>
              </a:rPr>
              <a:t>, </a:t>
            </a:r>
            <a:r>
              <a:rPr lang="en-GB" altLang="fr-FR" dirty="0" err="1" smtClean="0">
                <a:latin typeface="Calibri" panose="020F0502020204030204" pitchFamily="34" charset="0"/>
              </a:rPr>
              <a:t>mais</a:t>
            </a:r>
            <a:r>
              <a:rPr lang="en-GB" altLang="fr-FR" dirty="0" smtClean="0">
                <a:latin typeface="Calibri" panose="020F0502020204030204" pitchFamily="34" charset="0"/>
              </a:rPr>
              <a:t> </a:t>
            </a:r>
            <a:r>
              <a:rPr lang="en-GB" altLang="fr-FR" dirty="0" err="1" smtClean="0">
                <a:latin typeface="Calibri" panose="020F0502020204030204" pitchFamily="34" charset="0"/>
              </a:rPr>
              <a:t>affecte</a:t>
            </a:r>
            <a:r>
              <a:rPr lang="en-GB" altLang="fr-FR" dirty="0" smtClean="0">
                <a:latin typeface="Calibri" panose="020F0502020204030204" pitchFamily="34" charset="0"/>
              </a:rPr>
              <a:t> les </a:t>
            </a:r>
            <a:r>
              <a:rPr lang="en-GB" altLang="fr-FR" dirty="0" err="1" smtClean="0">
                <a:latin typeface="Calibri" panose="020F0502020204030204" pitchFamily="34" charset="0"/>
              </a:rPr>
              <a:t>differents</a:t>
            </a:r>
            <a:r>
              <a:rPr lang="en-GB" altLang="fr-FR" dirty="0" smtClean="0">
                <a:latin typeface="Calibri" panose="020F0502020204030204" pitchFamily="34" charset="0"/>
              </a:rPr>
              <a:t> groups </a:t>
            </a:r>
            <a:r>
              <a:rPr lang="en-GB" altLang="fr-FR" dirty="0" err="1" smtClean="0">
                <a:latin typeface="Calibri" panose="020F0502020204030204" pitchFamily="34" charset="0"/>
              </a:rPr>
              <a:t>differemment</a:t>
            </a:r>
            <a:r>
              <a:rPr lang="en-GB" altLang="fr-FR" dirty="0" smtClean="0">
                <a:latin typeface="Calibri" panose="020F0502020204030204" pitchFamily="34" charset="0"/>
              </a:rPr>
              <a:t>, </a:t>
            </a:r>
            <a:r>
              <a:rPr lang="en-GB" altLang="fr-FR" dirty="0" err="1" smtClean="0">
                <a:latin typeface="Calibri" panose="020F0502020204030204" pitchFamily="34" charset="0"/>
              </a:rPr>
              <a:t>il</a:t>
            </a:r>
            <a:r>
              <a:rPr lang="en-GB" altLang="fr-FR" dirty="0" smtClean="0">
                <a:latin typeface="Calibri" panose="020F0502020204030204" pitchFamily="34" charset="0"/>
              </a:rPr>
              <a:t> </a:t>
            </a:r>
            <a:r>
              <a:rPr lang="en-GB" altLang="fr-FR" dirty="0" err="1" smtClean="0">
                <a:latin typeface="Calibri" panose="020F0502020204030204" pitchFamily="34" charset="0"/>
              </a:rPr>
              <a:t>convient</a:t>
            </a:r>
            <a:r>
              <a:rPr lang="en-GB" altLang="fr-FR" dirty="0" smtClean="0">
                <a:latin typeface="Calibri" panose="020F0502020204030204" pitchFamily="34" charset="0"/>
              </a:rPr>
              <a:t> </a:t>
            </a:r>
            <a:r>
              <a:rPr lang="en-GB" altLang="fr-FR" dirty="0" err="1" smtClean="0">
                <a:latin typeface="Calibri" panose="020F0502020204030204" pitchFamily="34" charset="0"/>
              </a:rPr>
              <a:t>d’effectuer</a:t>
            </a:r>
            <a:r>
              <a:rPr lang="en-GB" altLang="fr-FR" dirty="0" smtClean="0">
                <a:latin typeface="Calibri" panose="020F0502020204030204" pitchFamily="34" charset="0"/>
              </a:rPr>
              <a:t> </a:t>
            </a:r>
            <a:r>
              <a:rPr lang="en-GB" altLang="fr-FR" dirty="0" err="1" smtClean="0">
                <a:latin typeface="Calibri" panose="020F0502020204030204" pitchFamily="34" charset="0"/>
              </a:rPr>
              <a:t>l’analyse</a:t>
            </a:r>
            <a:r>
              <a:rPr lang="en-GB" altLang="fr-FR" dirty="0" smtClean="0">
                <a:latin typeface="Calibri" panose="020F0502020204030204" pitchFamily="34" charset="0"/>
              </a:rPr>
              <a:t> de genre et </a:t>
            </a:r>
            <a:r>
              <a:rPr lang="en-GB" altLang="fr-FR" dirty="0" err="1" smtClean="0">
                <a:latin typeface="Calibri" panose="020F0502020204030204" pitchFamily="34" charset="0"/>
              </a:rPr>
              <a:t>diversite</a:t>
            </a:r>
            <a:r>
              <a:rPr lang="en-GB" altLang="fr-FR" dirty="0" smtClean="0">
                <a:latin typeface="Calibri" panose="020F0502020204030204" pitchFamily="34" charset="0"/>
              </a:rPr>
              <a:t> pour </a:t>
            </a:r>
            <a:r>
              <a:rPr lang="en-GB" altLang="fr-FR" dirty="0" err="1" smtClean="0">
                <a:latin typeface="Calibri" panose="020F0502020204030204" pitchFamily="34" charset="0"/>
              </a:rPr>
              <a:t>evaluer</a:t>
            </a:r>
            <a:r>
              <a:rPr lang="en-GB" altLang="fr-FR" dirty="0" smtClean="0">
                <a:latin typeface="Calibri" panose="020F0502020204030204" pitchFamily="34" charset="0"/>
              </a:rPr>
              <a:t> les </a:t>
            </a:r>
            <a:r>
              <a:rPr lang="en-GB" altLang="fr-FR" dirty="0" err="1" smtClean="0">
                <a:latin typeface="Calibri" panose="020F0502020204030204" pitchFamily="34" charset="0"/>
              </a:rPr>
              <a:t>besoins</a:t>
            </a:r>
            <a:r>
              <a:rPr lang="en-GB" altLang="fr-FR" dirty="0" smtClean="0">
                <a:latin typeface="Calibri" panose="020F0502020204030204" pitchFamily="34" charset="0"/>
              </a:rPr>
              <a:t> des different groups au </a:t>
            </a:r>
            <a:r>
              <a:rPr lang="en-GB" altLang="fr-FR" dirty="0" err="1" smtClean="0">
                <a:latin typeface="Calibri" panose="020F0502020204030204" pitchFamily="34" charset="0"/>
              </a:rPr>
              <a:t>sein</a:t>
            </a:r>
            <a:r>
              <a:rPr lang="en-GB" altLang="fr-FR" dirty="0" smtClean="0">
                <a:latin typeface="Calibri" panose="020F0502020204030204" pitchFamily="34" charset="0"/>
              </a:rPr>
              <a:t> </a:t>
            </a:r>
            <a:r>
              <a:rPr lang="en-GB" altLang="fr-FR" dirty="0" err="1" smtClean="0">
                <a:latin typeface="Calibri" panose="020F0502020204030204" pitchFamily="34" charset="0"/>
              </a:rPr>
              <a:t>d’une</a:t>
            </a:r>
            <a:r>
              <a:rPr lang="en-GB" altLang="fr-FR" dirty="0" smtClean="0">
                <a:latin typeface="Calibri" panose="020F0502020204030204" pitchFamily="34" charset="0"/>
              </a:rPr>
              <a:t> </a:t>
            </a:r>
            <a:r>
              <a:rPr lang="en-GB" altLang="fr-FR" dirty="0" err="1" smtClean="0">
                <a:latin typeface="Calibri" panose="020F0502020204030204" pitchFamily="34" charset="0"/>
              </a:rPr>
              <a:t>communaute</a:t>
            </a:r>
            <a:r>
              <a:rPr lang="en-GB" altLang="fr-FR" dirty="0" smtClean="0">
                <a:latin typeface="Calibri" panose="020F0502020204030204" pitchFamily="34" charset="0"/>
              </a:rPr>
              <a:t> </a:t>
            </a:r>
            <a:r>
              <a:rPr lang="en-GB" altLang="fr-FR" dirty="0" err="1" smtClean="0">
                <a:latin typeface="Calibri" panose="020F0502020204030204" pitchFamily="34" charset="0"/>
              </a:rPr>
              <a:t>lors</a:t>
            </a:r>
            <a:r>
              <a:rPr lang="en-GB" altLang="fr-FR" dirty="0" smtClean="0">
                <a:latin typeface="Calibri" panose="020F0502020204030204" pitchFamily="34" charset="0"/>
              </a:rPr>
              <a:t> </a:t>
            </a:r>
            <a:r>
              <a:rPr lang="en-GB" altLang="fr-FR" dirty="0" err="1" smtClean="0">
                <a:latin typeface="Calibri" panose="020F0502020204030204" pitchFamily="34" charset="0"/>
              </a:rPr>
              <a:t>d’une</a:t>
            </a:r>
            <a:r>
              <a:rPr lang="en-GB" altLang="fr-FR" dirty="0" smtClean="0">
                <a:latin typeface="Calibri" panose="020F0502020204030204" pitchFamily="34" charset="0"/>
              </a:rPr>
              <a:t> </a:t>
            </a:r>
            <a:r>
              <a:rPr lang="en-GB" altLang="fr-FR" dirty="0" err="1" smtClean="0">
                <a:latin typeface="Calibri" panose="020F0502020204030204" pitchFamily="34" charset="0"/>
              </a:rPr>
              <a:t>crise</a:t>
            </a:r>
            <a:r>
              <a:rPr lang="en-GB" altLang="fr-FR" dirty="0" smtClean="0">
                <a:latin typeface="Calibri" panose="020F0502020204030204" pitchFamily="34" charset="0"/>
              </a:rPr>
              <a:t> (</a:t>
            </a:r>
            <a:r>
              <a:rPr lang="en-GB" altLang="fr-FR" dirty="0" err="1" smtClean="0">
                <a:latin typeface="Calibri" panose="020F0502020204030204" pitchFamily="34" charset="0"/>
              </a:rPr>
              <a:t>epidemie</a:t>
            </a:r>
            <a:r>
              <a:rPr lang="en-GB" altLang="fr-FR" dirty="0" smtClean="0">
                <a:latin typeface="Calibri" panose="020F0502020204030204" pitchFamily="34" charset="0"/>
              </a:rPr>
              <a:t>)</a:t>
            </a:r>
          </a:p>
          <a:p>
            <a:pPr eaLnBrk="1" hangingPunct="1"/>
            <a:endParaRPr lang="en-GB" altLang="fr-FR" dirty="0" smtClean="0">
              <a:latin typeface="Calibri" panose="020F0502020204030204" pitchFamily="34" charset="0"/>
            </a:endParaRPr>
          </a:p>
          <a:p>
            <a:pPr eaLnBrk="1" hangingPunct="1"/>
            <a:r>
              <a:rPr lang="en-GB" altLang="fr-FR" dirty="0" smtClean="0">
                <a:latin typeface="Calibri" panose="020F0502020204030204" pitchFamily="34" charset="0"/>
              </a:rPr>
              <a:t>Identifier les plus vulnerable </a:t>
            </a:r>
            <a:r>
              <a:rPr lang="en-GB" altLang="fr-FR" dirty="0" err="1" smtClean="0">
                <a:latin typeface="Calibri" panose="020F0502020204030204" pitchFamily="34" charset="0"/>
              </a:rPr>
              <a:t>est</a:t>
            </a:r>
            <a:r>
              <a:rPr lang="en-GB" altLang="fr-FR" dirty="0" smtClean="0">
                <a:latin typeface="Calibri" panose="020F0502020204030204" pitchFamily="34" charset="0"/>
              </a:rPr>
              <a:t> </a:t>
            </a:r>
            <a:r>
              <a:rPr lang="en-GB" altLang="fr-FR" dirty="0" err="1" smtClean="0">
                <a:latin typeface="Calibri" panose="020F0502020204030204" pitchFamily="34" charset="0"/>
              </a:rPr>
              <a:t>necessaire</a:t>
            </a:r>
            <a:r>
              <a:rPr lang="en-GB" altLang="fr-FR" dirty="0" smtClean="0">
                <a:latin typeface="Calibri" panose="020F0502020204030204" pitchFamily="34" charset="0"/>
              </a:rPr>
              <a:t> pour </a:t>
            </a:r>
            <a:r>
              <a:rPr lang="en-GB" altLang="fr-FR" dirty="0" err="1" smtClean="0">
                <a:latin typeface="Calibri" panose="020F0502020204030204" pitchFamily="34" charset="0"/>
              </a:rPr>
              <a:t>comprendre</a:t>
            </a:r>
            <a:r>
              <a:rPr lang="en-GB" altLang="fr-FR" dirty="0" smtClean="0">
                <a:latin typeface="Calibri" panose="020F0502020204030204" pitchFamily="34" charset="0"/>
              </a:rPr>
              <a:t> les different </a:t>
            </a:r>
            <a:r>
              <a:rPr lang="en-GB" altLang="fr-FR" dirty="0" err="1" smtClean="0">
                <a:latin typeface="Calibri" panose="020F0502020204030204" pitchFamily="34" charset="0"/>
              </a:rPr>
              <a:t>besoins</a:t>
            </a:r>
            <a:r>
              <a:rPr lang="en-GB" altLang="fr-FR" dirty="0" smtClean="0">
                <a:latin typeface="Calibri" panose="020F0502020204030204" pitchFamily="34" charset="0"/>
              </a:rPr>
              <a:t>, </a:t>
            </a:r>
            <a:r>
              <a:rPr lang="en-GB" altLang="fr-FR" dirty="0" err="1" smtClean="0">
                <a:latin typeface="Calibri" panose="020F0502020204030204" pitchFamily="34" charset="0"/>
              </a:rPr>
              <a:t>mais</a:t>
            </a:r>
            <a:r>
              <a:rPr lang="en-GB" altLang="fr-FR" dirty="0" smtClean="0">
                <a:latin typeface="Calibri" panose="020F0502020204030204" pitchFamily="34" charset="0"/>
              </a:rPr>
              <a:t> </a:t>
            </a:r>
            <a:r>
              <a:rPr lang="en-GB" altLang="fr-FR" dirty="0" err="1" smtClean="0">
                <a:latin typeface="Calibri" panose="020F0502020204030204" pitchFamily="34" charset="0"/>
              </a:rPr>
              <a:t>egalement</a:t>
            </a:r>
            <a:r>
              <a:rPr lang="en-GB" altLang="fr-FR" dirty="0" smtClean="0">
                <a:latin typeface="Calibri" panose="020F0502020204030204" pitchFamily="34" charset="0"/>
              </a:rPr>
              <a:t> </a:t>
            </a:r>
            <a:r>
              <a:rPr lang="en-GB" altLang="fr-FR" dirty="0" err="1" smtClean="0">
                <a:latin typeface="Calibri" panose="020F0502020204030204" pitchFamily="34" charset="0"/>
              </a:rPr>
              <a:t>prioritiser</a:t>
            </a:r>
            <a:r>
              <a:rPr lang="en-GB" altLang="fr-FR" dirty="0" smtClean="0">
                <a:latin typeface="Calibri" panose="020F0502020204030204" pitchFamily="34" charset="0"/>
              </a:rPr>
              <a:t> et </a:t>
            </a:r>
            <a:r>
              <a:rPr lang="en-GB" altLang="fr-FR" dirty="0" err="1" smtClean="0">
                <a:latin typeface="Calibri" panose="020F0502020204030204" pitchFamily="34" charset="0"/>
              </a:rPr>
              <a:t>cibler</a:t>
            </a:r>
            <a:r>
              <a:rPr lang="en-GB" altLang="fr-FR" dirty="0" smtClean="0">
                <a:latin typeface="Calibri" panose="020F0502020204030204" pitchFamily="34" charset="0"/>
              </a:rPr>
              <a:t> </a:t>
            </a:r>
            <a:r>
              <a:rPr lang="en-GB" altLang="fr-FR" dirty="0" err="1" smtClean="0">
                <a:latin typeface="Calibri" panose="020F0502020204030204" pitchFamily="34" charset="0"/>
              </a:rPr>
              <a:t>l’intervention</a:t>
            </a:r>
            <a:r>
              <a:rPr lang="en-GB" altLang="fr-FR" dirty="0" smtClean="0">
                <a:latin typeface="Calibri" panose="020F0502020204030204" pitchFamily="34" charset="0"/>
              </a:rPr>
              <a:t> – </a:t>
            </a:r>
            <a:r>
              <a:rPr lang="en-GB" altLang="fr-FR" dirty="0" err="1" smtClean="0">
                <a:latin typeface="Calibri" panose="020F0502020204030204" pitchFamily="34" charset="0"/>
              </a:rPr>
              <a:t>il</a:t>
            </a:r>
            <a:r>
              <a:rPr lang="en-GB" altLang="fr-FR" dirty="0" smtClean="0">
                <a:latin typeface="Calibri" panose="020F0502020204030204" pitchFamily="34" charset="0"/>
              </a:rPr>
              <a:t> </a:t>
            </a:r>
            <a:r>
              <a:rPr lang="en-GB" altLang="fr-FR" dirty="0" err="1" smtClean="0">
                <a:latin typeface="Calibri" panose="020F0502020204030204" pitchFamily="34" charset="0"/>
              </a:rPr>
              <a:t>n’est</a:t>
            </a:r>
            <a:r>
              <a:rPr lang="en-GB" altLang="fr-FR" dirty="0" smtClean="0">
                <a:latin typeface="Calibri" panose="020F0502020204030204" pitchFamily="34" charset="0"/>
              </a:rPr>
              <a:t> </a:t>
            </a:r>
            <a:r>
              <a:rPr lang="en-GB" altLang="fr-FR" dirty="0" err="1" smtClean="0">
                <a:latin typeface="Calibri" panose="020F0502020204030204" pitchFamily="34" charset="0"/>
              </a:rPr>
              <a:t>souvent</a:t>
            </a:r>
            <a:r>
              <a:rPr lang="en-GB" altLang="fr-FR" dirty="0" smtClean="0">
                <a:latin typeface="Calibri" panose="020F0502020204030204" pitchFamily="34" charset="0"/>
              </a:rPr>
              <a:t> pas possible </a:t>
            </a:r>
            <a:r>
              <a:rPr lang="en-GB" altLang="fr-FR" dirty="0" err="1" smtClean="0">
                <a:latin typeface="Calibri" panose="020F0502020204030204" pitchFamily="34" charset="0"/>
              </a:rPr>
              <a:t>d’atteindre</a:t>
            </a:r>
            <a:r>
              <a:rPr lang="en-GB" altLang="fr-FR" dirty="0" smtClean="0">
                <a:latin typeface="Calibri" panose="020F0502020204030204" pitchFamily="34" charset="0"/>
              </a:rPr>
              <a:t> </a:t>
            </a:r>
            <a:r>
              <a:rPr lang="en-GB" altLang="fr-FR" dirty="0" err="1" smtClean="0">
                <a:latin typeface="Calibri" panose="020F0502020204030204" pitchFamily="34" charset="0"/>
              </a:rPr>
              <a:t>toute</a:t>
            </a:r>
            <a:r>
              <a:rPr lang="en-GB" altLang="fr-FR" dirty="0" smtClean="0">
                <a:latin typeface="Calibri" panose="020F0502020204030204" pitchFamily="34" charset="0"/>
              </a:rPr>
              <a:t> la population</a:t>
            </a:r>
          </a:p>
          <a:p>
            <a:pPr eaLnBrk="1" hangingPunct="1"/>
            <a:r>
              <a:rPr lang="en-GB" altLang="fr-FR" dirty="0" smtClean="0">
                <a:latin typeface="Calibri" panose="020F0502020204030204" pitchFamily="34" charset="0"/>
              </a:rPr>
              <a:t>Il </a:t>
            </a:r>
            <a:r>
              <a:rPr lang="en-GB" altLang="fr-FR" dirty="0" err="1" smtClean="0">
                <a:latin typeface="Calibri" panose="020F0502020204030204" pitchFamily="34" charset="0"/>
              </a:rPr>
              <a:t>est</a:t>
            </a:r>
            <a:r>
              <a:rPr lang="en-GB" altLang="fr-FR" dirty="0" smtClean="0">
                <a:latin typeface="Calibri" panose="020F0502020204030204" pitchFamily="34" charset="0"/>
              </a:rPr>
              <a:t> </a:t>
            </a:r>
            <a:r>
              <a:rPr lang="en-GB" altLang="fr-FR" dirty="0" err="1" smtClean="0">
                <a:latin typeface="Calibri" panose="020F0502020204030204" pitchFamily="34" charset="0"/>
              </a:rPr>
              <a:t>recommande</a:t>
            </a:r>
            <a:r>
              <a:rPr lang="en-GB" altLang="fr-FR" dirty="0" smtClean="0">
                <a:latin typeface="Calibri" panose="020F0502020204030204" pitchFamily="34" charset="0"/>
              </a:rPr>
              <a:t> de </a:t>
            </a:r>
            <a:r>
              <a:rPr lang="en-GB" altLang="fr-FR" dirty="0" err="1" smtClean="0">
                <a:latin typeface="Calibri" panose="020F0502020204030204" pitchFamily="34" charset="0"/>
              </a:rPr>
              <a:t>discuter</a:t>
            </a:r>
            <a:r>
              <a:rPr lang="en-GB" altLang="fr-FR" dirty="0" smtClean="0">
                <a:latin typeface="Calibri" panose="020F0502020204030204" pitchFamily="34" charset="0"/>
              </a:rPr>
              <a:t> des </a:t>
            </a:r>
            <a:r>
              <a:rPr lang="en-GB" altLang="fr-FR" dirty="0" err="1" smtClean="0">
                <a:latin typeface="Calibri" panose="020F0502020204030204" pitchFamily="34" charset="0"/>
              </a:rPr>
              <a:t>criteres</a:t>
            </a:r>
            <a:r>
              <a:rPr lang="en-GB" altLang="fr-FR" dirty="0" smtClean="0">
                <a:latin typeface="Calibri" panose="020F0502020204030204" pitchFamily="34" charset="0"/>
              </a:rPr>
              <a:t> de prioritisation et </a:t>
            </a:r>
            <a:r>
              <a:rPr lang="en-GB" altLang="fr-FR" dirty="0" err="1" smtClean="0">
                <a:latin typeface="Calibri" panose="020F0502020204030204" pitchFamily="34" charset="0"/>
              </a:rPr>
              <a:t>ciblage</a:t>
            </a:r>
            <a:r>
              <a:rPr lang="en-GB" altLang="fr-FR" dirty="0" smtClean="0">
                <a:latin typeface="Calibri" panose="020F0502020204030204" pitchFamily="34" charset="0"/>
              </a:rPr>
              <a:t> de </a:t>
            </a:r>
            <a:r>
              <a:rPr lang="en-GB" altLang="fr-FR" dirty="0" err="1" smtClean="0">
                <a:latin typeface="Calibri" panose="020F0502020204030204" pitchFamily="34" charset="0"/>
              </a:rPr>
              <a:t>facon</a:t>
            </a:r>
            <a:r>
              <a:rPr lang="en-GB" altLang="fr-FR" dirty="0" smtClean="0">
                <a:latin typeface="Calibri" panose="020F0502020204030204" pitchFamily="34" charset="0"/>
              </a:rPr>
              <a:t> participative avec la </a:t>
            </a:r>
            <a:r>
              <a:rPr lang="en-GB" altLang="fr-FR" dirty="0" err="1" smtClean="0">
                <a:latin typeface="Calibri" panose="020F0502020204030204" pitchFamily="34" charset="0"/>
              </a:rPr>
              <a:t>communauté</a:t>
            </a:r>
            <a:endParaRPr lang="en-GB" altLang="fr-FR" dirty="0" smtClean="0">
              <a:latin typeface="Calibri" panose="020F0502020204030204" pitchFamily="34" charset="0"/>
            </a:endParaRPr>
          </a:p>
          <a:p>
            <a:pPr eaLnBrk="1" hangingPunct="1"/>
            <a:endParaRPr lang="en-GB" altLang="fr-FR" dirty="0" smtClean="0">
              <a:latin typeface="Calibri" panose="020F0502020204030204" pitchFamily="34" charset="0"/>
            </a:endParaRPr>
          </a:p>
          <a:p>
            <a:r>
              <a:rPr lang="en-GB" dirty="0" smtClean="0"/>
              <a:t>Former : en </a:t>
            </a:r>
            <a:r>
              <a:rPr lang="en-GB" dirty="0" err="1" smtClean="0"/>
              <a:t>diffusant</a:t>
            </a:r>
            <a:r>
              <a:rPr lang="en-GB" baseline="0" dirty="0" smtClean="0"/>
              <a:t> les </a:t>
            </a:r>
            <a:r>
              <a:rPr lang="en-GB" baseline="0" dirty="0" err="1" smtClean="0"/>
              <a:t>outils</a:t>
            </a:r>
            <a:r>
              <a:rPr lang="en-GB" baseline="0" dirty="0" smtClean="0"/>
              <a:t> des </a:t>
            </a:r>
            <a:r>
              <a:rPr lang="en-GB" baseline="0" dirty="0" err="1" smtClean="0"/>
              <a:t>ces</a:t>
            </a:r>
            <a:r>
              <a:rPr lang="en-GB" baseline="0" dirty="0" smtClean="0"/>
              <a:t> approaches </a:t>
            </a:r>
            <a:r>
              <a:rPr lang="en-GB" baseline="0" dirty="0" err="1" smtClean="0"/>
              <a:t>sur</a:t>
            </a:r>
            <a:r>
              <a:rPr lang="en-GB" baseline="0" dirty="0" smtClean="0"/>
              <a:t> tout le </a:t>
            </a:r>
            <a:r>
              <a:rPr lang="en-GB" baseline="0" dirty="0" err="1" smtClean="0"/>
              <a:t>territoire</a:t>
            </a:r>
            <a:r>
              <a:rPr lang="en-GB" baseline="0" dirty="0" smtClean="0"/>
              <a:t> du pays</a:t>
            </a:r>
          </a:p>
          <a:p>
            <a:endParaRPr lang="en-GB" dirty="0" smtClean="0"/>
          </a:p>
          <a:p>
            <a:pPr eaLnBrk="1" hangingPunct="1"/>
            <a:endParaRPr lang="en-GB" altLang="fr-FR" dirty="0" smtClean="0">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FB3E43D-0549-41FA-89E0-FE3680D8571C}" type="slidenum">
              <a:rPr lang="fr-FR" smtClean="0"/>
              <a:pPr/>
              <a:t>9</a:t>
            </a:fld>
            <a:endParaRPr lang="fr-FR"/>
          </a:p>
        </p:txBody>
      </p:sp>
    </p:spTree>
    <p:extLst>
      <p:ext uri="{BB962C8B-B14F-4D97-AF65-F5344CB8AC3E}">
        <p14:creationId xmlns:p14="http://schemas.microsoft.com/office/powerpoint/2010/main" val="71780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Approche CEA! Communauté au centre de nos activités entant qu’acteur actif, partenaire à nos côtés</a:t>
            </a:r>
            <a:r>
              <a:rPr lang="fr-FR" baseline="0" dirty="0" smtClean="0"/>
              <a:t> et non bénéficiaire passif</a:t>
            </a:r>
            <a:endParaRPr lang="fr-FR" dirty="0"/>
          </a:p>
        </p:txBody>
      </p:sp>
      <p:sp>
        <p:nvSpPr>
          <p:cNvPr id="4" name="Espace réservé du numéro de diapositive 3"/>
          <p:cNvSpPr>
            <a:spLocks noGrp="1"/>
          </p:cNvSpPr>
          <p:nvPr>
            <p:ph type="sldNum" sz="quarter" idx="10"/>
          </p:nvPr>
        </p:nvSpPr>
        <p:spPr/>
        <p:txBody>
          <a:bodyPr/>
          <a:lstStyle/>
          <a:p>
            <a:fld id="{1FB3E43D-0549-41FA-89E0-FE3680D8571C}" type="slidenum">
              <a:rPr lang="fr-FR" smtClean="0"/>
              <a:pPr/>
              <a:t>10</a:t>
            </a:fld>
            <a:endParaRPr lang="fr-FR"/>
          </a:p>
        </p:txBody>
      </p:sp>
    </p:spTree>
    <p:extLst>
      <p:ext uri="{BB962C8B-B14F-4D97-AF65-F5344CB8AC3E}">
        <p14:creationId xmlns:p14="http://schemas.microsoft.com/office/powerpoint/2010/main" val="176799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C33549C-6FBF-422A-A14F-727507E3E28E}" type="datetimeFigureOut">
              <a:rPr lang="fr-FR" smtClean="0"/>
              <a:pPr/>
              <a:t>13/11/2018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9519DB-B9DC-4024-8F18-60F6EAB419D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3549C-6FBF-422A-A14F-727507E3E28E}" type="datetimeFigureOut">
              <a:rPr lang="fr-FR" smtClean="0"/>
              <a:pPr/>
              <a:t>13/11/2018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519DB-B9DC-4024-8F18-60F6EAB419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rapeau">
            <a:extLst>
              <a:ext uri="{FF2B5EF4-FFF2-40B4-BE49-F238E27FC236}">
                <a16:creationId xmlns:a16="http://schemas.microsoft.com/office/drawing/2014/main" xmlns="" id="{62F872AA-19BB-4BCF-BBA3-CEAF6D021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21" y="135000"/>
            <a:ext cx="2190131" cy="16425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5800" y="2780928"/>
            <a:ext cx="7772400" cy="1673241"/>
          </a:xfrm>
        </p:spPr>
        <p:txBody>
          <a:bodyPr>
            <a:normAutofit fontScale="90000"/>
          </a:bodyPr>
          <a:lstStyle/>
          <a:p>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 CROIX-ROUGE RDC</a:t>
            </a:r>
            <a:b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FORUM CEEAC</a:t>
            </a:r>
            <a:b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Libreville, Novembre 2018</a:t>
            </a: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Groupe 8"/>
          <p:cNvGrpSpPr>
            <a:grpSpLocks noChangeAspect="1"/>
          </p:cNvGrpSpPr>
          <p:nvPr/>
        </p:nvGrpSpPr>
        <p:grpSpPr>
          <a:xfrm>
            <a:off x="6971966" y="247189"/>
            <a:ext cx="1044000" cy="1044000"/>
            <a:chOff x="3500430" y="714356"/>
            <a:chExt cx="2148760" cy="2148760"/>
          </a:xfrm>
        </p:grpSpPr>
        <p:sp>
          <p:nvSpPr>
            <p:cNvPr id="4" name="Rectangle 3"/>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8">
            <a:extLst>
              <a:ext uri="{FF2B5EF4-FFF2-40B4-BE49-F238E27FC236}">
                <a16:creationId xmlns:a16="http://schemas.microsoft.com/office/drawing/2014/main" xmlns="" id="{187324AF-EB74-4F74-AD5A-5E70F38A340B}"/>
              </a:ext>
            </a:extLst>
          </p:cNvPr>
          <p:cNvSpPr txBox="1">
            <a:spLocks noChangeArrowheads="1"/>
          </p:cNvSpPr>
          <p:nvPr/>
        </p:nvSpPr>
        <p:spPr bwMode="auto">
          <a:xfrm>
            <a:off x="6728708" y="1400848"/>
            <a:ext cx="1530516" cy="461665"/>
          </a:xfrm>
          <a:prstGeom prst="rect">
            <a:avLst/>
          </a:prstGeom>
          <a:noFill/>
          <a:ln w="9525">
            <a:noFill/>
            <a:miter lim="800000"/>
            <a:headEnd/>
            <a:tailEnd/>
          </a:ln>
        </p:spPr>
        <p:txBody>
          <a:bodyPr wrap="square">
            <a:spAutoFit/>
          </a:bodyPr>
          <a:lstStyle/>
          <a:p>
            <a:pPr algn="ctr"/>
            <a:r>
              <a:rPr lang="fr-FR" altLang="en-US" sz="1200" b="1" dirty="0">
                <a:latin typeface="Arial Black" pitchFamily="34" charset="0"/>
              </a:rPr>
              <a:t>CROIX-ROUGE DE LA RDC</a:t>
            </a:r>
            <a:endParaRPr lang="en-US" altLang="en-US" sz="12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9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 </a:t>
            </a:r>
            <a:r>
              <a:rPr lang="fr-FR" sz="29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LEÇONS APPRISES</a:t>
            </a:r>
          </a:p>
        </p:txBody>
      </p:sp>
      <p:sp>
        <p:nvSpPr>
          <p:cNvPr id="3" name="Espace réservé du contenu 2"/>
          <p:cNvSpPr>
            <a:spLocks noGrp="1"/>
          </p:cNvSpPr>
          <p:nvPr>
            <p:ph idx="1"/>
          </p:nvPr>
        </p:nvSpPr>
        <p:spPr/>
        <p:txBody>
          <a:bodyPr/>
          <a:lstStyle/>
          <a:p>
            <a:pPr algn="just"/>
            <a:r>
              <a:rPr lang="fr-FR" dirty="0" smtClean="0">
                <a:solidFill>
                  <a:srgbClr val="FF0000"/>
                </a:solidFill>
              </a:rPr>
              <a:t>INCLUSION DES DIFFERENTS GROUPES DE LA COMMUNAUTE LORS DES EVALUATIONS POUR UNE REPONSE ADAPTEE A LEURS BESOINS SPECIFIQUES. </a:t>
            </a:r>
          </a:p>
          <a:p>
            <a:endParaRPr lang="fr-FR" dirty="0" smtClean="0">
              <a:solidFill>
                <a:srgbClr val="FF0000"/>
              </a:solidFill>
            </a:endParaRPr>
          </a:p>
          <a:p>
            <a:pPr>
              <a:buNone/>
            </a:pPr>
            <a:r>
              <a:rPr lang="fr-FR" dirty="0" smtClean="0">
                <a:solidFill>
                  <a:srgbClr val="FF0000"/>
                </a:solidFill>
              </a:rPr>
              <a:t>« Ce que vous faites pour moi sans moi est contre moi »</a:t>
            </a:r>
            <a:endParaRPr lang="fr-FR" dirty="0">
              <a:solidFill>
                <a:srgbClr val="FF0000"/>
              </a:solidFill>
            </a:endParaRPr>
          </a:p>
          <a:p>
            <a:pPr marL="0" indent="720725" algn="just">
              <a:buNone/>
            </a:pPr>
            <a:endParaRPr lang="fr-FR"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1524899" y="818237"/>
            <a:ext cx="4572000" cy="430887"/>
          </a:xfrm>
          <a:prstGeom prst="rect">
            <a:avLst/>
          </a:prstGeom>
        </p:spPr>
        <p:txBody>
          <a:bodyPr>
            <a:spAutoFit/>
          </a:bodyPr>
          <a:lstStyle/>
          <a:p>
            <a:pPr algn="ctr"/>
            <a:r>
              <a:rPr lang="fr-FR" altLang="en-US" sz="1050" b="1" dirty="0">
                <a:latin typeface="Arial Black" pitchFamily="34" charset="0"/>
              </a:rPr>
              <a:t>CROIX-ROUGE</a:t>
            </a:r>
          </a:p>
          <a:p>
            <a:pPr algn="ctr"/>
            <a:r>
              <a:rPr lang="fr-FR" altLang="en-US" sz="1050" b="1" dirty="0">
                <a:latin typeface="Arial Black" pitchFamily="34" charset="0"/>
              </a:rPr>
              <a:t> DE LA RDC</a:t>
            </a:r>
            <a:endParaRPr lang="en-US" altLang="en-US" sz="1050" b="1"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IMG_20161113_174331_956.jpg"/>
          <p:cNvPicPr>
            <a:picLocks noGrp="1" noChangeAspect="1"/>
          </p:cNvPicPr>
          <p:nvPr>
            <p:ph idx="1"/>
          </p:nvPr>
        </p:nvPicPr>
        <p:blipFill>
          <a:blip r:embed="rId2" cstate="print"/>
          <a:stretch>
            <a:fillRect/>
          </a:stretch>
        </p:blipFill>
        <p:spPr>
          <a:xfrm>
            <a:off x="557667" y="1600200"/>
            <a:ext cx="8028665" cy="4525963"/>
          </a:xfr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429919"/>
            <a:ext cx="8229600" cy="1143000"/>
          </a:xfrm>
        </p:spPr>
        <p:txBody>
          <a:bodyPr/>
          <a:lstStyle/>
          <a:p>
            <a:endParaRPr lang="fr-FR"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lgn="ctr">
              <a:buNone/>
            </a:pPr>
            <a:r>
              <a:rPr lang="fr-FR" sz="8800" dirty="0" smtClean="0">
                <a:solidFill>
                  <a:srgbClr val="FF0000"/>
                </a:solidFill>
                <a:latin typeface="Aharoni" panose="02010803020104030203" pitchFamily="2" charset="-79"/>
                <a:cs typeface="Aharoni" panose="02010803020104030203" pitchFamily="2" charset="-79"/>
              </a:rPr>
              <a:t>MERCI</a:t>
            </a:r>
          </a:p>
        </p:txBody>
      </p:sp>
      <p:grpSp>
        <p:nvGrpSpPr>
          <p:cNvPr id="5" name="Groupe 4"/>
          <p:cNvGrpSpPr/>
          <p:nvPr/>
        </p:nvGrpSpPr>
        <p:grpSpPr>
          <a:xfrm>
            <a:off x="428596" y="357166"/>
            <a:ext cx="500066" cy="434248"/>
            <a:chOff x="3500430" y="714356"/>
            <a:chExt cx="2148760" cy="2148760"/>
          </a:xfrm>
        </p:grpSpPr>
        <p:sp>
          <p:nvSpPr>
            <p:cNvPr id="6" name="Rectangle 5"/>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1607371" y="818695"/>
            <a:ext cx="4572000" cy="430887"/>
          </a:xfrm>
          <a:prstGeom prst="rect">
            <a:avLst/>
          </a:prstGeom>
        </p:spPr>
        <p:txBody>
          <a:bodyPr>
            <a:spAutoFit/>
          </a:bodyPr>
          <a:lstStyle/>
          <a:p>
            <a:pPr algn="ctr"/>
            <a:r>
              <a:rPr lang="fr-FR" altLang="en-US" sz="1050" b="1" dirty="0">
                <a:latin typeface="Arial Black" pitchFamily="34" charset="0"/>
              </a:rPr>
              <a:t>CROIX-ROUGE</a:t>
            </a:r>
          </a:p>
          <a:p>
            <a:pPr algn="ctr"/>
            <a:r>
              <a:rPr lang="fr-FR" altLang="en-US" sz="1050" b="1" dirty="0">
                <a:latin typeface="Arial Black" pitchFamily="34" charset="0"/>
              </a:rPr>
              <a:t> DE LA RDC</a:t>
            </a:r>
            <a:endParaRPr lang="en-US" altLang="en-US" sz="1050" b="1" dirty="0">
              <a:latin typeface="Arial Black" pitchFamily="34" charset="0"/>
            </a:endParaRPr>
          </a:p>
        </p:txBody>
      </p:sp>
    </p:spTree>
    <p:extLst>
      <p:ext uri="{BB962C8B-B14F-4D97-AF65-F5344CB8AC3E}">
        <p14:creationId xmlns:p14="http://schemas.microsoft.com/office/powerpoint/2010/main" val="55815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rapeau">
            <a:extLst>
              <a:ext uri="{FF2B5EF4-FFF2-40B4-BE49-F238E27FC236}">
                <a16:creationId xmlns:a16="http://schemas.microsoft.com/office/drawing/2014/main" xmlns="" id="{62F872AA-19BB-4BCF-BBA3-CEAF6D021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21" y="135000"/>
            <a:ext cx="2190131" cy="16425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971600" y="1907454"/>
            <a:ext cx="7772400" cy="1470025"/>
          </a:xfrm>
        </p:spPr>
        <p:txBody>
          <a:bodyPr>
            <a:normAutofit/>
          </a:bodyPr>
          <a:lstStyle/>
          <a:p>
            <a:pPr algn="l"/>
            <a:r>
              <a:rPr lang="fr-F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DE </a:t>
            </a:r>
            <a:r>
              <a:rPr lang="fr-F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a:t>
            </a: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itre 1">
            <a:extLst>
              <a:ext uri="{FF2B5EF4-FFF2-40B4-BE49-F238E27FC236}">
                <a16:creationId xmlns:a16="http://schemas.microsoft.com/office/drawing/2014/main" xmlns="" id="{4FCDA6A1-F3B5-4717-A5C0-3A2F960C29D3}"/>
              </a:ext>
            </a:extLst>
          </p:cNvPr>
          <p:cNvSpPr txBox="1">
            <a:spLocks/>
          </p:cNvSpPr>
          <p:nvPr/>
        </p:nvSpPr>
        <p:spPr>
          <a:xfrm>
            <a:off x="951113" y="3645023"/>
            <a:ext cx="7772400" cy="5973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Contexte du pays</a:t>
            </a:r>
            <a:endPar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Domaines d’intervention de la Croix-Rouge</a:t>
            </a:r>
          </a:p>
          <a:p>
            <a:pPr algn="l"/>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Intégration Genre et Diversité dans les Programmes RRC</a:t>
            </a:r>
            <a:endPar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Succès </a:t>
            </a:r>
            <a:endPar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Défis</a:t>
            </a:r>
          </a:p>
          <a:p>
            <a:pPr algn="l"/>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Leçons Apprises</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e 4"/>
          <p:cNvGrpSpPr>
            <a:grpSpLocks noChangeAspect="1"/>
          </p:cNvGrpSpPr>
          <p:nvPr/>
        </p:nvGrpSpPr>
        <p:grpSpPr>
          <a:xfrm>
            <a:off x="7236296" y="235659"/>
            <a:ext cx="1044000" cy="1044000"/>
            <a:chOff x="3500430" y="714356"/>
            <a:chExt cx="2148760" cy="2148760"/>
          </a:xfrm>
        </p:grpSpPr>
        <p:sp>
          <p:nvSpPr>
            <p:cNvPr id="6" name="Rectangle 5"/>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2"/>
          <p:cNvSpPr/>
          <p:nvPr/>
        </p:nvSpPr>
        <p:spPr>
          <a:xfrm>
            <a:off x="7088881" y="1276929"/>
            <a:ext cx="1338828" cy="430887"/>
          </a:xfrm>
          <a:prstGeom prst="rect">
            <a:avLst/>
          </a:prstGeom>
        </p:spPr>
        <p:txBody>
          <a:bodyPr wrap="none">
            <a:spAutoFit/>
          </a:bodyPr>
          <a:lstStyle/>
          <a:p>
            <a:pPr algn="ctr"/>
            <a:r>
              <a:rPr lang="fr-FR" altLang="en-US" sz="1100" b="1" dirty="0">
                <a:latin typeface="Arial Black" pitchFamily="34" charset="0"/>
              </a:rPr>
              <a:t>CROIX-ROUGE </a:t>
            </a:r>
            <a:endParaRPr lang="fr-FR" altLang="en-US" sz="1100" b="1" dirty="0" smtClean="0">
              <a:latin typeface="Arial Black" pitchFamily="34" charset="0"/>
            </a:endParaRPr>
          </a:p>
          <a:p>
            <a:pPr algn="ctr"/>
            <a:r>
              <a:rPr lang="fr-FR" altLang="en-US" sz="1100" b="1" dirty="0" smtClean="0">
                <a:latin typeface="Arial Black" pitchFamily="34" charset="0"/>
              </a:rPr>
              <a:t>DE </a:t>
            </a:r>
            <a:r>
              <a:rPr lang="fr-FR" altLang="en-US" sz="1100" b="1" dirty="0">
                <a:latin typeface="Arial Black" pitchFamily="34" charset="0"/>
              </a:rPr>
              <a:t>LA RDC</a:t>
            </a:r>
            <a:endParaRPr lang="en-US" altLang="en-US" sz="1100" b="1" dirty="0">
              <a:latin typeface="Arial Black" pitchFamily="34" charset="0"/>
            </a:endParaRPr>
          </a:p>
        </p:txBody>
      </p:sp>
    </p:spTree>
    <p:extLst>
      <p:ext uri="{BB962C8B-B14F-4D97-AF65-F5344CB8AC3E}">
        <p14:creationId xmlns:p14="http://schemas.microsoft.com/office/powerpoint/2010/main" val="217247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3968" y="951195"/>
            <a:ext cx="4860032" cy="5790173"/>
          </a:xfrm>
        </p:spPr>
        <p:txBody>
          <a:bodyPr>
            <a:normAutofit fontScale="32500" lnSpcReduction="20000"/>
          </a:bodyPr>
          <a:lstStyle/>
          <a:p>
            <a:pPr algn="just">
              <a:lnSpc>
                <a:spcPct val="120000"/>
              </a:lnSpc>
            </a:pPr>
            <a:r>
              <a:rPr lang="fr-FR" sz="4300" dirty="0">
                <a:latin typeface="Times New Roman" panose="02020603050405020304" pitchFamily="18" charset="0"/>
                <a:cs typeface="Times New Roman" panose="02020603050405020304" pitchFamily="18" charset="0"/>
              </a:rPr>
              <a:t>RDC pays très vaste </a:t>
            </a:r>
            <a:r>
              <a:rPr lang="fr-FR" sz="4300" dirty="0" smtClean="0">
                <a:latin typeface="Times New Roman" panose="02020603050405020304" pitchFamily="18" charset="0"/>
                <a:cs typeface="Times New Roman" panose="02020603050405020304" pitchFamily="18" charset="0"/>
              </a:rPr>
              <a:t>2.345.410 km2</a:t>
            </a:r>
          </a:p>
          <a:p>
            <a:pPr algn="just">
              <a:lnSpc>
                <a:spcPct val="120000"/>
              </a:lnSpc>
            </a:pPr>
            <a:r>
              <a:rPr lang="fr-FR" sz="4300" dirty="0" smtClean="0">
                <a:latin typeface="Times New Roman" panose="02020603050405020304" pitchFamily="18" charset="0"/>
                <a:cs typeface="Times New Roman" panose="02020603050405020304" pitchFamily="18" charset="0"/>
              </a:rPr>
              <a:t>Densité: 38,27 </a:t>
            </a:r>
            <a:r>
              <a:rPr lang="fr-FR" sz="4300" dirty="0" err="1" smtClean="0">
                <a:latin typeface="Times New Roman" panose="02020603050405020304" pitchFamily="18" charset="0"/>
                <a:cs typeface="Times New Roman" panose="02020603050405020304" pitchFamily="18" charset="0"/>
              </a:rPr>
              <a:t>hab</a:t>
            </a:r>
            <a:r>
              <a:rPr lang="fr-FR" sz="4300" dirty="0" smtClean="0">
                <a:latin typeface="Times New Roman" panose="02020603050405020304" pitchFamily="18" charset="0"/>
                <a:cs typeface="Times New Roman" panose="02020603050405020304" pitchFamily="18" charset="0"/>
              </a:rPr>
              <a:t>/km2</a:t>
            </a:r>
            <a:endParaRPr lang="fr-FR" sz="4300" dirty="0">
              <a:latin typeface="Times New Roman" panose="02020603050405020304" pitchFamily="18" charset="0"/>
              <a:cs typeface="Times New Roman" panose="02020603050405020304" pitchFamily="18" charset="0"/>
            </a:endParaRPr>
          </a:p>
          <a:p>
            <a:pPr algn="just">
              <a:lnSpc>
                <a:spcPct val="120000"/>
              </a:lnSpc>
            </a:pPr>
            <a:r>
              <a:rPr lang="fr-FR" sz="4300" dirty="0" smtClean="0">
                <a:latin typeface="Times New Roman" panose="02020603050405020304" pitchFamily="18" charset="0"/>
                <a:cs typeface="Times New Roman" panose="02020603050405020304" pitchFamily="18" charset="0"/>
              </a:rPr>
              <a:t>Expansion </a:t>
            </a:r>
            <a:r>
              <a:rPr lang="fr-FR" sz="4300" dirty="0">
                <a:latin typeface="Times New Roman" panose="02020603050405020304" pitchFamily="18" charset="0"/>
                <a:cs typeface="Times New Roman" panose="02020603050405020304" pitchFamily="18" charset="0"/>
              </a:rPr>
              <a:t>à des risques de catastrophe tels que les inondations, les mouvements de populations, les épidémies, le volcan, etc.</a:t>
            </a:r>
          </a:p>
          <a:p>
            <a:pPr algn="just">
              <a:lnSpc>
                <a:spcPct val="120000"/>
              </a:lnSpc>
            </a:pPr>
            <a:r>
              <a:rPr lang="fr-FR" sz="4300" dirty="0">
                <a:latin typeface="Times New Roman" panose="02020603050405020304" pitchFamily="18" charset="0"/>
                <a:cs typeface="Times New Roman" panose="02020603050405020304" pitchFamily="18" charset="0"/>
              </a:rPr>
              <a:t>diversité de type de catastrophes à fréquence élevée </a:t>
            </a:r>
          </a:p>
          <a:p>
            <a:pPr algn="just">
              <a:lnSpc>
                <a:spcPct val="120000"/>
              </a:lnSpc>
            </a:pPr>
            <a:r>
              <a:rPr lang="fr-FR" sz="4300" dirty="0">
                <a:latin typeface="Times New Roman" panose="02020603050405020304" pitchFamily="18" charset="0"/>
                <a:cs typeface="Times New Roman" panose="02020603050405020304" pitchFamily="18" charset="0"/>
              </a:rPr>
              <a:t>Plusieurs facteurs multiplicateurs de risques tels que la densité de la population, les lacunes de l’urbanisation, les infrastructures peu développées telles que les routes</a:t>
            </a:r>
          </a:p>
          <a:p>
            <a:pPr algn="just">
              <a:lnSpc>
                <a:spcPct val="120000"/>
              </a:lnSpc>
            </a:pPr>
            <a:r>
              <a:rPr lang="fr-FR" sz="4300" dirty="0">
                <a:latin typeface="Times New Roman" panose="02020603050405020304" pitchFamily="18" charset="0"/>
                <a:cs typeface="Times New Roman" panose="02020603050405020304" pitchFamily="18" charset="0"/>
              </a:rPr>
              <a:t>dégradation de la situation sécuritaire et l’exacerbation des vulnérabilités.</a:t>
            </a:r>
          </a:p>
          <a:p>
            <a:pPr algn="just">
              <a:lnSpc>
                <a:spcPct val="120000"/>
              </a:lnSpc>
            </a:pPr>
            <a:r>
              <a:rPr lang="fr-FR" sz="4300" dirty="0">
                <a:latin typeface="Times New Roman" panose="02020603050405020304" pitchFamily="18" charset="0"/>
                <a:cs typeface="Times New Roman" panose="02020603050405020304" pitchFamily="18" charset="0"/>
              </a:rPr>
              <a:t>fort taux de pauvreté et d’un développement faible</a:t>
            </a:r>
          </a:p>
          <a:p>
            <a:pPr algn="just">
              <a:lnSpc>
                <a:spcPct val="120000"/>
              </a:lnSpc>
            </a:pPr>
            <a:r>
              <a:rPr lang="fr-FR" sz="4300" dirty="0">
                <a:latin typeface="Times New Roman" panose="02020603050405020304" pitchFamily="18" charset="0"/>
                <a:cs typeface="Times New Roman" panose="02020603050405020304" pitchFamily="18" charset="0"/>
              </a:rPr>
              <a:t>inégalités notables entre les régions et les classes sociales</a:t>
            </a:r>
          </a:p>
          <a:p>
            <a:pPr algn="just">
              <a:lnSpc>
                <a:spcPct val="120000"/>
              </a:lnSpc>
            </a:pPr>
            <a:r>
              <a:rPr lang="fr-FR" sz="4300" dirty="0">
                <a:latin typeface="Times New Roman" panose="02020603050405020304" pitchFamily="18" charset="0"/>
                <a:cs typeface="Times New Roman" panose="02020603050405020304" pitchFamily="18" charset="0"/>
              </a:rPr>
              <a:t>inégalités de sexe marginalisant les femmes</a:t>
            </a:r>
          </a:p>
          <a:p>
            <a:pPr algn="just">
              <a:lnSpc>
                <a:spcPct val="120000"/>
              </a:lnSpc>
            </a:pPr>
            <a:r>
              <a:rPr lang="fr-FR" sz="4300" dirty="0">
                <a:latin typeface="Times New Roman" panose="02020603050405020304" pitchFamily="18" charset="0"/>
                <a:cs typeface="Times New Roman" panose="02020603050405020304" pitchFamily="18" charset="0"/>
              </a:rPr>
              <a:t>discrimination basée sur des facteurs de diversité</a:t>
            </a:r>
          </a:p>
          <a:p>
            <a:pPr algn="just">
              <a:lnSpc>
                <a:spcPct val="120000"/>
              </a:lnSpc>
            </a:pPr>
            <a:r>
              <a:rPr lang="fr-FR" sz="4300" dirty="0">
                <a:latin typeface="Times New Roman" panose="02020603050405020304" pitchFamily="18" charset="0"/>
                <a:cs typeface="Times New Roman" panose="02020603050405020304" pitchFamily="18" charset="0"/>
              </a:rPr>
              <a:t>phénomène des violences sexuelles et basées sur le genre (VSBG) est répandu et demeure un problème majeur notamment dans les zones du pays en crise humanitaire. </a:t>
            </a:r>
          </a:p>
          <a:p>
            <a:pPr algn="just">
              <a:lnSpc>
                <a:spcPct val="120000"/>
              </a:lnSpc>
            </a:pPr>
            <a:r>
              <a:rPr lang="fr-FR" sz="4300" dirty="0">
                <a:latin typeface="Times New Roman" panose="02020603050405020304" pitchFamily="18" charset="0"/>
                <a:cs typeface="Times New Roman" panose="02020603050405020304" pitchFamily="18" charset="0"/>
              </a:rPr>
              <a:t>conséquences exponentielles avec plus de 4.35 millions de personnes déplacées</a:t>
            </a:r>
            <a:endParaRPr lang="fr-FR" sz="4300" dirty="0">
              <a:latin typeface="Times New Roman" panose="02020603050405020304" pitchFamily="18" charset="0"/>
              <a:ea typeface="+mj-ea"/>
              <a:cs typeface="Times New Roman" panose="02020603050405020304" pitchFamily="18" charset="0"/>
            </a:endParaRPr>
          </a:p>
          <a:p>
            <a:pPr marL="0" indent="0" algn="just">
              <a:lnSpc>
                <a:spcPct val="120000"/>
              </a:lnSpc>
              <a:buNone/>
            </a:pPr>
            <a:endParaRPr lang="fr-FR" sz="2000" dirty="0"/>
          </a:p>
          <a:p>
            <a:pPr marL="0" indent="0" algn="just">
              <a:buNone/>
            </a:pPr>
            <a:endParaRPr lang="fr-FR" dirty="0"/>
          </a:p>
        </p:txBody>
      </p:sp>
      <p:sp>
        <p:nvSpPr>
          <p:cNvPr id="10" name="Titre 1">
            <a:extLst>
              <a:ext uri="{FF2B5EF4-FFF2-40B4-BE49-F238E27FC236}">
                <a16:creationId xmlns:a16="http://schemas.microsoft.com/office/drawing/2014/main" xmlns="" id="{BED2D4C3-D6F5-433A-B0CC-03D8FAFE3B76}"/>
              </a:ext>
            </a:extLst>
          </p:cNvPr>
          <p:cNvSpPr>
            <a:spLocks noGrp="1"/>
          </p:cNvSpPr>
          <p:nvPr>
            <p:ph type="title"/>
          </p:nvPr>
        </p:nvSpPr>
        <p:spPr>
          <a:xfrm>
            <a:off x="1547664" y="255299"/>
            <a:ext cx="7365504" cy="695896"/>
          </a:xfrm>
        </p:spPr>
        <p:txBody>
          <a:bodyPr>
            <a:noAutofit/>
          </a:bodyPr>
          <a:lstStyle/>
          <a:p>
            <a:pPr algn="l"/>
            <a:r>
              <a:rPr lang="fr-FR"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CONTEXTE ET JUSTIFICATION</a:t>
            </a:r>
          </a:p>
        </p:txBody>
      </p:sp>
      <p:pic>
        <p:nvPicPr>
          <p:cNvPr id="2" name="Image 1"/>
          <p:cNvPicPr>
            <a:picLocks noChangeAspect="1"/>
          </p:cNvPicPr>
          <p:nvPr/>
        </p:nvPicPr>
        <p:blipFill>
          <a:blip r:embed="rId3"/>
          <a:stretch>
            <a:fillRect/>
          </a:stretch>
        </p:blipFill>
        <p:spPr>
          <a:xfrm>
            <a:off x="454835" y="1168199"/>
            <a:ext cx="3843360" cy="5430133"/>
          </a:xfrm>
          <a:prstGeom prst="rect">
            <a:avLst/>
          </a:prstGeom>
        </p:spPr>
      </p:pic>
      <p:sp>
        <p:nvSpPr>
          <p:cNvPr id="4" name="Rectangle 3"/>
          <p:cNvSpPr/>
          <p:nvPr/>
        </p:nvSpPr>
        <p:spPr>
          <a:xfrm>
            <a:off x="-165687" y="906498"/>
            <a:ext cx="1241044" cy="400110"/>
          </a:xfrm>
          <a:prstGeom prst="rect">
            <a:avLst/>
          </a:prstGeom>
        </p:spPr>
        <p:txBody>
          <a:bodyPr wrap="none">
            <a:spAutoFit/>
          </a:bodyPr>
          <a:lstStyle/>
          <a:p>
            <a:pPr algn="ctr"/>
            <a:r>
              <a:rPr lang="fr-FR" altLang="en-US" sz="1000" b="1" dirty="0">
                <a:latin typeface="Arial Black" pitchFamily="34" charset="0"/>
              </a:rPr>
              <a:t>CROIX-ROUGE </a:t>
            </a:r>
            <a:endParaRPr lang="fr-FR" altLang="en-US" sz="1000" b="1" dirty="0" smtClean="0">
              <a:latin typeface="Arial Black" pitchFamily="34" charset="0"/>
            </a:endParaRPr>
          </a:p>
          <a:p>
            <a:pPr algn="ctr"/>
            <a:r>
              <a:rPr lang="fr-FR" altLang="en-US" sz="1000" b="1" dirty="0" smtClean="0">
                <a:latin typeface="Arial Black" pitchFamily="34" charset="0"/>
              </a:rPr>
              <a:t>DE </a:t>
            </a:r>
            <a:r>
              <a:rPr lang="fr-FR" altLang="en-US" sz="1000" b="1" dirty="0">
                <a:latin typeface="Arial Black" pitchFamily="34" charset="0"/>
              </a:rPr>
              <a:t>LA RDC</a:t>
            </a:r>
            <a:endParaRPr lang="en-US" altLang="en-US" sz="1000" b="1" dirty="0">
              <a:latin typeface="Arial Black" pitchFamily="34" charset="0"/>
            </a:endParaRPr>
          </a:p>
        </p:txBody>
      </p:sp>
      <p:grpSp>
        <p:nvGrpSpPr>
          <p:cNvPr id="7" name="Groupe 6"/>
          <p:cNvGrpSpPr>
            <a:grpSpLocks noChangeAspect="1"/>
          </p:cNvGrpSpPr>
          <p:nvPr/>
        </p:nvGrpSpPr>
        <p:grpSpPr>
          <a:xfrm>
            <a:off x="82085" y="81247"/>
            <a:ext cx="745499" cy="817352"/>
            <a:chOff x="3500430" y="714356"/>
            <a:chExt cx="2148760" cy="2148760"/>
          </a:xfrm>
        </p:grpSpPr>
        <p:sp>
          <p:nvSpPr>
            <p:cNvPr id="8" name="Rectangle 7"/>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9" name="Rectangle 8"/>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1" name="Rectangle 10"/>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2" name="Rectangle 11"/>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3" name="Rectangle 12"/>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spTree>
    <p:extLst>
      <p:ext uri="{BB962C8B-B14F-4D97-AF65-F5344CB8AC3E}">
        <p14:creationId xmlns:p14="http://schemas.microsoft.com/office/powerpoint/2010/main" val="347837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74638"/>
            <a:ext cx="7427168" cy="1143000"/>
          </a:xfrm>
        </p:spPr>
        <p:txBody>
          <a:bodyPr>
            <a:normAutofit/>
          </a:bodyPr>
          <a:lstStyle/>
          <a:p>
            <a:pPr lvl="0"/>
            <a: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DOMAINES D’INTERVENTION DE LA CROIX-ROUGE RDC</a:t>
            </a:r>
            <a:endParaRPr lang="fr-FR"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23528" y="1600200"/>
            <a:ext cx="8640960" cy="4853136"/>
          </a:xfrm>
        </p:spPr>
        <p:txBody>
          <a:bodyPr>
            <a:normAutofit lnSpcReduction="10000"/>
          </a:bodyPr>
          <a:lstStyle/>
          <a:p>
            <a:pPr lvl="0" algn="just">
              <a:lnSpc>
                <a:spcPct val="120000"/>
              </a:lnSpc>
              <a:spcBef>
                <a:spcPts val="600"/>
              </a:spcBef>
            </a:pPr>
            <a:r>
              <a:rPr lang="fr-FR" sz="2400" dirty="0">
                <a:latin typeface="Times New Roman" panose="02020603050405020304" pitchFamily="18" charset="0"/>
                <a:ea typeface="+mj-ea"/>
                <a:cs typeface="Times New Roman" panose="02020603050405020304" pitchFamily="18" charset="0"/>
              </a:rPr>
              <a:t>La Croix-Rouge de la </a:t>
            </a:r>
            <a:r>
              <a:rPr lang="fr-FR" sz="2400" dirty="0" smtClean="0">
                <a:latin typeface="Times New Roman" panose="02020603050405020304" pitchFamily="18" charset="0"/>
                <a:ea typeface="+mj-ea"/>
                <a:cs typeface="Times New Roman" panose="02020603050405020304" pitchFamily="18" charset="0"/>
              </a:rPr>
              <a:t>RDC, auxiliaire </a:t>
            </a:r>
            <a:r>
              <a:rPr lang="fr-FR" sz="2400" dirty="0">
                <a:latin typeface="Times New Roman" panose="02020603050405020304" pitchFamily="18" charset="0"/>
                <a:ea typeface="+mj-ea"/>
                <a:cs typeface="Times New Roman" panose="02020603050405020304" pitchFamily="18" charset="0"/>
              </a:rPr>
              <a:t>des pouvoirs publics dans le domaine </a:t>
            </a:r>
            <a:r>
              <a:rPr lang="fr-FR" sz="2400" dirty="0" smtClean="0">
                <a:latin typeface="Times New Roman" panose="02020603050405020304" pitchFamily="18" charset="0"/>
                <a:ea typeface="+mj-ea"/>
                <a:cs typeface="Times New Roman" panose="02020603050405020304" pitchFamily="18" charset="0"/>
              </a:rPr>
              <a:t>humanitaires</a:t>
            </a:r>
            <a:r>
              <a:rPr lang="fr-FR" sz="2400" dirty="0">
                <a:latin typeface="Times New Roman" panose="02020603050405020304" pitchFamily="18" charset="0"/>
                <a:ea typeface="+mj-ea"/>
                <a:cs typeface="Times New Roman" panose="02020603050405020304" pitchFamily="18" charset="0"/>
              </a:rPr>
              <a:t> </a:t>
            </a:r>
            <a:r>
              <a:rPr lang="fr-FR" sz="2400" dirty="0" smtClean="0">
                <a:latin typeface="Times New Roman" panose="02020603050405020304" pitchFamily="18" charset="0"/>
                <a:ea typeface="+mj-ea"/>
                <a:cs typeface="Times New Roman" panose="02020603050405020304" pitchFamily="18" charset="0"/>
              </a:rPr>
              <a:t>par le décret-loi du 1</a:t>
            </a:r>
            <a:r>
              <a:rPr lang="fr-FR" sz="2400" baseline="30000" dirty="0" smtClean="0">
                <a:latin typeface="Times New Roman" panose="02020603050405020304" pitchFamily="18" charset="0"/>
                <a:ea typeface="+mj-ea"/>
                <a:cs typeface="Times New Roman" panose="02020603050405020304" pitchFamily="18" charset="0"/>
              </a:rPr>
              <a:t>er</a:t>
            </a:r>
            <a:r>
              <a:rPr lang="fr-FR" sz="2400" dirty="0" smtClean="0">
                <a:latin typeface="Times New Roman" panose="02020603050405020304" pitchFamily="18" charset="0"/>
                <a:ea typeface="+mj-ea"/>
                <a:cs typeface="Times New Roman" panose="02020603050405020304" pitchFamily="18" charset="0"/>
              </a:rPr>
              <a:t> mars 1961,</a:t>
            </a:r>
          </a:p>
          <a:p>
            <a:pPr lvl="0" algn="just">
              <a:lnSpc>
                <a:spcPct val="120000"/>
              </a:lnSpc>
              <a:spcBef>
                <a:spcPts val="600"/>
              </a:spcBef>
            </a:pPr>
            <a:r>
              <a:rPr lang="fr-FR" sz="2400" dirty="0" smtClean="0">
                <a:latin typeface="Times New Roman" panose="02020603050405020304" pitchFamily="18" charset="0"/>
                <a:ea typeface="+mj-ea"/>
                <a:cs typeface="Times New Roman" panose="02020603050405020304" pitchFamily="18" charset="0"/>
              </a:rPr>
              <a:t>Son mandat :</a:t>
            </a:r>
            <a:r>
              <a:rPr lang="fr-FR" sz="2400" dirty="0">
                <a:latin typeface="Times New Roman" panose="02020603050405020304" pitchFamily="18" charset="0"/>
                <a:ea typeface="+mj-ea"/>
                <a:cs typeface="Times New Roman" panose="02020603050405020304" pitchFamily="18" charset="0"/>
              </a:rPr>
              <a:t> </a:t>
            </a:r>
            <a:r>
              <a:rPr lang="fr-FR" sz="2400" dirty="0" smtClean="0">
                <a:latin typeface="Times New Roman" panose="02020603050405020304" pitchFamily="18" charset="0"/>
                <a:ea typeface="+mj-ea"/>
                <a:cs typeface="Times New Roman" panose="02020603050405020304" pitchFamily="18" charset="0"/>
              </a:rPr>
              <a:t>Porter </a:t>
            </a:r>
            <a:r>
              <a:rPr lang="fr-FR" sz="2400" dirty="0">
                <a:latin typeface="Times New Roman" panose="02020603050405020304" pitchFamily="18" charset="0"/>
                <a:ea typeface="+mj-ea"/>
                <a:cs typeface="Times New Roman" panose="02020603050405020304" pitchFamily="18" charset="0"/>
              </a:rPr>
              <a:t>secours à toute personne dans le besoin sans discrimination aucune et dans le strict respect de sept principes fondamentaux,</a:t>
            </a:r>
          </a:p>
          <a:p>
            <a:pPr lvl="0" algn="just">
              <a:lnSpc>
                <a:spcPct val="120000"/>
              </a:lnSpc>
              <a:spcBef>
                <a:spcPts val="600"/>
              </a:spcBef>
            </a:pPr>
            <a:r>
              <a:rPr lang="fr-FR" sz="2400" dirty="0" smtClean="0">
                <a:latin typeface="Times New Roman" panose="02020603050405020304" pitchFamily="18" charset="0"/>
                <a:ea typeface="+mj-ea"/>
                <a:cs typeface="Times New Roman" panose="02020603050405020304" pitchFamily="18" charset="0"/>
              </a:rPr>
              <a:t>Son </a:t>
            </a:r>
            <a:r>
              <a:rPr lang="fr-FR" sz="2400" dirty="0">
                <a:latin typeface="Times New Roman" panose="02020603050405020304" pitchFamily="18" charset="0"/>
                <a:ea typeface="+mj-ea"/>
                <a:cs typeface="Times New Roman" panose="02020603050405020304" pitchFamily="18" charset="0"/>
              </a:rPr>
              <a:t>champs </a:t>
            </a:r>
            <a:r>
              <a:rPr lang="fr-FR" sz="2400" dirty="0" smtClean="0">
                <a:latin typeface="Times New Roman" panose="02020603050405020304" pitchFamily="18" charset="0"/>
                <a:ea typeface="+mj-ea"/>
                <a:cs typeface="Times New Roman" panose="02020603050405020304" pitchFamily="18" charset="0"/>
              </a:rPr>
              <a:t>d’action:  </a:t>
            </a:r>
            <a:r>
              <a:rPr lang="fr-FR" sz="2400" dirty="0">
                <a:latin typeface="Times New Roman" panose="02020603050405020304" pitchFamily="18" charset="0"/>
                <a:ea typeface="+mj-ea"/>
                <a:cs typeface="Times New Roman" panose="02020603050405020304" pitchFamily="18" charset="0"/>
              </a:rPr>
              <a:t>la Santé, la Gestion des catastrophes socio-naturelles, la sécurité alimentaire, le Rétablissement des Liens Familiaux (RFL), l’Eau Hygiène et </a:t>
            </a:r>
            <a:r>
              <a:rPr lang="fr-FR" sz="2400" dirty="0" smtClean="0">
                <a:latin typeface="Times New Roman" panose="02020603050405020304" pitchFamily="18" charset="0"/>
                <a:ea typeface="+mj-ea"/>
                <a:cs typeface="Times New Roman" panose="02020603050405020304" pitchFamily="18" charset="0"/>
              </a:rPr>
              <a:t>Assainissement,</a:t>
            </a:r>
          </a:p>
          <a:p>
            <a:pPr lvl="0" algn="just">
              <a:lnSpc>
                <a:spcPct val="120000"/>
              </a:lnSpc>
              <a:spcBef>
                <a:spcPts val="600"/>
              </a:spcBef>
            </a:pPr>
            <a:r>
              <a:rPr lang="fr-FR" sz="2400" dirty="0" smtClean="0">
                <a:latin typeface="Times New Roman" panose="02020603050405020304" pitchFamily="18" charset="0"/>
                <a:ea typeface="+mj-ea"/>
                <a:cs typeface="Times New Roman" panose="02020603050405020304" pitchFamily="18" charset="0"/>
              </a:rPr>
              <a:t>Sa mission: contribuer </a:t>
            </a:r>
            <a:r>
              <a:rPr lang="fr-FR" sz="2400" dirty="0">
                <a:latin typeface="Times New Roman" panose="02020603050405020304" pitchFamily="18" charset="0"/>
                <a:ea typeface="+mj-ea"/>
                <a:cs typeface="Times New Roman" panose="02020603050405020304" pitchFamily="18" charset="0"/>
              </a:rPr>
              <a:t>à réduire les vulnérabilités, d’où, l’importance de la considération des facteurs genre et diversité au sein de ses activités.</a:t>
            </a:r>
          </a:p>
          <a:p>
            <a:pPr marL="0" lvl="0" indent="0" algn="just">
              <a:buNone/>
            </a:pPr>
            <a:endParaRPr lang="fr-FR" sz="1800" dirty="0">
              <a:latin typeface="Times New Roman" panose="02020603050405020304" pitchFamily="18" charset="0"/>
              <a:ea typeface="+mj-ea"/>
              <a:cs typeface="Times New Roman" panose="02020603050405020304" pitchFamily="18" charset="0"/>
            </a:endParaRPr>
          </a:p>
        </p:txBody>
      </p:sp>
      <p:pic>
        <p:nvPicPr>
          <p:cNvPr id="13" name="Image 7">
            <a:extLst>
              <a:ext uri="{FF2B5EF4-FFF2-40B4-BE49-F238E27FC236}">
                <a16:creationId xmlns:a16="http://schemas.microsoft.com/office/drawing/2014/main" xmlns="" id="{C3C832E7-94DD-44A9-8C02-4AC5B78F272D}"/>
              </a:ext>
            </a:extLst>
          </p:cNvPr>
          <p:cNvPicPr>
            <a:picLocks noChangeAspect="1"/>
          </p:cNvPicPr>
          <p:nvPr/>
        </p:nvPicPr>
        <p:blipFill>
          <a:blip r:embed="rId3"/>
          <a:srcRect/>
          <a:stretch>
            <a:fillRect/>
          </a:stretch>
        </p:blipFill>
        <p:spPr bwMode="auto">
          <a:xfrm>
            <a:off x="78397" y="27433"/>
            <a:ext cx="704850" cy="666750"/>
          </a:xfrm>
          <a:prstGeom prst="rect">
            <a:avLst/>
          </a:prstGeom>
          <a:noFill/>
          <a:ln w="9525">
            <a:noFill/>
            <a:miter lim="800000"/>
            <a:headEnd/>
            <a:tailEnd/>
          </a:ln>
        </p:spPr>
      </p:pic>
      <p:sp>
        <p:nvSpPr>
          <p:cNvPr id="14" name="ZoneTexte 8">
            <a:extLst>
              <a:ext uri="{FF2B5EF4-FFF2-40B4-BE49-F238E27FC236}">
                <a16:creationId xmlns:a16="http://schemas.microsoft.com/office/drawing/2014/main" xmlns="" id="{419CA5A8-C04B-4BF5-813B-CB5E05C3D4A6}"/>
              </a:ext>
            </a:extLst>
          </p:cNvPr>
          <p:cNvSpPr txBox="1">
            <a:spLocks noChangeArrowheads="1"/>
          </p:cNvSpPr>
          <p:nvPr/>
        </p:nvSpPr>
        <p:spPr bwMode="auto">
          <a:xfrm>
            <a:off x="-108860" y="593193"/>
            <a:ext cx="1130300" cy="369332"/>
          </a:xfrm>
          <a:prstGeom prst="rect">
            <a:avLst/>
          </a:prstGeom>
          <a:noFill/>
          <a:ln w="9525">
            <a:noFill/>
            <a:miter lim="800000"/>
            <a:headEnd/>
            <a:tailEnd/>
          </a:ln>
        </p:spPr>
        <p:txBody>
          <a:bodyPr>
            <a:spAutoFit/>
          </a:bodyPr>
          <a:lstStyle/>
          <a:p>
            <a:pPr algn="ctr"/>
            <a:r>
              <a:rPr lang="fr-FR" altLang="en-US" sz="900" b="1" dirty="0">
                <a:latin typeface="Arial Black" pitchFamily="34" charset="0"/>
              </a:rPr>
              <a:t>CROIX-ROUGE DE LA RDC</a:t>
            </a:r>
            <a:endParaRPr lang="en-US" altLang="en-US" sz="900" b="1" dirty="0">
              <a:latin typeface="Arial Black" pitchFamily="34" charset="0"/>
            </a:endParaRPr>
          </a:p>
        </p:txBody>
      </p:sp>
    </p:spTree>
    <p:extLst>
      <p:ext uri="{BB962C8B-B14F-4D97-AF65-F5344CB8AC3E}">
        <p14:creationId xmlns:p14="http://schemas.microsoft.com/office/powerpoint/2010/main" val="250630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57166"/>
            <a:ext cx="7139136" cy="1055610"/>
          </a:xfrm>
        </p:spPr>
        <p:txBody>
          <a:bodyPr>
            <a:normAutofit fontScale="90000"/>
          </a:bodyPr>
          <a:lstStyle/>
          <a:p>
            <a: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L’INTEGRATION DU GENRE ET DE LA DIVERSITE DANS LES PROGRAMMES DE RRC</a:t>
            </a:r>
            <a:b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556010"/>
            <a:ext cx="8229600" cy="4570153"/>
          </a:xfrm>
        </p:spPr>
        <p:txBody>
          <a:bodyPr>
            <a:normAutofit fontScale="92500" lnSpcReduction="10000"/>
          </a:bodyPr>
          <a:lstStyle/>
          <a:p>
            <a:pPr algn="just"/>
            <a:r>
              <a:rPr lang="fr-CA" sz="2400" dirty="0"/>
              <a:t>Les programmes de </a:t>
            </a:r>
            <a:r>
              <a:rPr lang="fr-CA" sz="2400" b="1" dirty="0"/>
              <a:t>la réduction des risques des catastrophes au sein de la Croix – Rouge de la RDC</a:t>
            </a:r>
            <a:r>
              <a:rPr lang="fr-CA" sz="2400" dirty="0"/>
              <a:t> nécessitent un regard particulier sur les besoins,  les rôles et responsabilités  des femmes, jeunes filles, jeunes garçons, personnes vivant avec handicap et minorité dans  la mitigation, prévention et  préparation aux  catastrophes naturelles, situation des conflits ou autre urgences.</a:t>
            </a:r>
            <a:endParaRPr lang="fr-FR" sz="2400" dirty="0"/>
          </a:p>
          <a:p>
            <a:pPr marL="0" lvl="0" indent="0" algn="just">
              <a:buNone/>
            </a:pPr>
            <a:endParaRPr lang="fr-FR" sz="2400" b="1" dirty="0"/>
          </a:p>
          <a:p>
            <a:pPr lvl="0" algn="just"/>
            <a:r>
              <a:rPr lang="fr-FR" sz="2400" b="1" dirty="0" smtClean="0"/>
              <a:t>Genre</a:t>
            </a:r>
            <a:r>
              <a:rPr lang="fr-FR" sz="2400" dirty="0" smtClean="0"/>
              <a:t> </a:t>
            </a:r>
            <a:r>
              <a:rPr lang="fr-FR" sz="2400" dirty="0"/>
              <a:t>est un concept qui recouvre les différences imposées par une société entre les hommes et les femmes tout au long de leur existence. </a:t>
            </a:r>
            <a:r>
              <a:rPr lang="fr-FR" sz="2400" dirty="0" smtClean="0"/>
              <a:t> </a:t>
            </a:r>
            <a:endParaRPr lang="fr-FR" sz="2400" dirty="0"/>
          </a:p>
          <a:p>
            <a:pPr lvl="0" algn="just"/>
            <a:r>
              <a:rPr lang="fr-FR" sz="2400" dirty="0"/>
              <a:t>La </a:t>
            </a:r>
            <a:r>
              <a:rPr lang="fr-FR" sz="2400" b="1" dirty="0"/>
              <a:t>Diversité</a:t>
            </a:r>
            <a:r>
              <a:rPr lang="fr-FR" sz="2400" dirty="0"/>
              <a:t> </a:t>
            </a:r>
            <a:r>
              <a:rPr lang="fr-BE" sz="2400" dirty="0"/>
              <a:t>correspond à </a:t>
            </a:r>
            <a:r>
              <a:rPr lang="fr-BE" sz="2400" b="1" dirty="0"/>
              <a:t>l’acceptation et au respect </a:t>
            </a:r>
            <a:r>
              <a:rPr lang="fr-BE" sz="2400" dirty="0"/>
              <a:t>de toutes formes de différence sociale. </a:t>
            </a:r>
            <a:endParaRPr lang="fr-BE" sz="2400" dirty="0" smtClean="0"/>
          </a:p>
          <a:p>
            <a:pPr lvl="0" algn="just"/>
            <a:r>
              <a:rPr lang="fr-BE" sz="2400" b="1" dirty="0" smtClean="0"/>
              <a:t>Handicap </a:t>
            </a:r>
            <a:r>
              <a:rPr lang="fr-BE" sz="2400" dirty="0" smtClean="0"/>
              <a:t>= Déficience + Obstacles (environnement)</a:t>
            </a:r>
          </a:p>
          <a:p>
            <a:pPr lvl="0" algn="just"/>
            <a:endParaRPr lang="fr-FR" sz="2400"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245584" y="809139"/>
            <a:ext cx="992579" cy="584775"/>
          </a:xfrm>
          <a:prstGeom prst="rect">
            <a:avLst/>
          </a:prstGeom>
        </p:spPr>
        <p:txBody>
          <a:bodyPr wrap="none">
            <a:spAutoFit/>
          </a:bodyPr>
          <a:lstStyle/>
          <a:p>
            <a:pPr algn="ctr"/>
            <a:r>
              <a:rPr lang="fr-FR" altLang="en-US" sz="800" b="1" dirty="0" smtClean="0">
                <a:latin typeface="Arial Black" pitchFamily="34" charset="0"/>
              </a:rPr>
              <a:t>CROIX-ROUGE</a:t>
            </a:r>
          </a:p>
          <a:p>
            <a:pPr algn="ctr"/>
            <a:r>
              <a:rPr lang="fr-FR" altLang="en-US" sz="800" b="1" dirty="0" smtClean="0">
                <a:latin typeface="Arial Black" pitchFamily="34" charset="0"/>
              </a:rPr>
              <a:t> </a:t>
            </a:r>
            <a:r>
              <a:rPr lang="fr-FR" altLang="en-US" sz="800" b="1" dirty="0">
                <a:latin typeface="Arial Black" pitchFamily="34" charset="0"/>
              </a:rPr>
              <a:t>DE LA RDC</a:t>
            </a:r>
            <a:endParaRPr lang="en-US" altLang="en-US" sz="800" b="1" dirty="0">
              <a:latin typeface="Arial Black" pitchFamily="34" charset="0"/>
            </a:endParaRPr>
          </a:p>
          <a:p>
            <a:pPr algn="ctr"/>
            <a:endParaRPr lang="en-US" altLang="en-US" sz="800" b="1" dirty="0">
              <a:latin typeface="Arial Black" pitchFamily="34" charset="0"/>
            </a:endParaRPr>
          </a:p>
          <a:p>
            <a:pPr algn="ctr"/>
            <a:endParaRPr lang="en-US" altLang="en-US" sz="800" b="1"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57166"/>
            <a:ext cx="7139136" cy="1055610"/>
          </a:xfrm>
        </p:spPr>
        <p:txBody>
          <a:bodyPr>
            <a:normAutofit fontScale="90000"/>
          </a:bodyPr>
          <a:lstStyle/>
          <a:p>
            <a: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L’INTEGRATION DU GENRE ET DE LA DIVERSITE DANS LES PROGRAMMES DE RRC</a:t>
            </a:r>
            <a:b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556010"/>
            <a:ext cx="8229600" cy="4570153"/>
          </a:xfrm>
        </p:spPr>
        <p:txBody>
          <a:bodyPr>
            <a:normAutofit fontScale="92500"/>
          </a:bodyPr>
          <a:lstStyle/>
          <a:p>
            <a:pPr algn="just"/>
            <a:r>
              <a:rPr lang="fr-FR" dirty="0" smtClean="0"/>
              <a:t>Difficultés </a:t>
            </a:r>
            <a:r>
              <a:rPr lang="fr-FR" dirty="0"/>
              <a:t>dû aux </a:t>
            </a:r>
            <a:r>
              <a:rPr lang="fr-FR" dirty="0" smtClean="0"/>
              <a:t>idées préconçues </a:t>
            </a:r>
            <a:r>
              <a:rPr lang="fr-FR" dirty="0"/>
              <a:t>liées</a:t>
            </a:r>
            <a:r>
              <a:rPr lang="fr-FR" dirty="0" smtClean="0"/>
              <a:t> </a:t>
            </a:r>
            <a:r>
              <a:rPr lang="fr-FR" dirty="0"/>
              <a:t>à</a:t>
            </a:r>
            <a:r>
              <a:rPr lang="fr-FR" dirty="0" smtClean="0"/>
              <a:t> la gestion </a:t>
            </a:r>
            <a:r>
              <a:rPr lang="fr-FR" dirty="0" smtClean="0"/>
              <a:t>des risques des catastrophes </a:t>
            </a:r>
            <a:r>
              <a:rPr lang="fr-FR" dirty="0" smtClean="0"/>
              <a:t>– les catastrophes affectent </a:t>
            </a:r>
            <a:r>
              <a:rPr lang="fr-FR" dirty="0" smtClean="0"/>
              <a:t>l’ensemble de la communauté de manière </a:t>
            </a:r>
            <a:r>
              <a:rPr lang="fr-FR" dirty="0" smtClean="0"/>
              <a:t>uniforme</a:t>
            </a:r>
            <a:endParaRPr lang="fr-FR" dirty="0" smtClean="0"/>
          </a:p>
          <a:p>
            <a:pPr algn="just"/>
            <a:r>
              <a:rPr lang="fr-FR" dirty="0" smtClean="0"/>
              <a:t>Souvent le regard est tourné vers l’impact sans considérer les différents groupes </a:t>
            </a:r>
            <a:r>
              <a:rPr lang="fr-FR" dirty="0" smtClean="0"/>
              <a:t>affectés qui sont fréquemment négligés – le focus est sur l’impact</a:t>
            </a:r>
          </a:p>
          <a:p>
            <a:pPr algn="just"/>
            <a:r>
              <a:rPr lang="fr-FR" dirty="0" smtClean="0"/>
              <a:t> Les réponses </a:t>
            </a:r>
            <a:r>
              <a:rPr lang="fr-FR" dirty="0" smtClean="0"/>
              <a:t>appropriées </a:t>
            </a:r>
            <a:r>
              <a:rPr lang="fr-FR" dirty="0"/>
              <a:t>doivent </a:t>
            </a:r>
            <a:r>
              <a:rPr lang="fr-FR" dirty="0" smtClean="0"/>
              <a:t>être </a:t>
            </a:r>
            <a:r>
              <a:rPr lang="fr-FR" dirty="0"/>
              <a:t>différentes, </a:t>
            </a:r>
            <a:r>
              <a:rPr lang="fr-FR" dirty="0" smtClean="0"/>
              <a:t>dépendant </a:t>
            </a:r>
            <a:r>
              <a:rPr lang="fr-FR" dirty="0"/>
              <a:t>de la catastrophe</a:t>
            </a:r>
            <a:endParaRPr lang="fr-CA"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245584" y="809139"/>
            <a:ext cx="992579" cy="584775"/>
          </a:xfrm>
          <a:prstGeom prst="rect">
            <a:avLst/>
          </a:prstGeom>
        </p:spPr>
        <p:txBody>
          <a:bodyPr wrap="none">
            <a:spAutoFit/>
          </a:bodyPr>
          <a:lstStyle/>
          <a:p>
            <a:pPr algn="ctr"/>
            <a:r>
              <a:rPr lang="fr-FR" altLang="en-US" sz="800" b="1" dirty="0" smtClean="0">
                <a:latin typeface="Arial Black" pitchFamily="34" charset="0"/>
              </a:rPr>
              <a:t>CROIX-ROUGE</a:t>
            </a:r>
          </a:p>
          <a:p>
            <a:pPr algn="ctr"/>
            <a:r>
              <a:rPr lang="fr-FR" altLang="en-US" sz="800" b="1" dirty="0" smtClean="0">
                <a:latin typeface="Arial Black" pitchFamily="34" charset="0"/>
              </a:rPr>
              <a:t> </a:t>
            </a:r>
            <a:r>
              <a:rPr lang="fr-FR" altLang="en-US" sz="800" b="1" dirty="0">
                <a:latin typeface="Arial Black" pitchFamily="34" charset="0"/>
              </a:rPr>
              <a:t>DE LA RDC</a:t>
            </a:r>
            <a:endParaRPr lang="en-US" altLang="en-US" sz="800" b="1" dirty="0">
              <a:latin typeface="Arial Black" pitchFamily="34" charset="0"/>
            </a:endParaRPr>
          </a:p>
          <a:p>
            <a:pPr algn="ctr"/>
            <a:endParaRPr lang="en-US" altLang="en-US" sz="800" b="1" dirty="0">
              <a:latin typeface="Arial Black" pitchFamily="34" charset="0"/>
            </a:endParaRPr>
          </a:p>
          <a:p>
            <a:pPr algn="ctr"/>
            <a:endParaRPr lang="en-US" altLang="en-US" sz="800" b="1" dirty="0">
              <a:latin typeface="Arial Black" pitchFamily="34" charset="0"/>
            </a:endParaRPr>
          </a:p>
        </p:txBody>
      </p:sp>
    </p:spTree>
    <p:extLst>
      <p:ext uri="{BB962C8B-B14F-4D97-AF65-F5344CB8AC3E}">
        <p14:creationId xmlns:p14="http://schemas.microsoft.com/office/powerpoint/2010/main" val="2344099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57166"/>
            <a:ext cx="7139136" cy="1055610"/>
          </a:xfrm>
        </p:spPr>
        <p:txBody>
          <a:bodyPr>
            <a:normAutofit fontScale="90000"/>
          </a:bodyPr>
          <a:lstStyle/>
          <a:p>
            <a: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32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556010"/>
            <a:ext cx="8229600" cy="4570153"/>
          </a:xfrm>
        </p:spPr>
        <p:txBody>
          <a:bodyPr>
            <a:normAutofit/>
          </a:bodyPr>
          <a:lstStyle/>
          <a:p>
            <a:pPr>
              <a:buFont typeface="Wingdings" panose="05000000000000000000" pitchFamily="2" charset="2"/>
              <a:buChar char="v"/>
              <a:defRPr/>
            </a:pPr>
            <a:r>
              <a:rPr lang="fr-FR" sz="2400" dirty="0">
                <a:latin typeface="HelveticaNeueLT Std Med"/>
              </a:rPr>
              <a:t>Les </a:t>
            </a:r>
            <a:r>
              <a:rPr lang="fr-FR" sz="2400" dirty="0">
                <a:latin typeface="HelveticaNeueLT Std Med"/>
              </a:rPr>
              <a:t>c</a:t>
            </a:r>
            <a:r>
              <a:rPr lang="fr-FR" sz="2400" dirty="0" smtClean="0">
                <a:latin typeface="HelveticaNeueLT Std Med"/>
              </a:rPr>
              <a:t>atastrophes </a:t>
            </a:r>
            <a:r>
              <a:rPr lang="fr-FR" sz="2400" dirty="0" smtClean="0">
                <a:latin typeface="HelveticaNeueLT Std Med"/>
              </a:rPr>
              <a:t>socio-naturelles et les crises ont </a:t>
            </a:r>
            <a:r>
              <a:rPr lang="fr-FR" sz="2400" dirty="0">
                <a:latin typeface="HelveticaNeueLT Std Med"/>
              </a:rPr>
              <a:t>un impact différent sur les </a:t>
            </a:r>
            <a:r>
              <a:rPr lang="fr-FR" sz="2400" dirty="0" smtClean="0">
                <a:latin typeface="HelveticaNeueLT Std Med"/>
              </a:rPr>
              <a:t>hommes et femmes</a:t>
            </a:r>
          </a:p>
          <a:p>
            <a:pPr marL="0" indent="0">
              <a:buNone/>
              <a:defRPr/>
            </a:pPr>
            <a:endParaRPr lang="fr-FR" sz="2400" dirty="0">
              <a:latin typeface="HelveticaNeueLT Std Med"/>
            </a:endParaRPr>
          </a:p>
          <a:p>
            <a:pPr>
              <a:buFont typeface="Wingdings" panose="05000000000000000000" pitchFamily="2" charset="2"/>
              <a:buChar char="v"/>
              <a:defRPr/>
            </a:pPr>
            <a:r>
              <a:rPr lang="fr-FR" sz="2400" dirty="0">
                <a:latin typeface="HelveticaNeueLT Std Med"/>
              </a:rPr>
              <a:t>Les </a:t>
            </a:r>
            <a:r>
              <a:rPr lang="fr-FR" sz="2400" dirty="0" smtClean="0">
                <a:latin typeface="HelveticaNeueLT Std Med"/>
              </a:rPr>
              <a:t>hommes et </a:t>
            </a:r>
            <a:r>
              <a:rPr lang="fr-FR" sz="2400" dirty="0" smtClean="0">
                <a:latin typeface="HelveticaNeueLT Std Med"/>
              </a:rPr>
              <a:t>femmes </a:t>
            </a:r>
            <a:r>
              <a:rPr lang="fr-FR" sz="2400" dirty="0" smtClean="0">
                <a:latin typeface="HelveticaNeueLT Std Med"/>
              </a:rPr>
              <a:t>de </a:t>
            </a:r>
            <a:r>
              <a:rPr lang="fr-FR" sz="2400" dirty="0">
                <a:latin typeface="HelveticaNeueLT Std Med"/>
              </a:rPr>
              <a:t>tous âges et de tous milieux ont des besoins et des préoccupations très différents et ont des stratégies d'adaptation </a:t>
            </a:r>
            <a:r>
              <a:rPr lang="fr-FR" sz="2400" dirty="0" smtClean="0">
                <a:latin typeface="HelveticaNeueLT Std Med"/>
              </a:rPr>
              <a:t>différentes</a:t>
            </a:r>
          </a:p>
          <a:p>
            <a:pPr marL="0" indent="0">
              <a:buNone/>
              <a:defRPr/>
            </a:pPr>
            <a:endParaRPr lang="fr-FR" sz="2400" dirty="0">
              <a:latin typeface="HelveticaNeueLT Std Med"/>
            </a:endParaRPr>
          </a:p>
          <a:p>
            <a:pPr>
              <a:buFont typeface="Wingdings" panose="05000000000000000000" pitchFamily="2" charset="2"/>
              <a:buChar char="v"/>
              <a:defRPr/>
            </a:pPr>
            <a:r>
              <a:rPr lang="fr-FR" sz="2400" dirty="0">
                <a:latin typeface="HelveticaNeueLT Std Med"/>
              </a:rPr>
              <a:t>Les </a:t>
            </a:r>
            <a:r>
              <a:rPr lang="fr-FR" sz="2400" dirty="0">
                <a:latin typeface="HelveticaNeueLT Std Med"/>
              </a:rPr>
              <a:t>situations</a:t>
            </a:r>
            <a:r>
              <a:rPr lang="fr-FR" sz="2400" dirty="0">
                <a:latin typeface="HelveticaNeueLT Std Med"/>
              </a:rPr>
              <a:t> </a:t>
            </a:r>
            <a:r>
              <a:rPr lang="fr-FR" sz="2400" dirty="0" smtClean="0">
                <a:latin typeface="HelveticaNeueLT Std Med"/>
              </a:rPr>
              <a:t>d'urgences </a:t>
            </a:r>
            <a:r>
              <a:rPr lang="fr-FR" sz="2400" dirty="0">
                <a:latin typeface="HelveticaNeueLT Std Med"/>
              </a:rPr>
              <a:t>accentuent les inégalités entre les sexes et l'incidence de la violence sexuelle et basée sur le genre augmente souvent</a:t>
            </a:r>
          </a:p>
          <a:p>
            <a:pPr lvl="0"/>
            <a:endParaRPr lang="fr-FR" sz="2400"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245584" y="809139"/>
            <a:ext cx="992579" cy="584775"/>
          </a:xfrm>
          <a:prstGeom prst="rect">
            <a:avLst/>
          </a:prstGeom>
        </p:spPr>
        <p:txBody>
          <a:bodyPr wrap="none">
            <a:spAutoFit/>
          </a:bodyPr>
          <a:lstStyle/>
          <a:p>
            <a:pPr algn="ctr"/>
            <a:r>
              <a:rPr lang="fr-FR" altLang="en-US" sz="800" b="1" dirty="0" smtClean="0">
                <a:latin typeface="Arial Black" pitchFamily="34" charset="0"/>
              </a:rPr>
              <a:t>CROIX-ROUGE</a:t>
            </a:r>
          </a:p>
          <a:p>
            <a:pPr algn="ctr"/>
            <a:r>
              <a:rPr lang="fr-FR" altLang="en-US" sz="800" b="1" dirty="0" smtClean="0">
                <a:latin typeface="Arial Black" pitchFamily="34" charset="0"/>
              </a:rPr>
              <a:t> </a:t>
            </a:r>
            <a:r>
              <a:rPr lang="fr-FR" altLang="en-US" sz="800" b="1" dirty="0">
                <a:latin typeface="Arial Black" pitchFamily="34" charset="0"/>
              </a:rPr>
              <a:t>DE LA RDC</a:t>
            </a:r>
            <a:endParaRPr lang="en-US" altLang="en-US" sz="800" b="1" dirty="0">
              <a:latin typeface="Arial Black" pitchFamily="34" charset="0"/>
            </a:endParaRPr>
          </a:p>
          <a:p>
            <a:pPr algn="ctr"/>
            <a:endParaRPr lang="en-US" altLang="en-US" sz="800" b="1" dirty="0">
              <a:latin typeface="Arial Black" pitchFamily="34" charset="0"/>
            </a:endParaRPr>
          </a:p>
          <a:p>
            <a:pPr algn="ctr"/>
            <a:endParaRPr lang="en-US" altLang="en-US" sz="800" b="1" dirty="0">
              <a:latin typeface="Arial Black" pitchFamily="34" charset="0"/>
            </a:endParaRPr>
          </a:p>
        </p:txBody>
      </p:sp>
    </p:spTree>
    <p:extLst>
      <p:ext uri="{BB962C8B-B14F-4D97-AF65-F5344CB8AC3E}">
        <p14:creationId xmlns:p14="http://schemas.microsoft.com/office/powerpoint/2010/main" val="3160283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9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fr-FR" sz="29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a:t>
            </a:r>
            <a:endParaRPr lang="fr-FR" sz="29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306350"/>
            <a:ext cx="8229600" cy="4819814"/>
          </a:xfrm>
        </p:spPr>
        <p:txBody>
          <a:bodyPr>
            <a:normAutofit fontScale="70000" lnSpcReduction="20000"/>
          </a:bodyPr>
          <a:lstStyle/>
          <a:p>
            <a:pPr algn="just"/>
            <a:r>
              <a:rPr lang="fr-FR" dirty="0" smtClean="0"/>
              <a:t>EBOLA: inclusion des groupes spécifiques: Peuple Autochtone (Pygmées) de l’Equateur, sensibilisation de leurs leaders, sensibilisations des femmes à BENI (Nord-Kivu</a:t>
            </a:r>
            <a:r>
              <a:rPr lang="fr-FR" dirty="0" smtClean="0"/>
              <a:t>)</a:t>
            </a:r>
          </a:p>
          <a:p>
            <a:pPr marL="0" indent="0" algn="just">
              <a:buNone/>
            </a:pPr>
            <a:endParaRPr lang="fr-FR" dirty="0" smtClean="0"/>
          </a:p>
          <a:p>
            <a:pPr algn="just">
              <a:buFont typeface="Wingdings" panose="05000000000000000000" pitchFamily="2" charset="2"/>
              <a:buChar char="Ø"/>
            </a:pPr>
            <a:r>
              <a:rPr lang="fr-FR" dirty="0" smtClean="0"/>
              <a:t>L’analyse Genre et Diversité aide à planifier </a:t>
            </a:r>
            <a:r>
              <a:rPr lang="fr-FR" dirty="0" smtClean="0"/>
              <a:t>la </a:t>
            </a:r>
            <a:r>
              <a:rPr lang="fr-FR" dirty="0" smtClean="0"/>
              <a:t>réponse pour qu'il ou qu’elle soit mieux adaptée,</a:t>
            </a:r>
          </a:p>
          <a:p>
            <a:pPr algn="just">
              <a:buFont typeface="Wingdings" panose="05000000000000000000" pitchFamily="2" charset="2"/>
              <a:buChar char="Ø"/>
            </a:pPr>
            <a:r>
              <a:rPr lang="fr-FR" dirty="0" smtClean="0"/>
              <a:t>Les femmes étant davantage touchées, il convient d’adapter les messages </a:t>
            </a:r>
            <a:r>
              <a:rPr lang="fr-FR" dirty="0" smtClean="0"/>
              <a:t>pour que la </a:t>
            </a:r>
            <a:r>
              <a:rPr lang="fr-FR" dirty="0" smtClean="0"/>
              <a:t>communication s’effectue </a:t>
            </a:r>
            <a:r>
              <a:rPr lang="fr-FR" dirty="0" smtClean="0"/>
              <a:t>convenablement afin </a:t>
            </a:r>
            <a:r>
              <a:rPr lang="fr-FR" dirty="0" smtClean="0"/>
              <a:t>qu’elles soient davantage inclues pour lutter efficacement contre </a:t>
            </a:r>
            <a:r>
              <a:rPr lang="fr-FR" dirty="0" smtClean="0"/>
              <a:t>l’</a:t>
            </a:r>
            <a:r>
              <a:rPr lang="fr-FR" dirty="0" err="1" smtClean="0"/>
              <a:t>épidemie</a:t>
            </a:r>
            <a:endParaRPr lang="fr-FR" dirty="0"/>
          </a:p>
          <a:p>
            <a:pPr marL="0" indent="0" algn="just">
              <a:buNone/>
            </a:pPr>
            <a:endParaRPr lang="fr-FR" dirty="0" smtClean="0"/>
          </a:p>
          <a:p>
            <a:pPr marL="0" indent="0" algn="just">
              <a:buNone/>
            </a:pPr>
            <a:r>
              <a:rPr lang="fr-FR" dirty="0" smtClean="0"/>
              <a:t>Ex: Projet Résilience Communautaire CRRDC-CRB: création des clubs de mères </a:t>
            </a:r>
          </a:p>
          <a:p>
            <a:pPr marL="0" indent="0" algn="just">
              <a:buNone/>
            </a:pPr>
            <a:r>
              <a:rPr lang="fr-FR" dirty="0" smtClean="0"/>
              <a:t>Ex Projet RECA: CRRDC-CR Canadienne: consultations des différents groupes pour la construction du siège provincial</a:t>
            </a:r>
            <a:endParaRPr lang="fr-FR"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p:cNvSpPr/>
          <p:nvPr/>
        </p:nvSpPr>
        <p:spPr>
          <a:xfrm>
            <a:off x="-1524899" y="833438"/>
            <a:ext cx="4572000" cy="430887"/>
          </a:xfrm>
          <a:prstGeom prst="rect">
            <a:avLst/>
          </a:prstGeom>
        </p:spPr>
        <p:txBody>
          <a:bodyPr>
            <a:spAutoFit/>
          </a:bodyPr>
          <a:lstStyle/>
          <a:p>
            <a:pPr algn="ctr"/>
            <a:r>
              <a:rPr lang="fr-FR" altLang="en-US" sz="1050" b="1" dirty="0">
                <a:latin typeface="Arial Black" pitchFamily="34" charset="0"/>
              </a:rPr>
              <a:t>CROIX-ROUGE</a:t>
            </a:r>
          </a:p>
          <a:p>
            <a:pPr algn="ctr"/>
            <a:r>
              <a:rPr lang="fr-FR" altLang="en-US" sz="1050" b="1" dirty="0">
                <a:latin typeface="Arial Black" pitchFamily="34" charset="0"/>
              </a:rPr>
              <a:t> DE LA RDC</a:t>
            </a:r>
            <a:endParaRPr lang="en-US" altLang="en-US" sz="1050" b="1"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9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 DEFIS </a:t>
            </a:r>
            <a:endParaRPr lang="fr-FR" sz="29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57200" y="1500166"/>
            <a:ext cx="8229600" cy="4536028"/>
          </a:xfrm>
        </p:spPr>
        <p:txBody>
          <a:bodyPr>
            <a:normAutofit fontScale="47500" lnSpcReduction="20000"/>
          </a:bodyPr>
          <a:lstStyle/>
          <a:p>
            <a:pPr algn="just"/>
            <a:r>
              <a:rPr lang="fr-CA" sz="3800" dirty="0"/>
              <a:t>L’analyse Genre et Diversité n’est pas souvent pris en compte dans les </a:t>
            </a:r>
            <a:r>
              <a:rPr lang="fr-CA" sz="3800" dirty="0" smtClean="0"/>
              <a:t>urgences</a:t>
            </a:r>
            <a:endParaRPr lang="fr-CA" sz="3800" dirty="0"/>
          </a:p>
          <a:p>
            <a:pPr algn="just"/>
            <a:r>
              <a:rPr lang="fr-CA" sz="3800" dirty="0" smtClean="0"/>
              <a:t>Important de </a:t>
            </a:r>
            <a:r>
              <a:rPr lang="fr-CA" sz="3800" dirty="0" smtClean="0"/>
              <a:t>mettre en place des formations</a:t>
            </a:r>
            <a:r>
              <a:rPr lang="fr-CA" sz="3800" dirty="0" smtClean="0"/>
              <a:t> </a:t>
            </a:r>
            <a:r>
              <a:rPr lang="fr-CA" sz="3800" dirty="0"/>
              <a:t>en genre, diversité et réduction des risques des </a:t>
            </a:r>
            <a:r>
              <a:rPr lang="fr-CA" sz="3800" dirty="0" smtClean="0"/>
              <a:t>catastrophes</a:t>
            </a:r>
            <a:endParaRPr lang="fr-FR" sz="3800" dirty="0"/>
          </a:p>
          <a:p>
            <a:pPr lvl="0" algn="just"/>
            <a:r>
              <a:rPr lang="fr-CA" sz="3800" dirty="0"/>
              <a:t>Développer la budgétisation sensible au genre au niveau national et local,</a:t>
            </a:r>
            <a:endParaRPr lang="fr-FR" sz="3800" dirty="0"/>
          </a:p>
          <a:p>
            <a:pPr lvl="0" algn="just"/>
            <a:r>
              <a:rPr lang="fr-CA" sz="3800" dirty="0"/>
              <a:t>Renforcer l’approche genre, diversité et réduction des risques des catastrophes  au niveau provincial, </a:t>
            </a:r>
            <a:r>
              <a:rPr lang="fr-CA" sz="3800" dirty="0" smtClean="0"/>
              <a:t>territorial</a:t>
            </a:r>
            <a:r>
              <a:rPr lang="fr-CA" sz="3800" dirty="0"/>
              <a:t> </a:t>
            </a:r>
            <a:r>
              <a:rPr lang="fr-CA" sz="3800" dirty="0" smtClean="0"/>
              <a:t>et même du siège national,</a:t>
            </a:r>
            <a:endParaRPr lang="fr-FR" sz="3800" dirty="0"/>
          </a:p>
          <a:p>
            <a:pPr lvl="0" algn="just"/>
            <a:r>
              <a:rPr lang="fr-CA" sz="3800" dirty="0"/>
              <a:t>Mieux intégrer enjeux et politiques sur le genre et diversité ainsi que sur la prévention, mitigation et préparation des risques des catastrophes et autres urgences</a:t>
            </a:r>
            <a:r>
              <a:rPr lang="fr-CA" sz="3800" dirty="0" smtClean="0"/>
              <a:t>, SYSTEMATISER ces approches Genre et Diversité</a:t>
            </a:r>
            <a:endParaRPr lang="fr-FR" sz="3800" dirty="0"/>
          </a:p>
          <a:p>
            <a:pPr lvl="0" algn="just"/>
            <a:r>
              <a:rPr lang="fr-CA" sz="3800" dirty="0"/>
              <a:t>Rendre disponibles au niveau de la branche, territoire les différents outils ou documents et politiques sur le genre et diversité ainsi que sur la prévention, mitigation et préparation des risques des catastrophes et autres </a:t>
            </a:r>
            <a:r>
              <a:rPr lang="fr-CA" sz="3800" dirty="0" smtClean="0"/>
              <a:t>urgences</a:t>
            </a:r>
            <a:endParaRPr lang="fr-FR" sz="3800" dirty="0"/>
          </a:p>
          <a:p>
            <a:pPr lvl="0" algn="just"/>
            <a:r>
              <a:rPr lang="fr-CA" sz="3800" dirty="0"/>
              <a:t>Former et soutenir les associations et organisations de la société civile agissant </a:t>
            </a:r>
            <a:r>
              <a:rPr lang="fr-FR" sz="3800" dirty="0"/>
              <a:t>p</a:t>
            </a:r>
            <a:r>
              <a:rPr lang="fr-CA" sz="3800" dirty="0" err="1" smtClean="0"/>
              <a:t>our</a:t>
            </a:r>
            <a:r>
              <a:rPr lang="fr-CA" sz="3800" dirty="0" smtClean="0"/>
              <a:t> </a:t>
            </a:r>
            <a:r>
              <a:rPr lang="fr-CA" sz="3800" dirty="0"/>
              <a:t>l’égalité femmes-hommes, particulièrement les associations de </a:t>
            </a:r>
            <a:r>
              <a:rPr lang="fr-CA" sz="3800" dirty="0" smtClean="0"/>
              <a:t>femmes</a:t>
            </a:r>
            <a:endParaRPr lang="fr-FR" sz="3800" dirty="0"/>
          </a:p>
          <a:p>
            <a:pPr lvl="0" algn="just"/>
            <a:r>
              <a:rPr lang="fr-CA" sz="3800" dirty="0"/>
              <a:t>Inciter les medias (radio en milieu rural, communautaires, blogs) à développer </a:t>
            </a:r>
            <a:r>
              <a:rPr lang="fr-CA" sz="3800" dirty="0" smtClean="0"/>
              <a:t>des</a:t>
            </a:r>
            <a:r>
              <a:rPr lang="fr-FR" sz="3800" dirty="0"/>
              <a:t> </a:t>
            </a:r>
            <a:r>
              <a:rPr lang="fr-CA" sz="3800" dirty="0"/>
              <a:t>p</a:t>
            </a:r>
            <a:r>
              <a:rPr lang="fr-CA" sz="3800" dirty="0" smtClean="0"/>
              <a:t>rogrammes </a:t>
            </a:r>
            <a:r>
              <a:rPr lang="fr-CA" sz="3800" dirty="0"/>
              <a:t>d’information et politiques sur le genre et diversité ainsi que sur la prévention, mitigation et préparation  des risques des catastrophes et autres </a:t>
            </a:r>
            <a:r>
              <a:rPr lang="fr-CA" sz="3800" dirty="0" smtClean="0"/>
              <a:t>urgences</a:t>
            </a:r>
            <a:endParaRPr lang="fr-CA" sz="3800" dirty="0" smtClean="0"/>
          </a:p>
          <a:p>
            <a:pPr lvl="0" algn="just">
              <a:buNone/>
            </a:pPr>
            <a:endParaRPr lang="fr-FR" dirty="0"/>
          </a:p>
        </p:txBody>
      </p:sp>
      <p:grpSp>
        <p:nvGrpSpPr>
          <p:cNvPr id="4" name="Groupe 3"/>
          <p:cNvGrpSpPr/>
          <p:nvPr/>
        </p:nvGrpSpPr>
        <p:grpSpPr>
          <a:xfrm>
            <a:off x="428596" y="357166"/>
            <a:ext cx="500066" cy="434248"/>
            <a:chOff x="3500430" y="714356"/>
            <a:chExt cx="2148760" cy="2148760"/>
          </a:xfrm>
        </p:grpSpPr>
        <p:sp>
          <p:nvSpPr>
            <p:cNvPr id="5" name="Rectangle 4"/>
            <p:cNvSpPr/>
            <p:nvPr/>
          </p:nvSpPr>
          <p:spPr>
            <a:xfrm>
              <a:off x="4214810" y="71435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1481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92919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00430" y="142873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214810" y="2143116"/>
              <a:ext cx="720000" cy="72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1607371" y="797118"/>
            <a:ext cx="4572000" cy="400110"/>
          </a:xfrm>
          <a:prstGeom prst="rect">
            <a:avLst/>
          </a:prstGeom>
        </p:spPr>
        <p:txBody>
          <a:bodyPr>
            <a:spAutoFit/>
          </a:bodyPr>
          <a:lstStyle/>
          <a:p>
            <a:pPr algn="ctr"/>
            <a:r>
              <a:rPr lang="fr-FR" altLang="en-US" sz="1000" b="1" dirty="0">
                <a:latin typeface="Arial Black" pitchFamily="34" charset="0"/>
              </a:rPr>
              <a:t>CROIX-ROUGE</a:t>
            </a:r>
          </a:p>
          <a:p>
            <a:pPr algn="ctr"/>
            <a:r>
              <a:rPr lang="fr-FR" altLang="en-US" sz="1000" b="1" dirty="0">
                <a:latin typeface="Arial Black" pitchFamily="34" charset="0"/>
              </a:rPr>
              <a:t> DE LA RDC</a:t>
            </a:r>
            <a:endParaRPr lang="en-US" altLang="en-US" sz="1000" b="1" dirty="0">
              <a:latin typeface="Arial Black" pitchFamily="34" charset="0"/>
            </a:endParaRPr>
          </a:p>
        </p:txBody>
      </p:sp>
    </p:spTree>
    <p:extLst>
      <p:ext uri="{BB962C8B-B14F-4D97-AF65-F5344CB8AC3E}">
        <p14:creationId xmlns:p14="http://schemas.microsoft.com/office/powerpoint/2010/main" val="1748153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1840</Words>
  <Application>Microsoft Office PowerPoint</Application>
  <PresentationFormat>Affichage à l'écran (4:3)</PresentationFormat>
  <Paragraphs>128</Paragraphs>
  <Slides>12</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Aharoni</vt:lpstr>
      <vt:lpstr>Arial</vt:lpstr>
      <vt:lpstr>Arial Black</vt:lpstr>
      <vt:lpstr>Calibri</vt:lpstr>
      <vt:lpstr>HelveticaNeueLT Std Med</vt:lpstr>
      <vt:lpstr>Times New Roman</vt:lpstr>
      <vt:lpstr>Wingdings</vt:lpstr>
      <vt:lpstr>Thème Office</vt:lpstr>
      <vt:lpstr> PRESENTATION CROIX-ROUGE RDC FORUM CEEAC Libreville, Novembre 2018</vt:lpstr>
      <vt:lpstr>PLAN DE PRESENTATION </vt:lpstr>
      <vt:lpstr>1. CONTEXTE ET JUSTIFICATION</vt:lpstr>
      <vt:lpstr>II. DOMAINES D’INTERVENTION DE LA CROIX-ROUGE RDC</vt:lpstr>
      <vt:lpstr>III. L’INTEGRATION DU GENRE ET DE LA DIVERSITE DANS LES PROGRAMMES DE RRC </vt:lpstr>
      <vt:lpstr>III. L’INTEGRATION DU GENRE ET DE LA DIVERSITE DANS LES PROGRAMMES DE RRC </vt:lpstr>
      <vt:lpstr> </vt:lpstr>
      <vt:lpstr>IV. MESSAGE</vt:lpstr>
      <vt:lpstr>V. DEFIS </vt:lpstr>
      <vt:lpstr>VI. LEÇONS APPRISES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DU PROJET</dc:title>
  <dc:creator>kin</dc:creator>
  <cp:lastModifiedBy>Thembi Kumapley</cp:lastModifiedBy>
  <cp:revision>323</cp:revision>
  <dcterms:created xsi:type="dcterms:W3CDTF">2018-09-19T12:49:15Z</dcterms:created>
  <dcterms:modified xsi:type="dcterms:W3CDTF">2018-11-13T19:59:51Z</dcterms:modified>
</cp:coreProperties>
</file>