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7" r:id="rId2"/>
    <p:sldId id="262" r:id="rId3"/>
    <p:sldId id="256" r:id="rId4"/>
    <p:sldId id="258" r:id="rId5"/>
    <p:sldId id="263" r:id="rId6"/>
    <p:sldId id="261" r:id="rId7"/>
    <p:sldId id="269" r:id="rId8"/>
    <p:sldId id="265" r:id="rId9"/>
    <p:sldId id="268" r:id="rId10"/>
    <p:sldId id="264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106AA-0E01-E24A-A4D6-8502CF101C28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85D79-8F62-5747-BACA-39CF3B564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85D79-8F62-5747-BACA-39CF3B5649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7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3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51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69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5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4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27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55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5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7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3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C7738-F7B9-0143-B85B-BD461565EF4E}" type="datetimeFigureOut">
              <a:rPr lang="en-US" smtClean="0"/>
              <a:t>16/11/18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F8F21-39BC-BC4C-AE6A-7C964B9C9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jpeg"/><Relationship Id="rId7" Type="http://schemas.openxmlformats.org/officeDocument/2006/relationships/image" Target="../media/image7.tiff"/><Relationship Id="rId8" Type="http://schemas.openxmlformats.org/officeDocument/2006/relationships/image" Target="../media/image8.tiff"/><Relationship Id="rId9" Type="http://schemas.openxmlformats.org/officeDocument/2006/relationships/image" Target="../media/image9.jpe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42816"/>
            <a:ext cx="9144000" cy="26151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rawing of a person&#10;&#10;Description generated with high confidence">
            <a:extLst>
              <a:ext uri="{FF2B5EF4-FFF2-40B4-BE49-F238E27FC236}">
                <a16:creationId xmlns="" xmlns:a16="http://schemas.microsoft.com/office/drawing/2014/main" id="{5A61E189-27EB-4612-A709-BD89AFE6A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74537"/>
            <a:ext cx="8940800" cy="2478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CDD68F-54E7-405B-96C3-235685FB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55660"/>
            <a:ext cx="9144000" cy="2087156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Alertes</a:t>
            </a:r>
            <a:r>
              <a:rPr lang="en-US" sz="3600" b="1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précoces</a:t>
            </a:r>
            <a:r>
              <a:rPr lang="en-US" sz="3600" b="1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et actions </a:t>
            </a:r>
            <a:r>
              <a:rPr lang="en-US" sz="3600" b="1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précoces</a:t>
            </a:r>
            <a:r>
              <a:rPr lang="en-US" sz="3600" b="1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3600" b="1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l’échelle</a:t>
            </a:r>
            <a:r>
              <a:rPr lang="en-US" sz="3600" b="1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communautaire</a:t>
            </a:r>
            <a:r>
              <a:rPr lang="en-US" sz="3600" b="1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3600" b="1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exemple</a:t>
            </a:r>
            <a:r>
              <a:rPr lang="en-US" sz="3600" b="1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du Togo</a:t>
            </a:r>
            <a:r>
              <a:rPr lang="en-US" sz="2900" dirty="0" smtClean="0">
                <a:latin typeface="+mn-lt"/>
                <a:ea typeface="+mn-ea"/>
                <a:cs typeface="+mn-cs"/>
              </a:rPr>
              <a:t/>
            </a:r>
            <a:br>
              <a:rPr lang="en-US" sz="2900" dirty="0" smtClean="0">
                <a:latin typeface="+mn-lt"/>
                <a:ea typeface="+mn-ea"/>
                <a:cs typeface="+mn-cs"/>
              </a:rPr>
            </a:br>
            <a:r>
              <a:rPr lang="en-US" sz="2200" b="1" dirty="0" smtClean="0">
                <a:latin typeface="+mn-lt"/>
                <a:ea typeface="+mn-ea"/>
                <a:cs typeface="+mn-cs"/>
              </a:rPr>
              <a:t>Forum </a:t>
            </a:r>
            <a:r>
              <a:rPr lang="en-US" sz="2200" b="1" i="1" dirty="0" err="1" smtClean="0">
                <a:latin typeface="+mn-lt"/>
                <a:ea typeface="+mn-ea"/>
                <a:cs typeface="+mn-cs"/>
              </a:rPr>
              <a:t>Hydrométéorlogique</a:t>
            </a:r>
            <a:r>
              <a:rPr lang="en-US" sz="2200" b="1" i="1" dirty="0">
                <a:latin typeface="+mn-lt"/>
                <a:ea typeface="+mn-ea"/>
                <a:cs typeface="+mn-cs"/>
              </a:rPr>
              <a:t> </a:t>
            </a:r>
            <a:r>
              <a:rPr lang="en-US" sz="2200" b="1" i="1" dirty="0" smtClean="0">
                <a:latin typeface="+mn-lt"/>
                <a:ea typeface="+mn-ea"/>
                <a:cs typeface="+mn-cs"/>
              </a:rPr>
              <a:t>de la </a:t>
            </a:r>
            <a:r>
              <a:rPr lang="en-US" sz="2200" b="1" i="1" dirty="0" err="1" smtClean="0">
                <a:latin typeface="+mn-lt"/>
                <a:ea typeface="+mn-ea"/>
                <a:cs typeface="+mn-cs"/>
              </a:rPr>
              <a:t>Communauté</a:t>
            </a:r>
            <a:r>
              <a:rPr lang="en-US" sz="2200" b="1" i="1" dirty="0" smtClean="0">
                <a:latin typeface="+mn-lt"/>
                <a:ea typeface="+mn-ea"/>
                <a:cs typeface="+mn-cs"/>
              </a:rPr>
              <a:t> </a:t>
            </a:r>
            <a:r>
              <a:rPr lang="en-US" sz="2200" b="1" i="1" dirty="0" err="1">
                <a:latin typeface="+mn-lt"/>
                <a:ea typeface="+mn-ea"/>
                <a:cs typeface="+mn-cs"/>
              </a:rPr>
              <a:t>E</a:t>
            </a:r>
            <a:r>
              <a:rPr lang="en-US" sz="2200" b="1" i="1" dirty="0" err="1" smtClean="0">
                <a:latin typeface="+mn-lt"/>
                <a:ea typeface="+mn-ea"/>
                <a:cs typeface="+mn-cs"/>
              </a:rPr>
              <a:t>conomique</a:t>
            </a:r>
            <a:r>
              <a:rPr lang="en-US" sz="2200" b="1" i="1" dirty="0" smtClean="0">
                <a:latin typeface="+mn-lt"/>
                <a:ea typeface="+mn-ea"/>
                <a:cs typeface="+mn-cs"/>
              </a:rPr>
              <a:t> des </a:t>
            </a:r>
            <a:r>
              <a:rPr lang="en-US" sz="2200" b="1" i="1" dirty="0" err="1">
                <a:latin typeface="+mn-lt"/>
                <a:ea typeface="+mn-ea"/>
                <a:cs typeface="+mn-cs"/>
              </a:rPr>
              <a:t>E</a:t>
            </a:r>
            <a:r>
              <a:rPr lang="en-US" sz="2200" b="1" i="1" dirty="0" err="1" smtClean="0">
                <a:latin typeface="+mn-lt"/>
                <a:ea typeface="+mn-ea"/>
                <a:cs typeface="+mn-cs"/>
              </a:rPr>
              <a:t>tats</a:t>
            </a:r>
            <a:r>
              <a:rPr lang="en-US" sz="2200" b="1" i="1" dirty="0" smtClean="0">
                <a:latin typeface="+mn-lt"/>
                <a:ea typeface="+mn-ea"/>
                <a:cs typeface="+mn-cs"/>
              </a:rPr>
              <a:t> de </a:t>
            </a:r>
            <a:r>
              <a:rPr lang="en-US" sz="2200" b="1" i="1" dirty="0" err="1" smtClean="0">
                <a:latin typeface="+mn-lt"/>
                <a:ea typeface="+mn-ea"/>
                <a:cs typeface="+mn-cs"/>
              </a:rPr>
              <a:t>l’Afrique</a:t>
            </a:r>
            <a:r>
              <a:rPr lang="en-US" sz="2200" b="1" i="1" dirty="0" smtClean="0">
                <a:latin typeface="+mn-lt"/>
                <a:ea typeface="+mn-ea"/>
                <a:cs typeface="+mn-cs"/>
              </a:rPr>
              <a:t> </a:t>
            </a:r>
            <a:r>
              <a:rPr lang="en-US" sz="2200" b="1" i="1" dirty="0" err="1" smtClean="0">
                <a:latin typeface="+mn-lt"/>
                <a:ea typeface="+mn-ea"/>
                <a:cs typeface="+mn-cs"/>
              </a:rPr>
              <a:t>Centrale</a:t>
            </a:r>
            <a:r>
              <a:rPr lang="en-US" sz="2200" b="1" i="1" dirty="0" smtClean="0">
                <a:latin typeface="+mn-lt"/>
                <a:ea typeface="+mn-ea"/>
                <a:cs typeface="+mn-cs"/>
              </a:rPr>
              <a:t> (CEEAC) </a:t>
            </a:r>
            <a:r>
              <a:rPr lang="en-US" sz="2200" b="1" i="1" dirty="0" smtClean="0"/>
              <a:t/>
            </a:r>
            <a:br>
              <a:rPr lang="en-US" sz="2200" b="1" i="1" dirty="0" smtClean="0"/>
            </a:br>
            <a:r>
              <a:rPr lang="en-US" sz="2200" dirty="0" smtClean="0">
                <a:latin typeface="+mn-lt"/>
                <a:ea typeface="+mn-ea"/>
                <a:cs typeface="+mn-cs"/>
              </a:rPr>
              <a:t>14-16 </a:t>
            </a:r>
            <a:r>
              <a:rPr lang="en-US" sz="2200" dirty="0" err="1" smtClean="0">
                <a:latin typeface="+mn-lt"/>
                <a:ea typeface="+mn-ea"/>
                <a:cs typeface="+mn-cs"/>
              </a:rPr>
              <a:t>Novembre</a:t>
            </a:r>
            <a:r>
              <a:rPr lang="en-US" sz="2200" dirty="0" smtClean="0">
                <a:latin typeface="+mn-lt"/>
                <a:ea typeface="+mn-ea"/>
                <a:cs typeface="+mn-cs"/>
              </a:rPr>
              <a:t> </a:t>
            </a:r>
            <a:r>
              <a:rPr lang="en-US" sz="2200" dirty="0">
                <a:latin typeface="+mn-lt"/>
                <a:ea typeface="+mn-ea"/>
                <a:cs typeface="+mn-cs"/>
              </a:rPr>
              <a:t>2018, </a:t>
            </a:r>
            <a:r>
              <a:rPr lang="en-US" sz="2200" dirty="0" smtClean="0">
                <a:latin typeface="+mn-lt"/>
                <a:ea typeface="+mn-ea"/>
                <a:cs typeface="+mn-cs"/>
              </a:rPr>
              <a:t>Libreville, Gabon</a:t>
            </a:r>
            <a:endParaRPr lang="en-US" sz="2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49FCEFA-F152-49C1-835B-A5E87C163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674910"/>
            <a:ext cx="8420099" cy="2094190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</a:pPr>
            <a:endParaRPr lang="en-US" sz="2600" b="1" dirty="0" smtClean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</a:pPr>
            <a:r>
              <a:rPr lang="en-US" sz="2600" b="1" dirty="0" err="1" smtClean="0">
                <a:solidFill>
                  <a:schemeClr val="bg1"/>
                </a:solidFill>
              </a:rPr>
              <a:t>Cheikh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>
                <a:solidFill>
                  <a:schemeClr val="bg1"/>
                </a:solidFill>
              </a:rPr>
              <a:t>KANE</a:t>
            </a:r>
          </a:p>
          <a:p>
            <a:pPr>
              <a:lnSpc>
                <a:spcPct val="6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Centre du </a:t>
            </a:r>
            <a:r>
              <a:rPr lang="en-US" sz="2000" dirty="0" err="1" smtClean="0">
                <a:solidFill>
                  <a:schemeClr val="bg1"/>
                </a:solidFill>
              </a:rPr>
              <a:t>Climat</a:t>
            </a:r>
            <a:r>
              <a:rPr lang="en-US" sz="2000" dirty="0" smtClean="0">
                <a:solidFill>
                  <a:schemeClr val="bg1"/>
                </a:solidFill>
              </a:rPr>
              <a:t> de la Croix-Rouge et du Croissant Rouge</a:t>
            </a:r>
          </a:p>
          <a:p>
            <a:pPr>
              <a:lnSpc>
                <a:spcPct val="6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 La </a:t>
            </a:r>
            <a:r>
              <a:rPr lang="en-US" sz="2000" dirty="0" err="1" smtClean="0">
                <a:solidFill>
                  <a:schemeClr val="bg1"/>
                </a:solidFill>
              </a:rPr>
              <a:t>Haye</a:t>
            </a:r>
            <a:r>
              <a:rPr lang="en-US" sz="2000" dirty="0" smtClean="0">
                <a:solidFill>
                  <a:schemeClr val="bg1"/>
                </a:solidFill>
              </a:rPr>
              <a:t>, Pays-Bas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2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contenu 2"/>
          <p:cNvSpPr txBox="1">
            <a:spLocks/>
          </p:cNvSpPr>
          <p:nvPr/>
        </p:nvSpPr>
        <p:spPr>
          <a:xfrm>
            <a:off x="20849" y="1018846"/>
            <a:ext cx="8070733" cy="4758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u="sng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Bonne </a:t>
            </a:r>
            <a:r>
              <a:rPr lang="en-US" dirty="0" err="1" smtClean="0"/>
              <a:t>coopération</a:t>
            </a:r>
            <a:r>
              <a:rPr lang="en-US" dirty="0" smtClean="0"/>
              <a:t> avec les </a:t>
            </a:r>
            <a:r>
              <a:rPr lang="en-US" dirty="0" err="1" smtClean="0"/>
              <a:t>autorités</a:t>
            </a:r>
            <a:r>
              <a:rPr lang="en-US" dirty="0" smtClean="0"/>
              <a:t> du barrage et avec les </a:t>
            </a:r>
            <a:r>
              <a:rPr lang="en-US" dirty="0"/>
              <a:t>s</a:t>
            </a:r>
            <a:r>
              <a:rPr lang="en-US" dirty="0" smtClean="0"/>
              <a:t>ervices/</a:t>
            </a:r>
            <a:r>
              <a:rPr lang="en-US" dirty="0" err="1"/>
              <a:t>a</a:t>
            </a:r>
            <a:r>
              <a:rPr lang="en-US" dirty="0" err="1" smtClean="0"/>
              <a:t>utorités</a:t>
            </a:r>
            <a:r>
              <a:rPr lang="en-US" dirty="0" smtClean="0"/>
              <a:t> (Hydro, </a:t>
            </a:r>
            <a:r>
              <a:rPr lang="en-US" dirty="0" err="1" smtClean="0"/>
              <a:t>Meteo</a:t>
            </a:r>
            <a:r>
              <a:rPr lang="en-US" dirty="0" smtClean="0"/>
              <a:t>, Protection </a:t>
            </a:r>
            <a:r>
              <a:rPr lang="en-US" dirty="0" err="1" smtClean="0"/>
              <a:t>Civile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 CRT </a:t>
            </a:r>
            <a:r>
              <a:rPr lang="en-US" dirty="0" err="1" smtClean="0">
                <a:sym typeface="Wingdings" panose="05000000000000000000" pitchFamily="2" charset="2"/>
              </a:rPr>
              <a:t>devenue</a:t>
            </a:r>
            <a:r>
              <a:rPr lang="en-US" dirty="0" smtClean="0">
                <a:sym typeface="Wingdings" panose="05000000000000000000" pitchFamily="2" charset="2"/>
              </a:rPr>
              <a:t> leader &amp; </a:t>
            </a:r>
            <a:r>
              <a:rPr lang="en-US" dirty="0" err="1" smtClean="0">
                <a:sym typeface="Wingdings" panose="05000000000000000000" pitchFamily="2" charset="2"/>
              </a:rPr>
              <a:t>une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référence</a:t>
            </a:r>
            <a:r>
              <a:rPr lang="en-US" dirty="0" smtClean="0">
                <a:sym typeface="Wingdings" panose="05000000000000000000" pitchFamily="2" charset="2"/>
              </a:rPr>
              <a:t> en </a:t>
            </a:r>
            <a:r>
              <a:rPr lang="en-US" dirty="0" err="1" smtClean="0">
                <a:sym typeface="Wingdings" panose="05000000000000000000" pitchFamily="2" charset="2"/>
              </a:rPr>
              <a:t>matière</a:t>
            </a:r>
            <a:r>
              <a:rPr lang="en-US" dirty="0" smtClean="0">
                <a:sym typeface="Wingdings" panose="05000000000000000000" pitchFamily="2" charset="2"/>
              </a:rPr>
              <a:t> de RRC/ACC</a:t>
            </a:r>
          </a:p>
          <a:p>
            <a:pPr marL="0" indent="0">
              <a:buNone/>
            </a:pPr>
            <a:endParaRPr lang="en-US" sz="20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ym typeface="Wingdings" panose="05000000000000000000" pitchFamily="2" charset="2"/>
              </a:rPr>
              <a:t>Forte base de </a:t>
            </a:r>
            <a:r>
              <a:rPr lang="en-US" dirty="0" err="1" smtClean="0">
                <a:sym typeface="Wingdings" panose="05000000000000000000" pitchFamily="2" charset="2"/>
              </a:rPr>
              <a:t>volontaires</a:t>
            </a:r>
            <a:r>
              <a:rPr lang="en-US" dirty="0" smtClean="0">
                <a:sym typeface="Wingdings" panose="05000000000000000000" pitchFamily="2" charset="2"/>
              </a:rPr>
              <a:t> Croix-Rouge </a:t>
            </a:r>
            <a:r>
              <a:rPr lang="en-US" dirty="0" err="1" smtClean="0">
                <a:sym typeface="Wingdings" panose="05000000000000000000" pitchFamily="2" charset="2"/>
              </a:rPr>
              <a:t>motivés</a:t>
            </a: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ym typeface="Wingdings" panose="05000000000000000000" pitchFamily="2" charset="2"/>
              </a:rPr>
              <a:t>Appropriation et implication des </a:t>
            </a:r>
            <a:r>
              <a:rPr lang="en-US" dirty="0" err="1" smtClean="0">
                <a:sym typeface="Wingdings" panose="05000000000000000000" pitchFamily="2" charset="2"/>
              </a:rPr>
              <a:t>communautés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66830" y="357116"/>
            <a:ext cx="333596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Facteurs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de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succès</a:t>
            </a:r>
            <a:endParaRPr lang="en-US" sz="3200" b="1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58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5706" y="2499406"/>
            <a:ext cx="7599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MERCI POUR VOTRE AIMABLE ATTENTION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252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1" r="-721"/>
          <a:stretch/>
        </p:blipFill>
        <p:spPr>
          <a:xfrm>
            <a:off x="3254372" y="4260147"/>
            <a:ext cx="2661843" cy="1697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94"/>
          <a:stretch/>
        </p:blipFill>
        <p:spPr>
          <a:xfrm>
            <a:off x="6068613" y="602358"/>
            <a:ext cx="2618185" cy="1669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1"/>
          <a:stretch/>
        </p:blipFill>
        <p:spPr>
          <a:xfrm>
            <a:off x="487023" y="4284298"/>
            <a:ext cx="2629077" cy="1679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182" y="4284298"/>
            <a:ext cx="2639618" cy="1679089"/>
          </a:xfrm>
          <a:prstGeom prst="rect">
            <a:avLst/>
          </a:prstGeom>
        </p:spPr>
      </p:pic>
      <p:pic>
        <p:nvPicPr>
          <p:cNvPr id="8" name="image01.jp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181" y="2432745"/>
            <a:ext cx="2639617" cy="1679089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45" y="596900"/>
            <a:ext cx="2626454" cy="16937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5649" y="1138411"/>
            <a:ext cx="2616233" cy="586582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Attribution des évenements extêmes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598" y="597135"/>
            <a:ext cx="2639617" cy="16997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92764" y="1138411"/>
            <a:ext cx="2623451" cy="586582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Adaptation u</a:t>
            </a:r>
            <a:r>
              <a:rPr lang="en-US" dirty="0" smtClean="0"/>
              <a:t>rbaine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31" y="2438967"/>
            <a:ext cx="2629354" cy="16790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7023" y="2911512"/>
            <a:ext cx="2636385" cy="586582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Protection </a:t>
            </a:r>
            <a:r>
              <a:rPr lang="en-US" dirty="0"/>
              <a:t>s</a:t>
            </a:r>
            <a:r>
              <a:rPr lang="en-US" dirty="0" smtClean="0"/>
              <a:t>ociale adaptative 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599" y="2438967"/>
            <a:ext cx="2639617" cy="167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285202" y="2911512"/>
            <a:ext cx="2622407" cy="586582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Jeux </a:t>
            </a:r>
            <a:r>
              <a:rPr lang="en-US" dirty="0"/>
              <a:t>&amp; </a:t>
            </a:r>
            <a:r>
              <a:rPr lang="en-US" dirty="0" smtClean="0"/>
              <a:t>interactions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47180" y="1130442"/>
            <a:ext cx="2639617" cy="586582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Négociations climat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034378" y="2911512"/>
            <a:ext cx="2639618" cy="586582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9715" y="4830551"/>
            <a:ext cx="2636385" cy="586582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Actions basées sur les prévisions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276598" y="4824330"/>
            <a:ext cx="2631011" cy="586582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 et Conflits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47181" y="4836773"/>
            <a:ext cx="2639618" cy="586582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Politiques</a:t>
            </a:r>
            <a:r>
              <a:rPr lang="en-US" dirty="0"/>
              <a:t> </a:t>
            </a:r>
            <a:r>
              <a:rPr lang="en-US" dirty="0" smtClean="0"/>
              <a:t>nationales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03993" y="88900"/>
            <a:ext cx="436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sz="1800" b="1" dirty="0" smtClean="0"/>
              <a:t>hamps </a:t>
            </a:r>
            <a:r>
              <a:rPr lang="en-US" sz="1800" b="1" dirty="0" err="1" smtClean="0"/>
              <a:t>d’intervention</a:t>
            </a:r>
            <a:r>
              <a:rPr lang="en-US" sz="1800" b="1" dirty="0" smtClean="0"/>
              <a:t> du Centre du Climat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7938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25335" y="635096"/>
            <a:ext cx="8644677" cy="5490496"/>
            <a:chOff x="0" y="0"/>
            <a:chExt cx="6453" cy="5385"/>
          </a:xfrm>
        </p:grpSpPr>
        <p:pic>
          <p:nvPicPr>
            <p:cNvPr id="6" name="Picture 5" descr="C:\Users\NTAJAL KOJO\Desktop\study_lac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453" cy="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0" y="0"/>
              <a:ext cx="6453" cy="5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Bef>
                  <a:spcPts val="5"/>
                </a:spcBef>
                <a:spcAft>
                  <a:spcPts val="0"/>
                </a:spcAft>
              </a:pPr>
              <a:r>
                <a:rPr lang="en-US" sz="9400">
                  <a:effectLst/>
                  <a:latin typeface="Book Antiqua"/>
                  <a:ea typeface="Book Antiqua"/>
                  <a:cs typeface="Book Antiqua"/>
                </a:rPr>
                <a:t> </a:t>
              </a:r>
              <a:endParaRPr lang="en-US" sz="1100">
                <a:effectLst/>
                <a:latin typeface="Cambria"/>
                <a:ea typeface="Cambria"/>
                <a:cs typeface="Times New Roman"/>
              </a:endParaRPr>
            </a:p>
            <a:p>
              <a:pPr marL="73025">
                <a:spcAft>
                  <a:spcPts val="0"/>
                </a:spcAft>
              </a:pPr>
              <a:r>
                <a:rPr lang="en-US" sz="10800">
                  <a:effectLst/>
                  <a:latin typeface="Arial"/>
                  <a:ea typeface="Arial"/>
                  <a:cs typeface="Times New Roman"/>
                </a:rPr>
                <a:t> </a:t>
              </a:r>
              <a:endParaRPr lang="en-US" sz="1100">
                <a:effectLst/>
                <a:latin typeface="Cambria"/>
                <a:ea typeface="Cambria"/>
                <a:cs typeface="Times New Roman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761712" y="265764"/>
            <a:ext cx="602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Cartes</a:t>
            </a:r>
            <a:r>
              <a:rPr lang="en-US" dirty="0" smtClean="0"/>
              <a:t> des zones </a:t>
            </a:r>
            <a:r>
              <a:rPr lang="en-US" dirty="0" err="1" smtClean="0"/>
              <a:t>d’intervention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District ds </a:t>
            </a:r>
            <a:r>
              <a:rPr lang="en-US" dirty="0" err="1" smtClean="0"/>
              <a:t>Lacs</a:t>
            </a:r>
            <a:r>
              <a:rPr lang="en-US" dirty="0" smtClean="0"/>
              <a:t>, </a:t>
            </a:r>
            <a:r>
              <a:rPr lang="en-US" dirty="0"/>
              <a:t>Togo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9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87" y="204869"/>
            <a:ext cx="2743200" cy="4045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87" y="1249705"/>
            <a:ext cx="2891191" cy="3881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231986"/>
            <a:ext cx="2743200" cy="3977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07950" y="6181363"/>
            <a:ext cx="2393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Carte des </a:t>
            </a:r>
            <a:r>
              <a:rPr lang="en-US" dirty="0" err="1" smtClean="0"/>
              <a:t>risques</a:t>
            </a:r>
            <a:r>
              <a:rPr lang="en-US" dirty="0" smtClean="0"/>
              <a:t> </a:t>
            </a:r>
            <a:r>
              <a:rPr lang="en-US" dirty="0" err="1" smtClean="0"/>
              <a:t>d’inondations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07328" y="5131510"/>
            <a:ext cx="25875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</a:rPr>
              <a:t>Carte de la </a:t>
            </a:r>
            <a:r>
              <a:rPr lang="en-US" dirty="0" err="1" smtClean="0">
                <a:effectLst/>
              </a:rPr>
              <a:t>vulnérabilité</a:t>
            </a:r>
            <a:r>
              <a:rPr lang="en-US" dirty="0" smtClean="0">
                <a:effectLst/>
              </a:rPr>
              <a:t> aux </a:t>
            </a:r>
            <a:r>
              <a:rPr lang="en-US" dirty="0" err="1" smtClean="0">
                <a:effectLst/>
              </a:rPr>
              <a:t>inondations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49939" y="4250278"/>
            <a:ext cx="2436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</a:rPr>
              <a:t>Carte de </a:t>
            </a:r>
            <a:r>
              <a:rPr lang="en-US" dirty="0" err="1" smtClean="0">
                <a:effectLst/>
              </a:rPr>
              <a:t>l’expositio</a:t>
            </a:r>
            <a:r>
              <a:rPr lang="en-US" dirty="0" err="1" smtClean="0"/>
              <a:t>n</a:t>
            </a:r>
            <a:r>
              <a:rPr lang="en-US" dirty="0" smtClean="0"/>
              <a:t> aux </a:t>
            </a:r>
            <a:r>
              <a:rPr lang="en-US" dirty="0" err="1" smtClean="0"/>
              <a:t>inondations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49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910" y="102436"/>
            <a:ext cx="4395635" cy="3441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337" y="3585215"/>
            <a:ext cx="4561766" cy="3231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08920"/>
            <a:ext cx="4582250" cy="34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8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507416"/>
              </p:ext>
            </p:extLst>
          </p:nvPr>
        </p:nvGraphicFramePr>
        <p:xfrm>
          <a:off x="184365" y="286816"/>
          <a:ext cx="8460313" cy="6412410"/>
        </p:xfrm>
        <a:graphic>
          <a:graphicData uri="http://schemas.openxmlformats.org/drawingml/2006/table">
            <a:tbl>
              <a:tblPr/>
              <a:tblGrid>
                <a:gridCol w="8460313"/>
              </a:tblGrid>
              <a:tr h="44807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NOTIFICATIONS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(Eléments de déchlenchement)</a:t>
                      </a:r>
                    </a:p>
                  </a:txBody>
                  <a:tcPr marL="8861" marR="8861" marT="88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82836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FUNES E: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Très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faible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risque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Tous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villages &lt; 55%)</a:t>
                      </a:r>
                      <a:b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niveau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du lac: &lt; 141 m</a:t>
                      </a:r>
                      <a:b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volume du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débit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anticipé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&lt; 400 m3/sec</a:t>
                      </a:r>
                      <a:b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Niveau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d'eau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balises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jaune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61" marR="8861" marT="88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F77B"/>
                    </a:solidFill>
                  </a:tcPr>
                </a:tc>
              </a:tr>
              <a:tr h="129691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FUNES D: Faible risque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(Grp1 entre 55% et 85%; reste &lt; 55%)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niveau du lac: &gt; 141 m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volume du débit anticipé: &gt; 400 m</a:t>
                      </a:r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3/sec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Niveau d'eau balises jaune/rouge 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61" marR="8861" marT="88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120184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*FUNES C: Risque Moyen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 Grp1 &gt; 85%; reste &lt; 55%)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niveau du lac: &gt; 143 m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volume du débit anticipé: &gt; 600 m3/sec 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Niveau d'eau sur les balises jaune/rouge   </a:t>
                      </a:r>
                    </a:p>
                  </a:txBody>
                  <a:tcPr marL="8861" marR="8861" marT="88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A6E"/>
                    </a:solidFill>
                  </a:tcPr>
                </a:tc>
              </a:tr>
              <a:tr h="134422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FUNES B: Risque Elevé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(Grp1 &gt; 85%; Grp2 entre 55% et 85%; reste &lt; 55%)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niveau du lac: 143,5 m (à confirmer)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volume du débit anticipé: &gt; 800 m3/sec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Niveau d'eau sur les balises rouge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</a:t>
                      </a:r>
                    </a:p>
                  </a:txBody>
                  <a:tcPr marL="8861" marR="8861" marT="88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120184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FUNES A: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RisqueTrès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élevé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(Grp1 et 2 &gt; 85%; Gpr3 &lt; 55%)</a:t>
                      </a:r>
                      <a:b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niveau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du lac: &gt; 144 m</a:t>
                      </a:r>
                      <a:b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volume du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débit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anticipé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&gt; 1.000 m3/sec  </a:t>
                      </a:r>
                      <a:b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Niveau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d'eau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sur les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balises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rouge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</a:t>
                      </a:r>
                    </a:p>
                  </a:txBody>
                  <a:tcPr marL="8861" marR="8861" marT="88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739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35531" y="76027"/>
            <a:ext cx="8413997" cy="768496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Collecte</a:t>
            </a:r>
            <a:r>
              <a:rPr lang="en-US" sz="3200" b="1" dirty="0" smtClean="0"/>
              <a:t> des </a:t>
            </a:r>
            <a:r>
              <a:rPr lang="en-US" sz="3200" b="1" dirty="0" err="1" smtClean="0"/>
              <a:t>données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à</a:t>
            </a:r>
            <a:r>
              <a:rPr lang="en-US" sz="3200" b="1" dirty="0" smtClean="0"/>
              <a:t> temps (</a:t>
            </a:r>
            <a:r>
              <a:rPr lang="en-US" sz="3200" b="1" dirty="0" err="1" smtClean="0"/>
              <a:t>Système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d’Alerte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Précoce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4EDB1539-54BA-4729-8428-699D74944969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35531" y="835501"/>
            <a:ext cx="4569764" cy="341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 smtClean="0"/>
              <a:t>Balises</a:t>
            </a:r>
            <a:r>
              <a:rPr lang="en-US" sz="2000" dirty="0" smtClean="0"/>
              <a:t> + </a:t>
            </a:r>
            <a:r>
              <a:rPr lang="en-US" sz="2000" dirty="0" err="1" smtClean="0"/>
              <a:t>Pluiviomètres</a:t>
            </a:r>
            <a:endParaRPr lang="en-US" sz="2000" dirty="0" smtClean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35585" y="832832"/>
            <a:ext cx="3448050" cy="341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Formation des PC Teams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78321" y="3702748"/>
            <a:ext cx="5581034" cy="341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 err="1" smtClean="0"/>
              <a:t>Cartes</a:t>
            </a:r>
            <a:r>
              <a:rPr lang="en-US" sz="1900" dirty="0" smtClean="0"/>
              <a:t> de </a:t>
            </a:r>
            <a:r>
              <a:rPr lang="en-US" sz="1900" dirty="0" err="1" smtClean="0"/>
              <a:t>risques</a:t>
            </a:r>
            <a:r>
              <a:rPr lang="en-US" sz="1900" dirty="0" smtClean="0"/>
              <a:t> + PCC + PAC</a:t>
            </a:r>
          </a:p>
        </p:txBody>
      </p:sp>
      <p:pic>
        <p:nvPicPr>
          <p:cNvPr id="14" name="Imag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31" y="1229186"/>
            <a:ext cx="3535750" cy="2366907"/>
          </a:xfrm>
          <a:prstGeom prst="rect">
            <a:avLst/>
          </a:prstGeom>
        </p:spPr>
      </p:pic>
      <p:pic>
        <p:nvPicPr>
          <p:cNvPr id="15" name="Image 16" descr="C:\Users\GOZAN\Desktop\Photos videos whatsapp portable\IMG_20170309_1218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585" y="1260034"/>
            <a:ext cx="3563263" cy="234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9" descr="C:\Users\GOZAN\Desktop\Kossi-cope photos PCC\IMG_20170316_1113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645" y="4135538"/>
            <a:ext cx="3294808" cy="257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20" descr="C:\Users\GOZAN\Desktop\Kossi-cope photos PCC\IMG_20170317_143544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4344" y="4150691"/>
            <a:ext cx="5072273" cy="254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space réservé du numéro de diapositive 8"/>
          <p:cNvSpPr txBox="1">
            <a:spLocks/>
          </p:cNvSpPr>
          <p:nvPr/>
        </p:nvSpPr>
        <p:spPr>
          <a:xfrm>
            <a:off x="7104786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4472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35530" y="100839"/>
            <a:ext cx="8557798" cy="572096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Réduction</a:t>
            </a:r>
            <a:r>
              <a:rPr lang="en-US" sz="3200" b="1" dirty="0" smtClean="0"/>
              <a:t> de la </a:t>
            </a:r>
            <a:r>
              <a:rPr lang="en-US" sz="3200" b="1" dirty="0" err="1" smtClean="0"/>
              <a:t>vulnérabilité</a:t>
            </a:r>
            <a:r>
              <a:rPr lang="en-US" sz="3200" b="1" dirty="0" smtClean="0"/>
              <a:t> des </a:t>
            </a:r>
            <a:br>
              <a:rPr lang="en-US" sz="3200" b="1" dirty="0" smtClean="0"/>
            </a:br>
            <a:r>
              <a:rPr lang="en-US" sz="3200" b="1" dirty="0" err="1" smtClean="0"/>
              <a:t>communautés</a:t>
            </a:r>
            <a:endParaRPr lang="en-US" sz="3200" b="1" dirty="0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35928" y="6419768"/>
            <a:ext cx="2057400" cy="365125"/>
          </a:xfrm>
        </p:spPr>
        <p:txBody>
          <a:bodyPr/>
          <a:lstStyle/>
          <a:p>
            <a:fld id="{4EDB1539-54BA-4729-8428-699D74944969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665681" y="1015691"/>
            <a:ext cx="3448050" cy="341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Simulation aux </a:t>
            </a:r>
            <a:r>
              <a:rPr lang="en-US" sz="2000" dirty="0" err="1" smtClean="0"/>
              <a:t>inondations</a:t>
            </a:r>
            <a:endParaRPr lang="en-US" sz="2000" dirty="0" smtClean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35530" y="978267"/>
            <a:ext cx="3965019" cy="341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Formation des Clubs de </a:t>
            </a:r>
            <a:r>
              <a:rPr lang="en-US" sz="2000" dirty="0" err="1" smtClean="0"/>
              <a:t>Mères</a:t>
            </a:r>
            <a:r>
              <a:rPr lang="en-US" sz="2000" dirty="0" smtClean="0"/>
              <a:t> (WASH)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35531" y="3846157"/>
            <a:ext cx="3448050" cy="341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Constructions </a:t>
            </a:r>
            <a:r>
              <a:rPr lang="en-US" sz="2000" dirty="0" err="1" smtClean="0"/>
              <a:t>résistantes</a:t>
            </a:r>
            <a:r>
              <a:rPr lang="en-US" sz="2000" dirty="0" smtClean="0"/>
              <a:t> aux </a:t>
            </a:r>
            <a:r>
              <a:rPr lang="en-US" sz="2000" dirty="0" err="1" smtClean="0"/>
              <a:t>inondations</a:t>
            </a:r>
            <a:endParaRPr lang="en-US" sz="2000" dirty="0" smtClean="0"/>
          </a:p>
        </p:txBody>
      </p:sp>
      <p:pic>
        <p:nvPicPr>
          <p:cNvPr id="13" name="Imag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631" y="1348804"/>
            <a:ext cx="3237669" cy="2428252"/>
          </a:xfrm>
          <a:prstGeom prst="rect">
            <a:avLst/>
          </a:prstGeom>
        </p:spPr>
      </p:pic>
      <p:pic>
        <p:nvPicPr>
          <p:cNvPr id="14" name="Imag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31" y="4213993"/>
            <a:ext cx="3346450" cy="2509838"/>
          </a:xfrm>
          <a:prstGeom prst="rect">
            <a:avLst/>
          </a:prstGeom>
        </p:spPr>
      </p:pic>
      <p:pic>
        <p:nvPicPr>
          <p:cNvPr id="15" name="Imag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1356979"/>
            <a:ext cx="3273982" cy="2455487"/>
          </a:xfrm>
          <a:prstGeom prst="rect">
            <a:avLst/>
          </a:prstGeom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4750631" y="3924899"/>
            <a:ext cx="3969800" cy="341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 smtClean="0"/>
              <a:t>Activités</a:t>
            </a:r>
            <a:r>
              <a:rPr lang="en-US" sz="2000" dirty="0" smtClean="0"/>
              <a:t> </a:t>
            </a:r>
            <a:r>
              <a:rPr lang="en-US" sz="2000" dirty="0" err="1" smtClean="0"/>
              <a:t>dans</a:t>
            </a:r>
            <a:r>
              <a:rPr lang="en-US" sz="2000" dirty="0" smtClean="0"/>
              <a:t> les </a:t>
            </a:r>
            <a:r>
              <a:rPr lang="en-US" sz="2000" dirty="0" err="1" smtClean="0"/>
              <a:t>écoles</a:t>
            </a:r>
            <a:endParaRPr lang="en-US" sz="2000" dirty="0" smtClean="0"/>
          </a:p>
        </p:txBody>
      </p:sp>
      <p:pic>
        <p:nvPicPr>
          <p:cNvPr id="18" name="Image 10" descr="C:\Users\GOZAN\Desktop\Mission plvio fevrier 18\IMG_20180205_1009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9506" y="4276023"/>
            <a:ext cx="3230090" cy="234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615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07275" y="100838"/>
            <a:ext cx="8686053" cy="842695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Réduction</a:t>
            </a:r>
            <a:r>
              <a:rPr lang="en-US" sz="3200" b="1" dirty="0" smtClean="0"/>
              <a:t> de la </a:t>
            </a:r>
            <a:r>
              <a:rPr lang="en-US" sz="3200" b="1" dirty="0" err="1" smtClean="0"/>
              <a:t>vulnérabilité</a:t>
            </a:r>
            <a:r>
              <a:rPr lang="en-US" sz="3200" b="1" dirty="0" smtClean="0"/>
              <a:t> des </a:t>
            </a:r>
            <a:br>
              <a:rPr lang="en-US" sz="3200" b="1" dirty="0" smtClean="0"/>
            </a:br>
            <a:r>
              <a:rPr lang="en-US" sz="3200" b="1" dirty="0" err="1" smtClean="0"/>
              <a:t>communautés</a:t>
            </a:r>
            <a:r>
              <a:rPr lang="en-US" sz="3200" b="1" dirty="0" smtClean="0"/>
              <a:t> (suite)</a:t>
            </a:r>
            <a:endParaRPr lang="en-US" sz="3200" b="1" dirty="0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35928" y="6419768"/>
            <a:ext cx="2057400" cy="365125"/>
          </a:xfrm>
        </p:spPr>
        <p:txBody>
          <a:bodyPr/>
          <a:lstStyle/>
          <a:p>
            <a:fld id="{4EDB1539-54BA-4729-8428-699D74944969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713182" y="943534"/>
            <a:ext cx="3448050" cy="341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 smtClean="0"/>
              <a:t>Agroforesterie</a:t>
            </a:r>
            <a:endParaRPr lang="en-US" sz="2000" dirty="0" smtClean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237751" y="671909"/>
            <a:ext cx="3965019" cy="553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570450" y="3945836"/>
            <a:ext cx="3448050" cy="341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Cordon </a:t>
            </a:r>
            <a:r>
              <a:rPr lang="en-US" sz="2000" dirty="0" err="1" smtClean="0"/>
              <a:t>pierreux</a:t>
            </a:r>
            <a:endParaRPr lang="en-US" sz="2000" dirty="0" smtClean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582325" y="957725"/>
            <a:ext cx="3969800" cy="341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Reforestation</a:t>
            </a: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4733925" y="3963161"/>
            <a:ext cx="3448050" cy="341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Foyers </a:t>
            </a:r>
            <a:r>
              <a:rPr lang="en-US" sz="2000" dirty="0" err="1" smtClean="0"/>
              <a:t>Améliorées</a:t>
            </a:r>
            <a:endParaRPr lang="en-US" sz="2000" dirty="0" smtClean="0"/>
          </a:p>
        </p:txBody>
      </p:sp>
      <p:pic>
        <p:nvPicPr>
          <p:cNvPr id="16" name="Image 13" descr="C:\Users\lareromain\AppData\Local\Microsoft\Windows\Temporary Internet Files\Content.Word\Visite du préfet de Tône sur le site de la CRT à Naki-Ouest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9371" y="4481574"/>
            <a:ext cx="2352675" cy="170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24" descr="C:\Users\CRT-KARA\Desktop\WHATSAPP AZAGBE\IMG-20161216-WA004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8912" y="4453246"/>
            <a:ext cx="26050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31" descr="C:\Users\GOZAN\Desktop\Nouveau dossier\IMG_20160822_11423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25" y="1377539"/>
            <a:ext cx="2428875" cy="203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3" descr="C:\Users\GOZAN\Desktop\MATHILDE 16\Photos Mars-Avril 16\IMG_20160727_10301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246" y="1401288"/>
            <a:ext cx="2268187" cy="201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0" descr="C:\Users\CRT-HERVE\Desktop\IMG_20160803_0940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" y="1401288"/>
            <a:ext cx="2125683" cy="199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15" descr="C:\Users\AYASSOU\Desktop\Dossier Croix Rouge\ACC-CRT\Dossier RRC-ACC-CRT\Phots ACC\DSC0827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820" y="1401288"/>
            <a:ext cx="2368178" cy="200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 15" descr="D:\ACC 2015\Action thématiq Foyer_Améliorés\FOYERS AMELIORES 2015\DSCF378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244" y="4453247"/>
            <a:ext cx="2481940" cy="173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 5" descr="C:\Users\lareromain\AppData\Local\Microsoft\Windows\Temporary Internet Files\Content.Word\DSC01827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76997"/>
            <a:ext cx="1966913" cy="171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068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216</Words>
  <Application>Microsoft Macintosh PowerPoint</Application>
  <PresentationFormat>Présentation à l'écran (4:3)</PresentationFormat>
  <Paragraphs>57</Paragraphs>
  <Slides>11</Slides>
  <Notes>1</Notes>
  <HiddenSlides>2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Office Theme</vt:lpstr>
      <vt:lpstr>Alertes précoces et actions précoces à l’échelle communautaire: exemple du Togo Forum Hydrométéorlogique de la Communauté Economique des Etats de l’Afrique Centrale (CEEAC)  14-16 Novembre 2018, Libreville, Gabon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Collecte des données à temps (Système d’Alerte Précoce)</vt:lpstr>
      <vt:lpstr>Réduction de la vulnérabilité des  communautés</vt:lpstr>
      <vt:lpstr>Réduction de la vulnérabilité des  communautés (suite)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K</dc:creator>
  <cp:lastModifiedBy>JS SAMNICK</cp:lastModifiedBy>
  <cp:revision>19</cp:revision>
  <dcterms:created xsi:type="dcterms:W3CDTF">2018-11-14T05:31:45Z</dcterms:created>
  <dcterms:modified xsi:type="dcterms:W3CDTF">2018-11-16T08:08:51Z</dcterms:modified>
</cp:coreProperties>
</file>