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49" r:id="rId3"/>
    <p:sldMasterId id="2147483684" r:id="rId4"/>
  </p:sldMasterIdLst>
  <p:notesMasterIdLst>
    <p:notesMasterId r:id="rId29"/>
  </p:notesMasterIdLst>
  <p:handoutMasterIdLst>
    <p:handoutMasterId r:id="rId30"/>
  </p:handoutMasterIdLst>
  <p:sldIdLst>
    <p:sldId id="546" r:id="rId5"/>
    <p:sldId id="543" r:id="rId6"/>
    <p:sldId id="455" r:id="rId7"/>
    <p:sldId id="452" r:id="rId8"/>
    <p:sldId id="483" r:id="rId9"/>
    <p:sldId id="482" r:id="rId10"/>
    <p:sldId id="522" r:id="rId11"/>
    <p:sldId id="523" r:id="rId12"/>
    <p:sldId id="517" r:id="rId13"/>
    <p:sldId id="519" r:id="rId14"/>
    <p:sldId id="520" r:id="rId15"/>
    <p:sldId id="535" r:id="rId16"/>
    <p:sldId id="539" r:id="rId17"/>
    <p:sldId id="500" r:id="rId18"/>
    <p:sldId id="509" r:id="rId19"/>
    <p:sldId id="510" r:id="rId20"/>
    <p:sldId id="501" r:id="rId21"/>
    <p:sldId id="502" r:id="rId22"/>
    <p:sldId id="503" r:id="rId23"/>
    <p:sldId id="504" r:id="rId24"/>
    <p:sldId id="511" r:id="rId25"/>
    <p:sldId id="505" r:id="rId26"/>
    <p:sldId id="542" r:id="rId27"/>
    <p:sldId id="547" r:id="rId28"/>
  </p:sldIdLst>
  <p:sldSz cx="9144000" cy="6858000" type="screen4x3"/>
  <p:notesSz cx="6669088" cy="97536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99FF"/>
    <a:srgbClr val="339933"/>
    <a:srgbClr val="0000FF"/>
    <a:srgbClr val="00CC00"/>
    <a:srgbClr val="E6B732"/>
    <a:srgbClr val="99CCFF"/>
    <a:srgbClr val="FFFFFF"/>
    <a:srgbClr val="CCECFF"/>
    <a:srgbClr val="008000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36" autoAdjust="0"/>
    <p:restoredTop sz="94086" autoAdjust="0"/>
  </p:normalViewPr>
  <p:slideViewPr>
    <p:cSldViewPr>
      <p:cViewPr>
        <p:scale>
          <a:sx n="70" d="100"/>
          <a:sy n="70" d="100"/>
        </p:scale>
        <p:origin x="-16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390" y="8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6238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266238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EFD0ED-DE00-4A7A-A3C0-A96B10D82F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494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C3C6537-6CB4-4715-950C-3504F5314B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694238"/>
            <a:ext cx="5335588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8B0FAC1-E18C-4C46-AD6C-78F5F67BD548}" type="datetimeFigureOut">
              <a:rPr lang="fr-FR"/>
              <a:pPr>
                <a:defRPr/>
              </a:pPr>
              <a:t>15/11/2018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6292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B9C417-08B4-4DBE-BBE7-EBF7A54B12D8}" type="slidenum">
              <a:rPr lang="fr-FR" altLang="fr-FR" sz="1200" smtClean="0"/>
              <a:pPr/>
              <a:t>1</a:t>
            </a:fld>
            <a:endParaRPr lang="fr-FR" altLang="fr-FR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57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CFDB01-15C6-49BC-B8B9-E1A6A7111528}" type="slidenum">
              <a:rPr lang="fr-FR" altLang="fr-FR" sz="1200" smtClean="0"/>
              <a:pPr/>
              <a:t>15</a:t>
            </a:fld>
            <a:endParaRPr lang="fr-FR" altLang="fr-FR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256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537-6CB4-4715-950C-3504F5314B4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470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537-6CB4-4715-950C-3504F5314B48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9689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537-6CB4-4715-950C-3504F5314B48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956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537-6CB4-4715-950C-3504F5314B48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584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537-6CB4-4715-950C-3504F5314B48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5849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537-6CB4-4715-950C-3504F5314B48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9542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537-6CB4-4715-950C-3504F5314B48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984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7FC8E-5929-48E7-A4A5-DCEA33B1BAC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850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7FC8E-5929-48E7-A4A5-DCEA33B1BAC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58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537-6CB4-4715-950C-3504F5314B4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1050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1738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376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2C324EDD-CDB9-42FB-B232-9C7CBFCFD49A}" type="slidenum">
              <a:rPr lang="fr-FR" altLang="fr-FR" sz="1400" smtClean="0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6</a:t>
            </a:fld>
            <a:endParaRPr lang="fr-FR" altLang="fr-FR" sz="1400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248169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537-6CB4-4715-950C-3504F5314B4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589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C6537-6CB4-4715-950C-3504F5314B4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6282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CFDB01-15C6-49BC-B8B9-E1A6A7111528}" type="slidenum">
              <a:rPr lang="fr-FR" altLang="fr-FR" sz="1200" smtClean="0"/>
              <a:pPr/>
              <a:t>13</a:t>
            </a:fld>
            <a:endParaRPr lang="fr-FR" altLang="fr-FR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mtClean="0">
                <a:latin typeface="Arial" panose="020B0604020202020204" pitchFamily="34" charset="0"/>
              </a:rPr>
              <a:t>???</a:t>
            </a:r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69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CFDB01-15C6-49BC-B8B9-E1A6A7111528}" type="slidenum">
              <a:rPr lang="fr-FR" altLang="fr-FR" sz="1200" smtClean="0"/>
              <a:pPr/>
              <a:t>14</a:t>
            </a:fld>
            <a:endParaRPr lang="fr-FR" altLang="fr-FR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25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91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7187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77038" y="274638"/>
            <a:ext cx="1909762" cy="59626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42988" y="274638"/>
            <a:ext cx="5581650" cy="59626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148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10A1-00ED-4DEC-8E31-D1FFC04211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876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7CD1F-CD99-4BBD-B849-14A5D38C7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91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D434-850F-41DF-8315-8F69B25C7C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776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F9DDB-EED0-4B5F-9BEC-6F599C930A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3171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D1211-B883-493D-A6DB-677EF3B872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844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ECEED-339F-4704-978E-83D7E6D533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1781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EE12-86F7-4107-81B1-17EE041D9A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081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433E1-51E7-4433-8ECD-CF33A9C69E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1827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8802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0218-77DC-451D-A8A3-BF3A73528D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920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EAF6-98FC-4F49-8AB8-BC1CE2E8BC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2809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935F-884F-43D8-9749-A7175D45B5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2609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F6DA8-C54C-45DA-BBFB-44BE32236E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6570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E97F-62F7-45DF-A8C2-95A0229B3E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2368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6679-D7ED-4C75-B792-CEC904CCC1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6665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007A6-4308-4B23-9356-8C4136D39C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5806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8413-7A2E-4C7C-95D5-05F16625EE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7594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C4DA4-E9CD-4A6A-8413-C921047A72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3201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01613-3DF0-4286-99EA-8B3C8308D5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738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71113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49BE-23A9-4FD0-9AF2-59653DC921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2665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A0928-DD23-4754-B372-C37640A778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4100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E4C7-D05C-4E88-A467-3161C0BAF1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1083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09008-8236-4046-B11D-FAD09C7533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5186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xmlns="" val="3240384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3334C-B32C-45D4-9C30-82E2A40D40A2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908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32953-BDCA-4C39-915E-0D368D398259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712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0289A-7320-4D16-8D12-9B5994D595E4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833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C33A2-9D7C-44DD-8A8E-0C86388C1F2E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117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0E9EF-70E6-4657-887D-56FDF8D03908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38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6013" y="1341438"/>
            <a:ext cx="3708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76813" y="1341438"/>
            <a:ext cx="37099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3115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E7D61-B76C-48BD-BCC3-4581751D9C14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397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2F505-17E8-40A9-9485-EAE15CD887BA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672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E7B07-4C6A-4238-ADEE-B1886F4B0A52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027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FD790-9246-49B8-8A06-84482EDB641A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375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A3B59-6CCF-4385-B69E-300A4E299FD4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503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298995E4-9B3A-4A27-9625-44BE011E50D0}" type="datetime1">
              <a:rPr lang="sv-SE" smtClean="0">
                <a:solidFill>
                  <a:prstClr val="black"/>
                </a:solidFill>
              </a:rPr>
              <a:pPr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41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18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785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397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32842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66808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341438"/>
            <a:ext cx="75707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Body Text</a:t>
            </a:r>
          </a:p>
          <a:p>
            <a:pPr lvl="1"/>
            <a:r>
              <a:rPr lang="en-US" altLang="fr-FR" smtClean="0"/>
              <a:t>First Level</a:t>
            </a:r>
          </a:p>
          <a:p>
            <a:pPr lvl="2"/>
            <a:r>
              <a:rPr lang="en-US" altLang="fr-FR" smtClean="0"/>
              <a:t>second level</a:t>
            </a:r>
          </a:p>
          <a:p>
            <a:pPr lvl="3"/>
            <a:r>
              <a:rPr lang="en-US" altLang="fr-FR" smtClean="0"/>
              <a:t>third level</a:t>
            </a:r>
            <a:endParaRPr lang="fr-FR" altLang="fr-FR" smtClean="0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609600" cy="6813550"/>
          </a:xfrm>
          <a:prstGeom prst="rect">
            <a:avLst/>
          </a:prstGeom>
          <a:pattFill prst="pct50">
            <a:fgClr>
              <a:schemeClr val="folHlink"/>
            </a:fgClr>
            <a:bgClr>
              <a:schemeClr val="bg2"/>
            </a:bgClr>
          </a:patt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1029" name="WordArt 8"/>
          <p:cNvSpPr>
            <a:spLocks noChangeArrowheads="1" noChangeShapeType="1" noTextEdit="1"/>
          </p:cNvSpPr>
          <p:nvPr userDrawn="1"/>
        </p:nvSpPr>
        <p:spPr bwMode="auto">
          <a:xfrm rot="-5400000">
            <a:off x="-1563687" y="4383087"/>
            <a:ext cx="3786188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Arial Black" panose="020B0A04020102020204" pitchFamily="34" charset="0"/>
              </a:rPr>
              <a:t>www.agrhymet.ne</a:t>
            </a:r>
          </a:p>
        </p:txBody>
      </p:sp>
      <p:pic>
        <p:nvPicPr>
          <p:cNvPr id="1030" name="Imag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333375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F95971-BB8E-4C21-A7E7-91C7F1A2EB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53EAB13-4613-4094-A46E-81001DB3EB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eaLnBrk="1" hangingPunct="1"/>
            <a:r>
              <a:rPr lang="sv-SE">
                <a:solidFill>
                  <a:prstClr val="black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eaLnBrk="1" hangingPunct="1"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eaLnBrk="1" hangingPunct="1">
                <a:defRPr/>
              </a:pPr>
              <a:t>‹N°›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v-SE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eaLnBrk="1" hangingPunct="1"/>
            <a:fld id="{64E8A97C-0473-415E-882A-4E2A9192433D}" type="datetime1">
              <a:rPr lang="sv-SE" smtClean="0">
                <a:solidFill>
                  <a:prstClr val="black"/>
                </a:solidFill>
              </a:rPr>
              <a:pPr eaLnBrk="1" hangingPunct="1"/>
              <a:t>2018-11-15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75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hymet.n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413125"/>
            <a:ext cx="317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565525"/>
            <a:ext cx="317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799405" y="2693583"/>
            <a:ext cx="80930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fr-FR" sz="3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Services hydrométéorologiques dans le secteur agricole</a:t>
            </a:r>
            <a:endParaRPr lang="fr-FR" sz="3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151" name="Picture 6" descr="Logo CILSS nouveau lég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67" y="214290"/>
            <a:ext cx="1044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714348" y="1116033"/>
            <a:ext cx="821537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fr-FR" altLang="fr-FR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Forum Hydrométéorologique pour l’Afrique Centrale</a:t>
            </a:r>
          </a:p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fr-FR" altLang="fr-FR" sz="25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Libreville, du 14 au 16 novembre 2018</a:t>
            </a:r>
            <a:endParaRPr lang="fr-FR" sz="2500" b="1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857224" y="5312647"/>
            <a:ext cx="79296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fr-FR" altLang="fr-FR" sz="1800" dirty="0" smtClean="0">
                <a:solidFill>
                  <a:schemeClr val="tx1"/>
                </a:solidFill>
              </a:rPr>
              <a:t>Hamatan Mohamed			Ouedraogo Clément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1800" b="0" dirty="0" smtClean="0">
                <a:solidFill>
                  <a:schemeClr val="tx1"/>
                </a:solidFill>
              </a:rPr>
              <a:t>Expert hydrologue, hydraulicien		Chef PRA/ME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1800" b="0" dirty="0" smtClean="0">
                <a:solidFill>
                  <a:schemeClr val="tx1"/>
                </a:solidFill>
              </a:rPr>
              <a:t>Centre Régional AGRHYMET		Secrétariat Exécutif du CILSS</a:t>
            </a:r>
            <a:endParaRPr lang="fr-FR" altLang="fr-FR" sz="1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928662" y="96991"/>
            <a:ext cx="764386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kern="1200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Adaptation d’un modèle de prévision</a:t>
            </a:r>
            <a:endParaRPr lang="fr-FR" sz="3000" kern="1200" dirty="0">
              <a:solidFill>
                <a:schemeClr val="fol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477672" y="849678"/>
            <a:ext cx="424497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sz="3200" b="0" spc="-10" dirty="0">
                <a:solidFill>
                  <a:srgbClr val="FF0000"/>
                </a:solidFill>
                <a:latin typeface="Calibri Light"/>
                <a:cs typeface="Calibri Light"/>
              </a:rPr>
              <a:t>météorologique</a:t>
            </a:r>
            <a:r>
              <a:rPr sz="3200" b="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200" b="0" spc="-5" dirty="0">
                <a:solidFill>
                  <a:srgbClr val="FF0000"/>
                </a:solidFill>
                <a:latin typeface="Calibri Light"/>
                <a:cs typeface="Calibri Light"/>
              </a:rPr>
              <a:t>GFS/WRF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952528" y="686584"/>
            <a:ext cx="7620000" cy="588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714348" y="-24"/>
            <a:ext cx="8358214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fr-FR" sz="3000" kern="1200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Appui à la connaissance et au suivi des Ressources en  eau à travers	la modélisation hydrologique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798576" y="2561294"/>
            <a:ext cx="3817620" cy="3939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4765" rIns="0" bIns="0" rtlCol="0">
            <a:spAutoFit/>
          </a:bodyPr>
          <a:lstStyle/>
          <a:p>
            <a:pPr marL="434340" marR="262890" indent="-3429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000" dirty="0">
                <a:latin typeface="Sylfaen"/>
                <a:cs typeface="Sylfaen"/>
              </a:rPr>
              <a:t>Représentation simplifiée</a:t>
            </a:r>
            <a:r>
              <a:rPr sz="2000" spc="-110" dirty="0">
                <a:latin typeface="Sylfaen"/>
                <a:cs typeface="Sylfaen"/>
              </a:rPr>
              <a:t> </a:t>
            </a:r>
            <a:r>
              <a:rPr sz="2000" dirty="0">
                <a:latin typeface="Sylfaen"/>
                <a:cs typeface="Sylfaen"/>
              </a:rPr>
              <a:t>des  processus </a:t>
            </a:r>
            <a:r>
              <a:rPr sz="2000" spc="-5" dirty="0">
                <a:latin typeface="Sylfaen"/>
                <a:cs typeface="Sylfaen"/>
              </a:rPr>
              <a:t>hydrologiques  </a:t>
            </a:r>
            <a:r>
              <a:rPr sz="2000" dirty="0">
                <a:latin typeface="Sylfaen"/>
                <a:cs typeface="Sylfaen"/>
              </a:rPr>
              <a:t>dominants dans </a:t>
            </a:r>
            <a:r>
              <a:rPr sz="2000" spc="-5" dirty="0">
                <a:latin typeface="Sylfaen"/>
                <a:cs typeface="Sylfaen"/>
              </a:rPr>
              <a:t>un</a:t>
            </a:r>
            <a:r>
              <a:rPr sz="2000" spc="-70" dirty="0">
                <a:latin typeface="Sylfaen"/>
                <a:cs typeface="Sylfaen"/>
              </a:rPr>
              <a:t> </a:t>
            </a:r>
            <a:r>
              <a:rPr sz="2000" dirty="0">
                <a:latin typeface="Sylfaen"/>
                <a:cs typeface="Sylfaen"/>
              </a:rPr>
              <a:t>domaine;</a:t>
            </a:r>
            <a:endParaRPr sz="2000">
              <a:latin typeface="Sylfaen"/>
              <a:cs typeface="Sylfaen"/>
            </a:endParaRPr>
          </a:p>
          <a:p>
            <a:pPr marL="434340" marR="205104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000" dirty="0">
                <a:latin typeface="Sylfaen"/>
                <a:cs typeface="Sylfaen"/>
              </a:rPr>
              <a:t>Modèle </a:t>
            </a:r>
            <a:r>
              <a:rPr sz="2000" spc="-5" dirty="0">
                <a:latin typeface="Sylfaen"/>
                <a:cs typeface="Sylfaen"/>
              </a:rPr>
              <a:t>mathématique: </a:t>
            </a:r>
            <a:r>
              <a:rPr sz="2000" dirty="0">
                <a:latin typeface="Sylfaen"/>
                <a:cs typeface="Sylfaen"/>
              </a:rPr>
              <a:t>Un  outil de calcul pour</a:t>
            </a:r>
            <a:r>
              <a:rPr sz="2000" spc="-60" dirty="0">
                <a:latin typeface="Sylfaen"/>
                <a:cs typeface="Sylfaen"/>
              </a:rPr>
              <a:t> </a:t>
            </a:r>
            <a:r>
              <a:rPr sz="2000" spc="-5" dirty="0">
                <a:latin typeface="Sylfaen"/>
                <a:cs typeface="Sylfaen"/>
              </a:rPr>
              <a:t>quantifier  </a:t>
            </a:r>
            <a:r>
              <a:rPr sz="2000" dirty="0">
                <a:latin typeface="Sylfaen"/>
                <a:cs typeface="Sylfaen"/>
              </a:rPr>
              <a:t>les flux/échanges et les  </a:t>
            </a:r>
            <a:r>
              <a:rPr sz="2000" spc="-5" dirty="0">
                <a:latin typeface="Sylfaen"/>
                <a:cs typeface="Sylfaen"/>
              </a:rPr>
              <a:t>stocks/réserves</a:t>
            </a:r>
            <a:r>
              <a:rPr sz="2000" spc="-55" dirty="0">
                <a:latin typeface="Sylfaen"/>
                <a:cs typeface="Sylfaen"/>
              </a:rPr>
              <a:t> </a:t>
            </a:r>
            <a:r>
              <a:rPr sz="2000" dirty="0">
                <a:latin typeface="Sylfaen"/>
                <a:cs typeface="Sylfaen"/>
              </a:rPr>
              <a:t>d'eau;</a:t>
            </a:r>
            <a:endParaRPr sz="2000">
              <a:latin typeface="Sylfaen"/>
              <a:cs typeface="Sylfaen"/>
            </a:endParaRPr>
          </a:p>
          <a:p>
            <a:pPr marL="43434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000" dirty="0">
                <a:latin typeface="Sylfaen"/>
                <a:cs typeface="Sylfaen"/>
              </a:rPr>
              <a:t>Beaucoup d’éléments</a:t>
            </a:r>
            <a:r>
              <a:rPr sz="2000" spc="-80" dirty="0">
                <a:latin typeface="Sylfaen"/>
                <a:cs typeface="Sylfaen"/>
              </a:rPr>
              <a:t> </a:t>
            </a:r>
            <a:r>
              <a:rPr sz="2000" dirty="0">
                <a:latin typeface="Sylfaen"/>
                <a:cs typeface="Sylfaen"/>
              </a:rPr>
              <a:t>sont</a:t>
            </a:r>
            <a:endParaRPr sz="2000">
              <a:latin typeface="Sylfaen"/>
              <a:cs typeface="Sylfaen"/>
            </a:endParaRPr>
          </a:p>
          <a:p>
            <a:pPr marL="433705" marR="107314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Sylfaen"/>
                <a:cs typeface="Sylfaen"/>
              </a:rPr>
              <a:t>nécessaires à l’élaboration</a:t>
            </a:r>
            <a:r>
              <a:rPr sz="2000" spc="-165" dirty="0">
                <a:latin typeface="Sylfaen"/>
                <a:cs typeface="Sylfaen"/>
              </a:rPr>
              <a:t> </a:t>
            </a:r>
            <a:r>
              <a:rPr sz="2000" dirty="0">
                <a:latin typeface="Sylfaen"/>
                <a:cs typeface="Sylfaen"/>
              </a:rPr>
              <a:t>d’un  modèle;</a:t>
            </a:r>
            <a:endParaRPr sz="2000">
              <a:latin typeface="Sylfaen"/>
              <a:cs typeface="Sylfaen"/>
            </a:endParaRPr>
          </a:p>
          <a:p>
            <a:pPr marL="43434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000" dirty="0">
                <a:latin typeface="Sylfaen"/>
                <a:cs typeface="Sylfaen"/>
              </a:rPr>
              <a:t>Utilisations</a:t>
            </a:r>
            <a:r>
              <a:rPr sz="2000" spc="-40" dirty="0">
                <a:latin typeface="Sylfaen"/>
                <a:cs typeface="Sylfaen"/>
              </a:rPr>
              <a:t> </a:t>
            </a:r>
            <a:r>
              <a:rPr sz="2000" dirty="0">
                <a:latin typeface="Sylfaen"/>
                <a:cs typeface="Sylfaen"/>
              </a:rPr>
              <a:t>multiples</a:t>
            </a:r>
            <a:endParaRPr sz="2000">
              <a:latin typeface="Sylfaen"/>
              <a:cs typeface="Sylfaen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5192267" y="2595775"/>
            <a:ext cx="1322832" cy="98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5192267" y="4162447"/>
            <a:ext cx="1322832" cy="984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6534150" y="4220740"/>
            <a:ext cx="2360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Hydrological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Prediction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Environment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5192267" y="5729120"/>
            <a:ext cx="1239012" cy="986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/>
          <p:nvPr/>
        </p:nvSpPr>
        <p:spPr>
          <a:xfrm>
            <a:off x="6730745" y="5788047"/>
            <a:ext cx="1750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Soil and </a:t>
            </a:r>
            <a:r>
              <a:rPr sz="1800" spc="-20" dirty="0">
                <a:latin typeface="Arial"/>
                <a:cs typeface="Arial"/>
              </a:rPr>
              <a:t>Water  </a:t>
            </a:r>
            <a:r>
              <a:rPr sz="1800" spc="-5" dirty="0">
                <a:latin typeface="Arial"/>
                <a:cs typeface="Arial"/>
              </a:rPr>
              <a:t>Assessment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Tool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8"/>
          <p:cNvSpPr/>
          <p:nvPr/>
        </p:nvSpPr>
        <p:spPr>
          <a:xfrm>
            <a:off x="5398008" y="2780180"/>
            <a:ext cx="847343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5190744" y="4295036"/>
            <a:ext cx="1325879" cy="697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5186171" y="4290464"/>
            <a:ext cx="1335405" cy="707390"/>
          </a:xfrm>
          <a:custGeom>
            <a:avLst/>
            <a:gdLst/>
            <a:ahLst/>
            <a:cxnLst/>
            <a:rect l="l" t="t" r="r" b="b"/>
            <a:pathLst>
              <a:path w="1335404" h="707389">
                <a:moveTo>
                  <a:pt x="0" y="707136"/>
                </a:moveTo>
                <a:lnTo>
                  <a:pt x="1335024" y="707136"/>
                </a:lnTo>
                <a:lnTo>
                  <a:pt x="1335024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 txBox="1"/>
          <p:nvPr/>
        </p:nvSpPr>
        <p:spPr>
          <a:xfrm>
            <a:off x="5420867" y="4448959"/>
            <a:ext cx="866140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solidFill>
                  <a:srgbClr val="00FF00"/>
                </a:solidFill>
                <a:latin typeface="Arial"/>
                <a:cs typeface="Arial"/>
              </a:rPr>
              <a:t>HYPE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2"/>
          <p:cNvSpPr/>
          <p:nvPr/>
        </p:nvSpPr>
        <p:spPr>
          <a:xfrm>
            <a:off x="5151120" y="5780936"/>
            <a:ext cx="1429512" cy="871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5146547" y="5776364"/>
            <a:ext cx="1438910" cy="881380"/>
          </a:xfrm>
          <a:custGeom>
            <a:avLst/>
            <a:gdLst/>
            <a:ahLst/>
            <a:cxnLst/>
            <a:rect l="l" t="t" r="r" b="b"/>
            <a:pathLst>
              <a:path w="1438909" h="881379">
                <a:moveTo>
                  <a:pt x="0" y="880872"/>
                </a:moveTo>
                <a:lnTo>
                  <a:pt x="1438655" y="880872"/>
                </a:lnTo>
                <a:lnTo>
                  <a:pt x="1438655" y="0"/>
                </a:lnTo>
                <a:lnTo>
                  <a:pt x="0" y="0"/>
                </a:lnTo>
                <a:lnTo>
                  <a:pt x="0" y="8808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 txBox="1"/>
          <p:nvPr/>
        </p:nvSpPr>
        <p:spPr>
          <a:xfrm>
            <a:off x="5083302" y="1917341"/>
            <a:ext cx="3913504" cy="160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Modèles </a:t>
            </a:r>
            <a:r>
              <a:rPr sz="1800" b="1" dirty="0">
                <a:latin typeface="Arial"/>
                <a:cs typeface="Arial"/>
              </a:rPr>
              <a:t>hydrologiques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disponibles  au</a:t>
            </a:r>
            <a:r>
              <a:rPr sz="1800" b="1" spc="-5" dirty="0">
                <a:latin typeface="Arial"/>
                <a:cs typeface="Arial"/>
              </a:rPr>
              <a:t> CRA</a:t>
            </a:r>
            <a:endParaRPr sz="1800">
              <a:latin typeface="Arial"/>
              <a:cs typeface="Arial"/>
            </a:endParaRPr>
          </a:p>
          <a:p>
            <a:pPr marL="1939925" marR="417830" indent="-382905">
              <a:lnSpc>
                <a:spcPct val="100000"/>
              </a:lnSpc>
              <a:spcBef>
                <a:spcPts val="1490"/>
              </a:spcBef>
            </a:pPr>
            <a:r>
              <a:rPr sz="1800" spc="-5" dirty="0">
                <a:latin typeface="Arial"/>
                <a:cs typeface="Arial"/>
              </a:rPr>
              <a:t>GeoSpatial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Stream  Flow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  <a:spcBef>
                <a:spcPts val="120"/>
              </a:spcBef>
            </a:pPr>
            <a:r>
              <a:rPr sz="1800" spc="-5" dirty="0">
                <a:latin typeface="Arial"/>
                <a:cs typeface="Arial"/>
              </a:rPr>
              <a:t>GeoSFM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493370" y="31281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Système de prévisions à court et moyen </a:t>
            </a:r>
            <a:r>
              <a:rPr lang="fr-FR" b="1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terme</a:t>
            </a:r>
            <a:endParaRPr lang="en-US" b="1" dirty="0">
              <a:solidFill>
                <a:schemeClr val="folHlink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6" name="Cylindre 15"/>
          <p:cNvSpPr/>
          <p:nvPr/>
        </p:nvSpPr>
        <p:spPr>
          <a:xfrm>
            <a:off x="899593" y="3013022"/>
            <a:ext cx="1008111" cy="1368098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Setup</a:t>
            </a:r>
          </a:p>
          <a:p>
            <a:pPr algn="ctr"/>
            <a:r>
              <a:rPr lang="fr-FR" sz="1100" dirty="0" smtClean="0"/>
              <a:t>Données</a:t>
            </a:r>
          </a:p>
          <a:p>
            <a:pPr algn="ctr"/>
            <a:r>
              <a:rPr lang="fr-FR" sz="1100" dirty="0" smtClean="0"/>
              <a:t>physiques</a:t>
            </a:r>
          </a:p>
          <a:p>
            <a:pPr algn="ctr"/>
            <a:r>
              <a:rPr lang="fr-FR" sz="1100" dirty="0" smtClean="0"/>
              <a:t>Paramètres du modèle</a:t>
            </a:r>
            <a:endParaRPr lang="fr-FR" sz="1100" dirty="0"/>
          </a:p>
        </p:txBody>
      </p:sp>
      <p:sp>
        <p:nvSpPr>
          <p:cNvPr id="17" name="Cube 16"/>
          <p:cNvSpPr/>
          <p:nvPr/>
        </p:nvSpPr>
        <p:spPr>
          <a:xfrm>
            <a:off x="2231740" y="3511850"/>
            <a:ext cx="792088" cy="375406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Modèle</a:t>
            </a:r>
            <a:endParaRPr lang="fr-FR" sz="1200" dirty="0"/>
          </a:p>
        </p:txBody>
      </p:sp>
      <p:sp>
        <p:nvSpPr>
          <p:cNvPr id="18" name="Cylindre 17"/>
          <p:cNvSpPr/>
          <p:nvPr/>
        </p:nvSpPr>
        <p:spPr>
          <a:xfrm>
            <a:off x="3234810" y="3319755"/>
            <a:ext cx="671981" cy="629713"/>
          </a:xfrm>
          <a:prstGeom prst="can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Etat initial</a:t>
            </a:r>
            <a:endParaRPr lang="fr-FR" sz="1200" dirty="0"/>
          </a:p>
        </p:txBody>
      </p:sp>
      <p:sp>
        <p:nvSpPr>
          <p:cNvPr id="19" name="Rectangle 18"/>
          <p:cNvSpPr/>
          <p:nvPr/>
        </p:nvSpPr>
        <p:spPr>
          <a:xfrm>
            <a:off x="2142064" y="4190715"/>
            <a:ext cx="2088232" cy="342395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Assimilation des </a:t>
            </a:r>
            <a:r>
              <a:rPr lang="fr-FR" sz="1200" dirty="0" smtClean="0"/>
              <a:t>données</a:t>
            </a:r>
            <a:endParaRPr lang="fr-FR" sz="1200" dirty="0"/>
          </a:p>
        </p:txBody>
      </p:sp>
      <p:sp>
        <p:nvSpPr>
          <p:cNvPr id="20" name="Cube 19"/>
          <p:cNvSpPr/>
          <p:nvPr/>
        </p:nvSpPr>
        <p:spPr>
          <a:xfrm>
            <a:off x="4318245" y="3473694"/>
            <a:ext cx="788632" cy="411410"/>
          </a:xfrm>
          <a:prstGeom prst="cub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Modèle</a:t>
            </a:r>
            <a:endParaRPr lang="fr-FR" sz="1200" dirty="0"/>
          </a:p>
        </p:txBody>
      </p:sp>
      <p:sp>
        <p:nvSpPr>
          <p:cNvPr id="21" name="Cylindre 20"/>
          <p:cNvSpPr/>
          <p:nvPr/>
        </p:nvSpPr>
        <p:spPr>
          <a:xfrm>
            <a:off x="5276071" y="3319755"/>
            <a:ext cx="785175" cy="629713"/>
          </a:xfrm>
          <a:prstGeom prst="ca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Prévision hydro</a:t>
            </a:r>
            <a:endParaRPr lang="fr-FR" sz="1050" dirty="0"/>
          </a:p>
        </p:txBody>
      </p:sp>
      <p:sp>
        <p:nvSpPr>
          <p:cNvPr id="22" name="Cylindre 21"/>
          <p:cNvSpPr/>
          <p:nvPr/>
        </p:nvSpPr>
        <p:spPr>
          <a:xfrm>
            <a:off x="2562084" y="4727272"/>
            <a:ext cx="1080120" cy="432048"/>
          </a:xfrm>
          <a:prstGeom prst="can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Observations</a:t>
            </a:r>
            <a:endParaRPr lang="fr-FR" sz="1200" dirty="0"/>
          </a:p>
        </p:txBody>
      </p:sp>
      <p:sp>
        <p:nvSpPr>
          <p:cNvPr id="23" name="Flèche droite 22"/>
          <p:cNvSpPr/>
          <p:nvPr/>
        </p:nvSpPr>
        <p:spPr>
          <a:xfrm>
            <a:off x="6166416" y="3571386"/>
            <a:ext cx="709840" cy="15943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76256" y="2779299"/>
            <a:ext cx="2007192" cy="18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Prévision</a:t>
            </a: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Evaluation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Interprétation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Alerte sur les risques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5" name="Flèche vers le bas 24"/>
          <p:cNvSpPr/>
          <p:nvPr/>
        </p:nvSpPr>
        <p:spPr>
          <a:xfrm>
            <a:off x="7745534" y="4579499"/>
            <a:ext cx="201674" cy="95374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156176" y="5533248"/>
            <a:ext cx="2871288" cy="1280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B050"/>
                </a:solidFill>
              </a:rPr>
              <a:t>Système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d’acquisition</a:t>
            </a:r>
            <a:r>
              <a:rPr lang="en-US" sz="1400" dirty="0">
                <a:solidFill>
                  <a:srgbClr val="00B050"/>
                </a:solidFill>
              </a:rPr>
              <a:t> des </a:t>
            </a:r>
            <a:r>
              <a:rPr lang="en-US" sz="1400" dirty="0" err="1" smtClean="0">
                <a:solidFill>
                  <a:srgbClr val="00B050"/>
                </a:solidFill>
              </a:rPr>
              <a:t>données</a:t>
            </a:r>
            <a:endParaRPr lang="en-US" sz="1400" dirty="0">
              <a:solidFill>
                <a:srgbClr val="00B050"/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Systèmes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d’observation</a:t>
            </a:r>
            <a:r>
              <a:rPr lang="en-US" sz="1400" dirty="0" smtClean="0">
                <a:solidFill>
                  <a:schemeClr val="tx1"/>
                </a:solidFill>
              </a:rPr>
              <a:t> au sol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(Données hydrologiques et données météorologiques)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6176" y="1014992"/>
            <a:ext cx="2871288" cy="1280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Information pour les </a:t>
            </a:r>
            <a:r>
              <a:rPr lang="fr-FR" sz="1400" dirty="0" smtClean="0">
                <a:solidFill>
                  <a:srgbClr val="00B050"/>
                </a:solidFill>
              </a:rPr>
              <a:t>usagers</a:t>
            </a:r>
          </a:p>
          <a:p>
            <a:pPr algn="ctr"/>
            <a:endParaRPr lang="fr-FR" sz="1400" dirty="0">
              <a:solidFill>
                <a:srgbClr val="00B050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Public/Autorités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Gestionnaires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Services de sécurité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8" name="Cylindre 27"/>
          <p:cNvSpPr/>
          <p:nvPr/>
        </p:nvSpPr>
        <p:spPr>
          <a:xfrm>
            <a:off x="2195736" y="2794628"/>
            <a:ext cx="792088" cy="512868"/>
          </a:xfrm>
          <a:prstGeom prst="can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Analyse météo</a:t>
            </a:r>
          </a:p>
        </p:txBody>
      </p:sp>
      <p:sp>
        <p:nvSpPr>
          <p:cNvPr id="29" name="Cylindre 28"/>
          <p:cNvSpPr/>
          <p:nvPr/>
        </p:nvSpPr>
        <p:spPr>
          <a:xfrm>
            <a:off x="4373717" y="2772896"/>
            <a:ext cx="838917" cy="504923"/>
          </a:xfrm>
          <a:prstGeom prst="can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Prévision météo</a:t>
            </a:r>
            <a:endParaRPr lang="fr-FR" sz="1100" dirty="0"/>
          </a:p>
        </p:txBody>
      </p:sp>
      <p:sp>
        <p:nvSpPr>
          <p:cNvPr id="30" name="Rectangle 29"/>
          <p:cNvSpPr/>
          <p:nvPr/>
        </p:nvSpPr>
        <p:spPr>
          <a:xfrm>
            <a:off x="824270" y="2403132"/>
            <a:ext cx="5331906" cy="29140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e haut 30"/>
          <p:cNvSpPr/>
          <p:nvPr/>
        </p:nvSpPr>
        <p:spPr>
          <a:xfrm>
            <a:off x="7745534" y="2295120"/>
            <a:ext cx="201674" cy="477776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007216" y="5952590"/>
            <a:ext cx="235792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Données améliorées</a:t>
            </a:r>
            <a:endParaRPr lang="fr-FR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760832" y="2133562"/>
            <a:ext cx="4891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Système de production des prévisions hydrologiques</a:t>
            </a:r>
            <a:endParaRPr lang="fr-FR" sz="1400" b="1" i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814030" y="2463011"/>
            <a:ext cx="132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Entrées statiques</a:t>
            </a:r>
            <a:endParaRPr lang="fr-FR" sz="1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2157005" y="2406840"/>
            <a:ext cx="1328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</a:rPr>
              <a:t>Analyses</a:t>
            </a:r>
            <a:endParaRPr lang="fr-FR" sz="1200" dirty="0">
              <a:solidFill>
                <a:srgbClr val="0000FF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365144" y="2400777"/>
            <a:ext cx="910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Prévisions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4056033" y="1602197"/>
            <a:ext cx="2100143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858108" y="1432920"/>
            <a:ext cx="219792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Besoins des usagers</a:t>
            </a:r>
            <a:endParaRPr lang="fr-FR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1858107" y="1061606"/>
            <a:ext cx="2197925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Décisions/actions</a:t>
            </a:r>
            <a:endParaRPr lang="fr-FR" sz="1600" dirty="0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4056032" y="1248112"/>
            <a:ext cx="2100143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èche vers le bas 40"/>
          <p:cNvSpPr/>
          <p:nvPr/>
        </p:nvSpPr>
        <p:spPr>
          <a:xfrm>
            <a:off x="3070649" y="1798822"/>
            <a:ext cx="182278" cy="40137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haut 41"/>
          <p:cNvSpPr/>
          <p:nvPr/>
        </p:nvSpPr>
        <p:spPr>
          <a:xfrm>
            <a:off x="3047721" y="5348238"/>
            <a:ext cx="187089" cy="604351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1905313" y="3733048"/>
            <a:ext cx="36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987824" y="3733048"/>
            <a:ext cx="2469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endCxn id="20" idx="2"/>
          </p:cNvCxnSpPr>
          <p:nvPr/>
        </p:nvCxnSpPr>
        <p:spPr>
          <a:xfrm flipV="1">
            <a:off x="3921537" y="3730825"/>
            <a:ext cx="396708" cy="2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5076056" y="3733048"/>
            <a:ext cx="2469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2627784" y="3949072"/>
            <a:ext cx="0" cy="288032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3563888" y="3949072"/>
            <a:ext cx="0" cy="288032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3047721" y="4533110"/>
            <a:ext cx="12111" cy="208050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555776" y="3301000"/>
            <a:ext cx="0" cy="23920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4788024" y="3228992"/>
            <a:ext cx="0" cy="2392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4388065" y="6121867"/>
            <a:ext cx="1696103" cy="1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14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71546"/>
            <a:ext cx="8003233" cy="3714776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fr-FR" altLang="fr-FR" sz="500" dirty="0" smtClean="0">
              <a:solidFill>
                <a:srgbClr val="CC33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r-FR" altLang="fr-FR" sz="2800" dirty="0" smtClean="0">
                <a:solidFill>
                  <a:srgbClr val="000099"/>
                </a:solidFill>
                <a:cs typeface="Times New Roman" pitchFamily="18" charset="0"/>
              </a:rPr>
              <a:t>Produits de suivi de la </a:t>
            </a:r>
            <a:r>
              <a:rPr lang="fr-FR" altLang="fr-FR" sz="2800" dirty="0" smtClean="0">
                <a:solidFill>
                  <a:srgbClr val="000099"/>
                </a:solidFill>
                <a:cs typeface="Times New Roman" pitchFamily="18" charset="0"/>
              </a:rPr>
              <a:t>campagne </a:t>
            </a:r>
            <a:r>
              <a:rPr lang="fr-FR" altLang="fr-FR" sz="2400" dirty="0" smtClean="0">
                <a:solidFill>
                  <a:srgbClr val="000099"/>
                </a:solidFill>
                <a:cs typeface="Times New Roman" pitchFamily="18" charset="0"/>
              </a:rPr>
              <a:t>(</a:t>
            </a:r>
            <a:r>
              <a:rPr lang="fr-FR" altLang="fr-FR" sz="2400" dirty="0" smtClean="0">
                <a:solidFill>
                  <a:srgbClr val="FF0000"/>
                </a:solidFill>
                <a:cs typeface="Times New Roman" pitchFamily="18" charset="0"/>
              </a:rPr>
              <a:t>briefings décadaires, bulletins mensuels</a:t>
            </a:r>
            <a:r>
              <a:rPr lang="fr-FR" altLang="fr-FR" sz="2400" dirty="0" smtClean="0">
                <a:solidFill>
                  <a:srgbClr val="000099"/>
                </a:solidFill>
                <a:cs typeface="Times New Roman" pitchFamily="18" charset="0"/>
              </a:rPr>
              <a:t>):</a:t>
            </a:r>
            <a:endParaRPr lang="fr-FR" altLang="fr-FR" sz="1800" dirty="0" smtClean="0">
              <a:solidFill>
                <a:srgbClr val="5F5F5F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2400" b="1" dirty="0" smtClean="0">
                <a:solidFill>
                  <a:schemeClr val="tx1"/>
                </a:solidFill>
                <a:cs typeface="Times New Roman" pitchFamily="18" charset="0"/>
              </a:rPr>
              <a:t>Suivi climatique : pluviométrie, T° de surface,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2400" b="1" dirty="0" smtClean="0">
                <a:solidFill>
                  <a:schemeClr val="tx1"/>
                </a:solidFill>
                <a:cs typeface="Times New Roman" pitchFamily="18" charset="0"/>
              </a:rPr>
              <a:t>Suivi environnemental : eaux de surface, feux de brousse,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2400" b="1" dirty="0" smtClean="0">
                <a:solidFill>
                  <a:schemeClr val="tx1"/>
                </a:solidFill>
                <a:cs typeface="Times New Roman" pitchFamily="18" charset="0"/>
              </a:rPr>
              <a:t>Suivi des ressources pastorales: biomasse herbacée, pâturages, indice de végétation,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2400" b="1" dirty="0" smtClean="0">
                <a:solidFill>
                  <a:schemeClr val="tx1"/>
                </a:solidFill>
                <a:cs typeface="Times New Roman" pitchFamily="18" charset="0"/>
              </a:rPr>
              <a:t>Suivi agricole : satisfaction des besoins en eau des cultures, prévision de rendement,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2400" b="1" dirty="0" smtClean="0">
                <a:solidFill>
                  <a:schemeClr val="tx1"/>
                </a:solidFill>
                <a:cs typeface="Times New Roman" pitchFamily="18" charset="0"/>
              </a:rPr>
              <a:t>Suivi phytosanitaire.</a:t>
            </a:r>
          </a:p>
        </p:txBody>
      </p:sp>
      <p:pic>
        <p:nvPicPr>
          <p:cNvPr id="28675" name="Picture 10" descr="Nouvell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7" y="4857759"/>
            <a:ext cx="1928825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7" descr="rendem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281" y="4991647"/>
            <a:ext cx="2809967" cy="17949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568" y="116632"/>
            <a:ext cx="7992888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Quelques produits d’information et d’aide à la </a:t>
            </a:r>
            <a:r>
              <a:rPr lang="fr-FR" sz="32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décision</a:t>
            </a:r>
            <a:endParaRPr lang="fr-FR" sz="3200" b="1" dirty="0">
              <a:solidFill>
                <a:schemeClr val="folHlin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2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5614" y="1785926"/>
            <a:ext cx="8171228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342900"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fr-FR" altLang="fr-FR" b="1" dirty="0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>Prévisions saisonnières des caractéristiques </a:t>
            </a:r>
            <a:r>
              <a:rPr lang="fr-FR" altLang="fr-FR" b="1" dirty="0" smtClean="0">
                <a:solidFill>
                  <a:srgbClr val="000099"/>
                </a:solidFill>
                <a:latin typeface="+mn-lt"/>
                <a:cs typeface="Times New Roman" pitchFamily="18" charset="0"/>
              </a:rPr>
              <a:t>agro-hydro-climatiques</a:t>
            </a:r>
            <a:endParaRPr kumimoji="0" lang="fr-FR" altLang="fr-FR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PRESA-SS 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our les zones sahélienne et soudanienne</a:t>
            </a:r>
          </a:p>
          <a:p>
            <a:pPr marL="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PRESA-GG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pour les pays du Golfe de Guinée</a:t>
            </a: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116632"/>
            <a:ext cx="7992888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Quelques produits d’information et d’aide à la </a:t>
            </a:r>
            <a:r>
              <a:rPr lang="fr-FR" sz="32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décision</a:t>
            </a:r>
            <a:endParaRPr lang="fr-FR" sz="3200" b="1" dirty="0">
              <a:solidFill>
                <a:schemeClr val="folHlin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7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 txBox="1">
            <a:spLocks noGrp="1"/>
          </p:cNvSpPr>
          <p:nvPr>
            <p:ph type="title"/>
          </p:nvPr>
        </p:nvSpPr>
        <p:spPr>
          <a:xfrm>
            <a:off x="928662" y="1142984"/>
            <a:ext cx="7643812" cy="852412"/>
          </a:xfrm>
          <a:prstGeom prst="rect">
            <a:avLst/>
          </a:prstGeom>
        </p:spPr>
        <p:txBody>
          <a:bodyPr vert="horz" wrap="square" lIns="0" tIns="112648" rIns="0" bIns="0" rtlCol="0">
            <a:spAutoFit/>
          </a:bodyPr>
          <a:lstStyle/>
          <a:p>
            <a:pPr marL="3430270" marR="5080" indent="-1884045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A key role for the seasonal forecasting  according to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936056" y="2286832"/>
            <a:ext cx="7930549" cy="4428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3665956" y="2287595"/>
            <a:ext cx="34925" cy="3910329"/>
          </a:xfrm>
          <a:custGeom>
            <a:avLst/>
            <a:gdLst/>
            <a:ahLst/>
            <a:cxnLst/>
            <a:rect l="l" t="t" r="r" b="b"/>
            <a:pathLst>
              <a:path w="34925" h="3910329">
                <a:moveTo>
                  <a:pt x="0" y="0"/>
                </a:moveTo>
                <a:lnTo>
                  <a:pt x="34925" y="3909949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6186652" y="2287595"/>
            <a:ext cx="36830" cy="3910329"/>
          </a:xfrm>
          <a:custGeom>
            <a:avLst/>
            <a:gdLst/>
            <a:ahLst/>
            <a:cxnLst/>
            <a:rect l="l" t="t" r="r" b="b"/>
            <a:pathLst>
              <a:path w="36829" h="3910329">
                <a:moveTo>
                  <a:pt x="0" y="0"/>
                </a:moveTo>
                <a:lnTo>
                  <a:pt x="36449" y="3909949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6223227" y="2359223"/>
            <a:ext cx="2508885" cy="3674745"/>
          </a:xfrm>
          <a:custGeom>
            <a:avLst/>
            <a:gdLst/>
            <a:ahLst/>
            <a:cxnLst/>
            <a:rect l="l" t="t" r="r" b="b"/>
            <a:pathLst>
              <a:path w="2508884" h="3674745">
                <a:moveTo>
                  <a:pt x="0" y="1837181"/>
                </a:moveTo>
                <a:lnTo>
                  <a:pt x="596" y="1779960"/>
                </a:lnTo>
                <a:lnTo>
                  <a:pt x="2375" y="1723175"/>
                </a:lnTo>
                <a:lnTo>
                  <a:pt x="5319" y="1666851"/>
                </a:lnTo>
                <a:lnTo>
                  <a:pt x="9411" y="1611012"/>
                </a:lnTo>
                <a:lnTo>
                  <a:pt x="14633" y="1555686"/>
                </a:lnTo>
                <a:lnTo>
                  <a:pt x="20967" y="1500897"/>
                </a:lnTo>
                <a:lnTo>
                  <a:pt x="28397" y="1446671"/>
                </a:lnTo>
                <a:lnTo>
                  <a:pt x="36905" y="1393032"/>
                </a:lnTo>
                <a:lnTo>
                  <a:pt x="46474" y="1340007"/>
                </a:lnTo>
                <a:lnTo>
                  <a:pt x="57086" y="1287621"/>
                </a:lnTo>
                <a:lnTo>
                  <a:pt x="68724" y="1235900"/>
                </a:lnTo>
                <a:lnTo>
                  <a:pt x="81371" y="1184868"/>
                </a:lnTo>
                <a:lnTo>
                  <a:pt x="95009" y="1134551"/>
                </a:lnTo>
                <a:lnTo>
                  <a:pt x="109621" y="1084974"/>
                </a:lnTo>
                <a:lnTo>
                  <a:pt x="125190" y="1036164"/>
                </a:lnTo>
                <a:lnTo>
                  <a:pt x="141698" y="988145"/>
                </a:lnTo>
                <a:lnTo>
                  <a:pt x="159128" y="940942"/>
                </a:lnTo>
                <a:lnTo>
                  <a:pt x="177463" y="894582"/>
                </a:lnTo>
                <a:lnTo>
                  <a:pt x="196685" y="849090"/>
                </a:lnTo>
                <a:lnTo>
                  <a:pt x="216777" y="804490"/>
                </a:lnTo>
                <a:lnTo>
                  <a:pt x="237721" y="760809"/>
                </a:lnTo>
                <a:lnTo>
                  <a:pt x="259501" y="718071"/>
                </a:lnTo>
                <a:lnTo>
                  <a:pt x="282098" y="676303"/>
                </a:lnTo>
                <a:lnTo>
                  <a:pt x="305496" y="635530"/>
                </a:lnTo>
                <a:lnTo>
                  <a:pt x="329677" y="595776"/>
                </a:lnTo>
                <a:lnTo>
                  <a:pt x="354624" y="557068"/>
                </a:lnTo>
                <a:lnTo>
                  <a:pt x="380319" y="519431"/>
                </a:lnTo>
                <a:lnTo>
                  <a:pt x="406745" y="482891"/>
                </a:lnTo>
                <a:lnTo>
                  <a:pt x="433885" y="447471"/>
                </a:lnTo>
                <a:lnTo>
                  <a:pt x="461722" y="413200"/>
                </a:lnTo>
                <a:lnTo>
                  <a:pt x="490237" y="380100"/>
                </a:lnTo>
                <a:lnTo>
                  <a:pt x="519414" y="348199"/>
                </a:lnTo>
                <a:lnTo>
                  <a:pt x="549235" y="317521"/>
                </a:lnTo>
                <a:lnTo>
                  <a:pt x="579684" y="288091"/>
                </a:lnTo>
                <a:lnTo>
                  <a:pt x="610742" y="259936"/>
                </a:lnTo>
                <a:lnTo>
                  <a:pt x="642392" y="233081"/>
                </a:lnTo>
                <a:lnTo>
                  <a:pt x="674617" y="207550"/>
                </a:lnTo>
                <a:lnTo>
                  <a:pt x="707400" y="183370"/>
                </a:lnTo>
                <a:lnTo>
                  <a:pt x="740723" y="160566"/>
                </a:lnTo>
                <a:lnTo>
                  <a:pt x="774569" y="139163"/>
                </a:lnTo>
                <a:lnTo>
                  <a:pt x="808920" y="119186"/>
                </a:lnTo>
                <a:lnTo>
                  <a:pt x="843760" y="100662"/>
                </a:lnTo>
                <a:lnTo>
                  <a:pt x="879070" y="83615"/>
                </a:lnTo>
                <a:lnTo>
                  <a:pt x="914834" y="68071"/>
                </a:lnTo>
                <a:lnTo>
                  <a:pt x="951034" y="54056"/>
                </a:lnTo>
                <a:lnTo>
                  <a:pt x="987653" y="41594"/>
                </a:lnTo>
                <a:lnTo>
                  <a:pt x="1024673" y="30711"/>
                </a:lnTo>
                <a:lnTo>
                  <a:pt x="1062077" y="21433"/>
                </a:lnTo>
                <a:lnTo>
                  <a:pt x="1099848" y="13785"/>
                </a:lnTo>
                <a:lnTo>
                  <a:pt x="1137968" y="7792"/>
                </a:lnTo>
                <a:lnTo>
                  <a:pt x="1176420" y="3480"/>
                </a:lnTo>
                <a:lnTo>
                  <a:pt x="1215187" y="874"/>
                </a:lnTo>
                <a:lnTo>
                  <a:pt x="1254252" y="0"/>
                </a:lnTo>
                <a:lnTo>
                  <a:pt x="1293316" y="874"/>
                </a:lnTo>
                <a:lnTo>
                  <a:pt x="1332083" y="3480"/>
                </a:lnTo>
                <a:lnTo>
                  <a:pt x="1370535" y="7792"/>
                </a:lnTo>
                <a:lnTo>
                  <a:pt x="1408655" y="13785"/>
                </a:lnTo>
                <a:lnTo>
                  <a:pt x="1446426" y="21433"/>
                </a:lnTo>
                <a:lnTo>
                  <a:pt x="1483830" y="30711"/>
                </a:lnTo>
                <a:lnTo>
                  <a:pt x="1520850" y="41594"/>
                </a:lnTo>
                <a:lnTo>
                  <a:pt x="1557469" y="54056"/>
                </a:lnTo>
                <a:lnTo>
                  <a:pt x="1593669" y="68071"/>
                </a:lnTo>
                <a:lnTo>
                  <a:pt x="1629433" y="83615"/>
                </a:lnTo>
                <a:lnTo>
                  <a:pt x="1664743" y="100662"/>
                </a:lnTo>
                <a:lnTo>
                  <a:pt x="1699583" y="119186"/>
                </a:lnTo>
                <a:lnTo>
                  <a:pt x="1733934" y="139163"/>
                </a:lnTo>
                <a:lnTo>
                  <a:pt x="1767780" y="160566"/>
                </a:lnTo>
                <a:lnTo>
                  <a:pt x="1801103" y="183370"/>
                </a:lnTo>
                <a:lnTo>
                  <a:pt x="1833886" y="207550"/>
                </a:lnTo>
                <a:lnTo>
                  <a:pt x="1866111" y="233081"/>
                </a:lnTo>
                <a:lnTo>
                  <a:pt x="1897761" y="259936"/>
                </a:lnTo>
                <a:lnTo>
                  <a:pt x="1928819" y="288091"/>
                </a:lnTo>
                <a:lnTo>
                  <a:pt x="1959268" y="317521"/>
                </a:lnTo>
                <a:lnTo>
                  <a:pt x="1989089" y="348199"/>
                </a:lnTo>
                <a:lnTo>
                  <a:pt x="2018266" y="380100"/>
                </a:lnTo>
                <a:lnTo>
                  <a:pt x="2046781" y="413200"/>
                </a:lnTo>
                <a:lnTo>
                  <a:pt x="2074618" y="447471"/>
                </a:lnTo>
                <a:lnTo>
                  <a:pt x="2101758" y="482891"/>
                </a:lnTo>
                <a:lnTo>
                  <a:pt x="2128184" y="519431"/>
                </a:lnTo>
                <a:lnTo>
                  <a:pt x="2153879" y="557068"/>
                </a:lnTo>
                <a:lnTo>
                  <a:pt x="2178826" y="595776"/>
                </a:lnTo>
                <a:lnTo>
                  <a:pt x="2203007" y="635530"/>
                </a:lnTo>
                <a:lnTo>
                  <a:pt x="2226405" y="676303"/>
                </a:lnTo>
                <a:lnTo>
                  <a:pt x="2249002" y="718071"/>
                </a:lnTo>
                <a:lnTo>
                  <a:pt x="2270782" y="760809"/>
                </a:lnTo>
                <a:lnTo>
                  <a:pt x="2291726" y="804490"/>
                </a:lnTo>
                <a:lnTo>
                  <a:pt x="2311818" y="849090"/>
                </a:lnTo>
                <a:lnTo>
                  <a:pt x="2331040" y="894582"/>
                </a:lnTo>
                <a:lnTo>
                  <a:pt x="2349375" y="940942"/>
                </a:lnTo>
                <a:lnTo>
                  <a:pt x="2366805" y="988145"/>
                </a:lnTo>
                <a:lnTo>
                  <a:pt x="2383313" y="1036164"/>
                </a:lnTo>
                <a:lnTo>
                  <a:pt x="2398882" y="1084974"/>
                </a:lnTo>
                <a:lnTo>
                  <a:pt x="2413494" y="1134551"/>
                </a:lnTo>
                <a:lnTo>
                  <a:pt x="2427132" y="1184868"/>
                </a:lnTo>
                <a:lnTo>
                  <a:pt x="2439779" y="1235900"/>
                </a:lnTo>
                <a:lnTo>
                  <a:pt x="2451417" y="1287621"/>
                </a:lnTo>
                <a:lnTo>
                  <a:pt x="2462029" y="1340007"/>
                </a:lnTo>
                <a:lnTo>
                  <a:pt x="2471598" y="1393032"/>
                </a:lnTo>
                <a:lnTo>
                  <a:pt x="2480106" y="1446671"/>
                </a:lnTo>
                <a:lnTo>
                  <a:pt x="2487536" y="1500897"/>
                </a:lnTo>
                <a:lnTo>
                  <a:pt x="2493870" y="1555686"/>
                </a:lnTo>
                <a:lnTo>
                  <a:pt x="2499092" y="1611012"/>
                </a:lnTo>
                <a:lnTo>
                  <a:pt x="2503184" y="1666851"/>
                </a:lnTo>
                <a:lnTo>
                  <a:pt x="2506128" y="1723175"/>
                </a:lnTo>
                <a:lnTo>
                  <a:pt x="2507907" y="1779960"/>
                </a:lnTo>
                <a:lnTo>
                  <a:pt x="2508504" y="1837181"/>
                </a:lnTo>
                <a:lnTo>
                  <a:pt x="2507907" y="1894403"/>
                </a:lnTo>
                <a:lnTo>
                  <a:pt x="2506128" y="1951188"/>
                </a:lnTo>
                <a:lnTo>
                  <a:pt x="2503184" y="2007512"/>
                </a:lnTo>
                <a:lnTo>
                  <a:pt x="2499092" y="2063351"/>
                </a:lnTo>
                <a:lnTo>
                  <a:pt x="2493870" y="2118677"/>
                </a:lnTo>
                <a:lnTo>
                  <a:pt x="2487536" y="2173466"/>
                </a:lnTo>
                <a:lnTo>
                  <a:pt x="2480106" y="2227692"/>
                </a:lnTo>
                <a:lnTo>
                  <a:pt x="2471598" y="2281331"/>
                </a:lnTo>
                <a:lnTo>
                  <a:pt x="2462029" y="2334356"/>
                </a:lnTo>
                <a:lnTo>
                  <a:pt x="2451417" y="2386742"/>
                </a:lnTo>
                <a:lnTo>
                  <a:pt x="2439779" y="2438463"/>
                </a:lnTo>
                <a:lnTo>
                  <a:pt x="2427132" y="2489495"/>
                </a:lnTo>
                <a:lnTo>
                  <a:pt x="2413494" y="2539812"/>
                </a:lnTo>
                <a:lnTo>
                  <a:pt x="2398882" y="2589389"/>
                </a:lnTo>
                <a:lnTo>
                  <a:pt x="2383313" y="2638199"/>
                </a:lnTo>
                <a:lnTo>
                  <a:pt x="2366805" y="2686218"/>
                </a:lnTo>
                <a:lnTo>
                  <a:pt x="2349375" y="2733421"/>
                </a:lnTo>
                <a:lnTo>
                  <a:pt x="2331040" y="2779781"/>
                </a:lnTo>
                <a:lnTo>
                  <a:pt x="2311818" y="2825273"/>
                </a:lnTo>
                <a:lnTo>
                  <a:pt x="2291726" y="2869873"/>
                </a:lnTo>
                <a:lnTo>
                  <a:pt x="2270782" y="2913554"/>
                </a:lnTo>
                <a:lnTo>
                  <a:pt x="2249002" y="2956292"/>
                </a:lnTo>
                <a:lnTo>
                  <a:pt x="2226405" y="2998060"/>
                </a:lnTo>
                <a:lnTo>
                  <a:pt x="2203007" y="3038833"/>
                </a:lnTo>
                <a:lnTo>
                  <a:pt x="2178826" y="3078587"/>
                </a:lnTo>
                <a:lnTo>
                  <a:pt x="2153879" y="3117295"/>
                </a:lnTo>
                <a:lnTo>
                  <a:pt x="2128184" y="3154932"/>
                </a:lnTo>
                <a:lnTo>
                  <a:pt x="2101758" y="3191472"/>
                </a:lnTo>
                <a:lnTo>
                  <a:pt x="2074618" y="3226892"/>
                </a:lnTo>
                <a:lnTo>
                  <a:pt x="2046781" y="3261163"/>
                </a:lnTo>
                <a:lnTo>
                  <a:pt x="2018266" y="3294263"/>
                </a:lnTo>
                <a:lnTo>
                  <a:pt x="1989089" y="3326164"/>
                </a:lnTo>
                <a:lnTo>
                  <a:pt x="1959268" y="3356842"/>
                </a:lnTo>
                <a:lnTo>
                  <a:pt x="1928819" y="3386272"/>
                </a:lnTo>
                <a:lnTo>
                  <a:pt x="1897761" y="3414427"/>
                </a:lnTo>
                <a:lnTo>
                  <a:pt x="1866111" y="3441282"/>
                </a:lnTo>
                <a:lnTo>
                  <a:pt x="1833886" y="3466813"/>
                </a:lnTo>
                <a:lnTo>
                  <a:pt x="1801103" y="3490993"/>
                </a:lnTo>
                <a:lnTo>
                  <a:pt x="1767780" y="3513797"/>
                </a:lnTo>
                <a:lnTo>
                  <a:pt x="1733934" y="3535200"/>
                </a:lnTo>
                <a:lnTo>
                  <a:pt x="1699583" y="3555177"/>
                </a:lnTo>
                <a:lnTo>
                  <a:pt x="1664743" y="3573701"/>
                </a:lnTo>
                <a:lnTo>
                  <a:pt x="1629433" y="3590748"/>
                </a:lnTo>
                <a:lnTo>
                  <a:pt x="1593669" y="3606292"/>
                </a:lnTo>
                <a:lnTo>
                  <a:pt x="1557469" y="3620307"/>
                </a:lnTo>
                <a:lnTo>
                  <a:pt x="1520850" y="3632769"/>
                </a:lnTo>
                <a:lnTo>
                  <a:pt x="1483830" y="3643652"/>
                </a:lnTo>
                <a:lnTo>
                  <a:pt x="1446426" y="3652930"/>
                </a:lnTo>
                <a:lnTo>
                  <a:pt x="1408655" y="3660578"/>
                </a:lnTo>
                <a:lnTo>
                  <a:pt x="1370535" y="3666571"/>
                </a:lnTo>
                <a:lnTo>
                  <a:pt x="1332083" y="3670883"/>
                </a:lnTo>
                <a:lnTo>
                  <a:pt x="1293316" y="3673489"/>
                </a:lnTo>
                <a:lnTo>
                  <a:pt x="1254252" y="3674364"/>
                </a:lnTo>
                <a:lnTo>
                  <a:pt x="1215187" y="3673489"/>
                </a:lnTo>
                <a:lnTo>
                  <a:pt x="1176420" y="3670883"/>
                </a:lnTo>
                <a:lnTo>
                  <a:pt x="1137968" y="3666571"/>
                </a:lnTo>
                <a:lnTo>
                  <a:pt x="1099848" y="3660578"/>
                </a:lnTo>
                <a:lnTo>
                  <a:pt x="1062077" y="3652930"/>
                </a:lnTo>
                <a:lnTo>
                  <a:pt x="1024673" y="3643652"/>
                </a:lnTo>
                <a:lnTo>
                  <a:pt x="987653" y="3632769"/>
                </a:lnTo>
                <a:lnTo>
                  <a:pt x="951034" y="3620307"/>
                </a:lnTo>
                <a:lnTo>
                  <a:pt x="914834" y="3606292"/>
                </a:lnTo>
                <a:lnTo>
                  <a:pt x="879070" y="3590748"/>
                </a:lnTo>
                <a:lnTo>
                  <a:pt x="843760" y="3573701"/>
                </a:lnTo>
                <a:lnTo>
                  <a:pt x="808920" y="3555177"/>
                </a:lnTo>
                <a:lnTo>
                  <a:pt x="774569" y="3535200"/>
                </a:lnTo>
                <a:lnTo>
                  <a:pt x="740723" y="3513797"/>
                </a:lnTo>
                <a:lnTo>
                  <a:pt x="707400" y="3490993"/>
                </a:lnTo>
                <a:lnTo>
                  <a:pt x="674617" y="3466813"/>
                </a:lnTo>
                <a:lnTo>
                  <a:pt x="642392" y="3441282"/>
                </a:lnTo>
                <a:lnTo>
                  <a:pt x="610742" y="3414427"/>
                </a:lnTo>
                <a:lnTo>
                  <a:pt x="579684" y="3386272"/>
                </a:lnTo>
                <a:lnTo>
                  <a:pt x="549235" y="3356842"/>
                </a:lnTo>
                <a:lnTo>
                  <a:pt x="519414" y="3326164"/>
                </a:lnTo>
                <a:lnTo>
                  <a:pt x="490237" y="3294263"/>
                </a:lnTo>
                <a:lnTo>
                  <a:pt x="461722" y="3261163"/>
                </a:lnTo>
                <a:lnTo>
                  <a:pt x="433885" y="3226892"/>
                </a:lnTo>
                <a:lnTo>
                  <a:pt x="406745" y="3191472"/>
                </a:lnTo>
                <a:lnTo>
                  <a:pt x="380319" y="3154932"/>
                </a:lnTo>
                <a:lnTo>
                  <a:pt x="354624" y="3117295"/>
                </a:lnTo>
                <a:lnTo>
                  <a:pt x="329677" y="3078587"/>
                </a:lnTo>
                <a:lnTo>
                  <a:pt x="305496" y="3038833"/>
                </a:lnTo>
                <a:lnTo>
                  <a:pt x="282098" y="2998060"/>
                </a:lnTo>
                <a:lnTo>
                  <a:pt x="259501" y="2956292"/>
                </a:lnTo>
                <a:lnTo>
                  <a:pt x="237721" y="2913554"/>
                </a:lnTo>
                <a:lnTo>
                  <a:pt x="216777" y="2869873"/>
                </a:lnTo>
                <a:lnTo>
                  <a:pt x="196685" y="2825273"/>
                </a:lnTo>
                <a:lnTo>
                  <a:pt x="177463" y="2779781"/>
                </a:lnTo>
                <a:lnTo>
                  <a:pt x="159128" y="2733421"/>
                </a:lnTo>
                <a:lnTo>
                  <a:pt x="141698" y="2686218"/>
                </a:lnTo>
                <a:lnTo>
                  <a:pt x="125190" y="2638199"/>
                </a:lnTo>
                <a:lnTo>
                  <a:pt x="109621" y="2589389"/>
                </a:lnTo>
                <a:lnTo>
                  <a:pt x="95009" y="2539812"/>
                </a:lnTo>
                <a:lnTo>
                  <a:pt x="81371" y="2489495"/>
                </a:lnTo>
                <a:lnTo>
                  <a:pt x="68724" y="2438463"/>
                </a:lnTo>
                <a:lnTo>
                  <a:pt x="57086" y="2386742"/>
                </a:lnTo>
                <a:lnTo>
                  <a:pt x="46474" y="2334356"/>
                </a:lnTo>
                <a:lnTo>
                  <a:pt x="36905" y="2281331"/>
                </a:lnTo>
                <a:lnTo>
                  <a:pt x="28397" y="2227692"/>
                </a:lnTo>
                <a:lnTo>
                  <a:pt x="20967" y="2173466"/>
                </a:lnTo>
                <a:lnTo>
                  <a:pt x="14633" y="2118677"/>
                </a:lnTo>
                <a:lnTo>
                  <a:pt x="9411" y="2063351"/>
                </a:lnTo>
                <a:lnTo>
                  <a:pt x="5319" y="2007512"/>
                </a:lnTo>
                <a:lnTo>
                  <a:pt x="2375" y="1951188"/>
                </a:lnTo>
                <a:lnTo>
                  <a:pt x="596" y="1894403"/>
                </a:lnTo>
                <a:lnTo>
                  <a:pt x="0" y="1837181"/>
                </a:lnTo>
                <a:close/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6715140" y="2143116"/>
            <a:ext cx="935313" cy="1025350"/>
          </a:xfrm>
          <a:custGeom>
            <a:avLst/>
            <a:gdLst/>
            <a:ahLst/>
            <a:cxnLst/>
            <a:rect l="l" t="t" r="r" b="b"/>
            <a:pathLst>
              <a:path w="1306195" h="1454785">
                <a:moveTo>
                  <a:pt x="215645" y="53086"/>
                </a:moveTo>
                <a:lnTo>
                  <a:pt x="45973" y="200406"/>
                </a:lnTo>
                <a:lnTo>
                  <a:pt x="1051814" y="1358519"/>
                </a:lnTo>
                <a:lnTo>
                  <a:pt x="967105" y="1432179"/>
                </a:lnTo>
                <a:lnTo>
                  <a:pt x="1283969" y="1454531"/>
                </a:lnTo>
                <a:lnTo>
                  <a:pt x="1301030" y="1211199"/>
                </a:lnTo>
                <a:lnTo>
                  <a:pt x="1221486" y="1211199"/>
                </a:lnTo>
                <a:lnTo>
                  <a:pt x="215645" y="53086"/>
                </a:lnTo>
                <a:close/>
              </a:path>
              <a:path w="1306195" h="1454785">
                <a:moveTo>
                  <a:pt x="1306194" y="1137539"/>
                </a:moveTo>
                <a:lnTo>
                  <a:pt x="1221486" y="1211199"/>
                </a:lnTo>
                <a:lnTo>
                  <a:pt x="1301030" y="1211199"/>
                </a:lnTo>
                <a:lnTo>
                  <a:pt x="1306194" y="1137539"/>
                </a:lnTo>
                <a:close/>
              </a:path>
              <a:path w="1306195" h="1454785">
                <a:moveTo>
                  <a:pt x="187960" y="21209"/>
                </a:moveTo>
                <a:lnTo>
                  <a:pt x="18414" y="168529"/>
                </a:lnTo>
                <a:lnTo>
                  <a:pt x="36829" y="189737"/>
                </a:lnTo>
                <a:lnTo>
                  <a:pt x="206374" y="42418"/>
                </a:lnTo>
                <a:lnTo>
                  <a:pt x="187960" y="21209"/>
                </a:lnTo>
                <a:close/>
              </a:path>
              <a:path w="1306195" h="1454785">
                <a:moveTo>
                  <a:pt x="169544" y="0"/>
                </a:moveTo>
                <a:lnTo>
                  <a:pt x="0" y="147320"/>
                </a:lnTo>
                <a:lnTo>
                  <a:pt x="9143" y="157987"/>
                </a:lnTo>
                <a:lnTo>
                  <a:pt x="178815" y="10668"/>
                </a:lnTo>
                <a:lnTo>
                  <a:pt x="16954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6331558" y="1700981"/>
            <a:ext cx="231774" cy="215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6715140" y="2000240"/>
            <a:ext cx="935567" cy="1167972"/>
          </a:xfrm>
          <a:custGeom>
            <a:avLst/>
            <a:gdLst/>
            <a:ahLst/>
            <a:cxnLst/>
            <a:rect l="l" t="t" r="r" b="b"/>
            <a:pathLst>
              <a:path w="1260475" h="1401445">
                <a:moveTo>
                  <a:pt x="169672" y="0"/>
                </a:moveTo>
                <a:lnTo>
                  <a:pt x="1175512" y="1158113"/>
                </a:lnTo>
                <a:lnTo>
                  <a:pt x="1260221" y="1084452"/>
                </a:lnTo>
                <a:lnTo>
                  <a:pt x="1237996" y="1401445"/>
                </a:lnTo>
                <a:lnTo>
                  <a:pt x="921131" y="1379093"/>
                </a:lnTo>
                <a:lnTo>
                  <a:pt x="1005840" y="1305433"/>
                </a:lnTo>
                <a:lnTo>
                  <a:pt x="0" y="147320"/>
                </a:lnTo>
                <a:lnTo>
                  <a:pt x="169672" y="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ZoneTexte 13"/>
          <p:cNvSpPr txBox="1"/>
          <p:nvPr/>
        </p:nvSpPr>
        <p:spPr>
          <a:xfrm>
            <a:off x="683568" y="116632"/>
            <a:ext cx="7992888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Quelques produits d’information et d’aide à la </a:t>
            </a:r>
            <a:r>
              <a:rPr lang="fr-FR" sz="32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décision</a:t>
            </a:r>
            <a:endParaRPr lang="fr-FR" sz="3200" b="1" dirty="0">
              <a:solidFill>
                <a:schemeClr val="folHlin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7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" cy="6813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828" y="2662427"/>
            <a:ext cx="363156" cy="3795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7075"/>
            <a:ext cx="609600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2192" y="41528"/>
            <a:ext cx="65417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Modèles </a:t>
            </a:r>
            <a:r>
              <a:rPr spc="5" dirty="0"/>
              <a:t>des </a:t>
            </a:r>
            <a:r>
              <a:rPr spc="-5" dirty="0"/>
              <a:t>prévisions</a:t>
            </a:r>
            <a:r>
              <a:rPr spc="-70" dirty="0"/>
              <a:t> </a:t>
            </a:r>
            <a:r>
              <a:rPr spc="-5" dirty="0"/>
              <a:t>saisonnières</a:t>
            </a:r>
          </a:p>
        </p:txBody>
      </p:sp>
      <p:sp>
        <p:nvSpPr>
          <p:cNvPr id="6" name="object 6"/>
          <p:cNvSpPr/>
          <p:nvPr/>
        </p:nvSpPr>
        <p:spPr>
          <a:xfrm>
            <a:off x="679704" y="4881371"/>
            <a:ext cx="8324215" cy="1111250"/>
          </a:xfrm>
          <a:custGeom>
            <a:avLst/>
            <a:gdLst/>
            <a:ahLst/>
            <a:cxnLst/>
            <a:rect l="l" t="t" r="r" b="b"/>
            <a:pathLst>
              <a:path w="8324215" h="1111250">
                <a:moveTo>
                  <a:pt x="0" y="1110995"/>
                </a:moveTo>
                <a:lnTo>
                  <a:pt x="8324088" y="1110995"/>
                </a:lnTo>
                <a:lnTo>
                  <a:pt x="8324088" y="0"/>
                </a:lnTo>
                <a:lnTo>
                  <a:pt x="0" y="0"/>
                </a:lnTo>
                <a:lnTo>
                  <a:pt x="0" y="1110995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704" y="4881371"/>
            <a:ext cx="8324215" cy="1111250"/>
          </a:xfrm>
          <a:custGeom>
            <a:avLst/>
            <a:gdLst/>
            <a:ahLst/>
            <a:cxnLst/>
            <a:rect l="l" t="t" r="r" b="b"/>
            <a:pathLst>
              <a:path w="8324215" h="1111250">
                <a:moveTo>
                  <a:pt x="0" y="1110995"/>
                </a:moveTo>
                <a:lnTo>
                  <a:pt x="8324088" y="1110995"/>
                </a:lnTo>
                <a:lnTo>
                  <a:pt x="8324088" y="0"/>
                </a:lnTo>
                <a:lnTo>
                  <a:pt x="0" y="0"/>
                </a:lnTo>
                <a:lnTo>
                  <a:pt x="0" y="111099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9464" y="5288279"/>
            <a:ext cx="896137" cy="310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2897" y="5366003"/>
            <a:ext cx="699770" cy="114300"/>
          </a:xfrm>
          <a:custGeom>
            <a:avLst/>
            <a:gdLst/>
            <a:ahLst/>
            <a:cxnLst/>
            <a:rect l="l" t="t" r="r" b="b"/>
            <a:pathLst>
              <a:path w="699770" h="114300">
                <a:moveTo>
                  <a:pt x="585216" y="0"/>
                </a:moveTo>
                <a:lnTo>
                  <a:pt x="585216" y="114300"/>
                </a:lnTo>
                <a:lnTo>
                  <a:pt x="661416" y="76200"/>
                </a:lnTo>
                <a:lnTo>
                  <a:pt x="604266" y="76200"/>
                </a:lnTo>
                <a:lnTo>
                  <a:pt x="604266" y="38100"/>
                </a:lnTo>
                <a:lnTo>
                  <a:pt x="661416" y="38100"/>
                </a:lnTo>
                <a:lnTo>
                  <a:pt x="585216" y="0"/>
                </a:lnTo>
                <a:close/>
              </a:path>
              <a:path w="699770" h="114300">
                <a:moveTo>
                  <a:pt x="58521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585216" y="76200"/>
                </a:lnTo>
                <a:lnTo>
                  <a:pt x="585216" y="38100"/>
                </a:lnTo>
                <a:close/>
              </a:path>
              <a:path w="699770" h="114300">
                <a:moveTo>
                  <a:pt x="661416" y="38100"/>
                </a:moveTo>
                <a:lnTo>
                  <a:pt x="604266" y="38100"/>
                </a:lnTo>
                <a:lnTo>
                  <a:pt x="604266" y="76200"/>
                </a:lnTo>
                <a:lnTo>
                  <a:pt x="661416" y="76200"/>
                </a:lnTo>
                <a:lnTo>
                  <a:pt x="699516" y="57150"/>
                </a:lnTo>
                <a:lnTo>
                  <a:pt x="66141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9944" y="5361432"/>
            <a:ext cx="670572" cy="310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3377" y="5439155"/>
            <a:ext cx="474345" cy="114300"/>
          </a:xfrm>
          <a:custGeom>
            <a:avLst/>
            <a:gdLst/>
            <a:ahLst/>
            <a:cxnLst/>
            <a:rect l="l" t="t" r="r" b="b"/>
            <a:pathLst>
              <a:path w="474344" h="114300">
                <a:moveTo>
                  <a:pt x="359664" y="0"/>
                </a:moveTo>
                <a:lnTo>
                  <a:pt x="359664" y="114300"/>
                </a:lnTo>
                <a:lnTo>
                  <a:pt x="435864" y="76200"/>
                </a:lnTo>
                <a:lnTo>
                  <a:pt x="378714" y="76200"/>
                </a:lnTo>
                <a:lnTo>
                  <a:pt x="378714" y="38100"/>
                </a:lnTo>
                <a:lnTo>
                  <a:pt x="435864" y="38100"/>
                </a:lnTo>
                <a:lnTo>
                  <a:pt x="359664" y="0"/>
                </a:lnTo>
                <a:close/>
              </a:path>
              <a:path w="474344" h="114300">
                <a:moveTo>
                  <a:pt x="359664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59664" y="76200"/>
                </a:lnTo>
                <a:lnTo>
                  <a:pt x="359664" y="38100"/>
                </a:lnTo>
                <a:close/>
              </a:path>
              <a:path w="474344" h="114300">
                <a:moveTo>
                  <a:pt x="435864" y="38100"/>
                </a:moveTo>
                <a:lnTo>
                  <a:pt x="378714" y="38100"/>
                </a:lnTo>
                <a:lnTo>
                  <a:pt x="378714" y="76200"/>
                </a:lnTo>
                <a:lnTo>
                  <a:pt x="435864" y="76200"/>
                </a:lnTo>
                <a:lnTo>
                  <a:pt x="473964" y="57150"/>
                </a:lnTo>
                <a:lnTo>
                  <a:pt x="43586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1161" y="5183530"/>
            <a:ext cx="17265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S</a:t>
            </a:r>
            <a:r>
              <a:rPr sz="3200" b="1" spc="5" dirty="0">
                <a:solidFill>
                  <a:srgbClr val="FFFFFF"/>
                </a:solidFill>
                <a:latin typeface="Berlin Sans FB Demi"/>
                <a:cs typeface="Berlin Sans FB Demi"/>
              </a:rPr>
              <a:t>S</a:t>
            </a:r>
            <a:r>
              <a:rPr sz="32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T/VENT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5942" y="4921122"/>
            <a:ext cx="168211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Pr</a:t>
            </a:r>
            <a:r>
              <a:rPr sz="3200" b="1" spc="5" dirty="0">
                <a:solidFill>
                  <a:srgbClr val="FFFFFF"/>
                </a:solidFill>
                <a:latin typeface="Berlin Sans FB Demi"/>
                <a:cs typeface="Berlin Sans FB Demi"/>
              </a:rPr>
              <a:t>é</a:t>
            </a:r>
            <a:r>
              <a:rPr sz="3200" b="1" spc="-5" dirty="0">
                <a:solidFill>
                  <a:srgbClr val="FFFFFF"/>
                </a:solidFill>
                <a:latin typeface="Berlin Sans FB Demi"/>
                <a:cs typeface="Berlin Sans FB Demi"/>
              </a:rPr>
              <a:t>vis</a:t>
            </a:r>
            <a:r>
              <a:rPr sz="3200" b="1" spc="-10" dirty="0">
                <a:solidFill>
                  <a:srgbClr val="FFFFFF"/>
                </a:solidFill>
                <a:latin typeface="Berlin Sans FB Demi"/>
                <a:cs typeface="Berlin Sans FB Demi"/>
              </a:rPr>
              <a:t>i</a:t>
            </a:r>
            <a:r>
              <a:rPr sz="3200" b="1" dirty="0">
                <a:solidFill>
                  <a:srgbClr val="FFFFFF"/>
                </a:solidFill>
                <a:latin typeface="Berlin Sans FB Demi"/>
                <a:cs typeface="Berlin Sans FB Demi"/>
              </a:rPr>
              <a:t>on  Débit</a:t>
            </a:r>
            <a:endParaRPr sz="3200">
              <a:latin typeface="Berlin Sans FB Demi"/>
              <a:cs typeface="Berlin Sans FB Dem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4276" y="1219200"/>
            <a:ext cx="2650490" cy="2857500"/>
          </a:xfrm>
          <a:custGeom>
            <a:avLst/>
            <a:gdLst/>
            <a:ahLst/>
            <a:cxnLst/>
            <a:rect l="l" t="t" r="r" b="b"/>
            <a:pathLst>
              <a:path w="2650490" h="2857500">
                <a:moveTo>
                  <a:pt x="0" y="2857500"/>
                </a:moveTo>
                <a:lnTo>
                  <a:pt x="2650236" y="2857500"/>
                </a:lnTo>
                <a:lnTo>
                  <a:pt x="2650236" y="0"/>
                </a:lnTo>
                <a:lnTo>
                  <a:pt x="0" y="0"/>
                </a:lnTo>
                <a:lnTo>
                  <a:pt x="0" y="28575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3016" y="1175359"/>
            <a:ext cx="2479675" cy="28301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SST </a:t>
            </a:r>
            <a:r>
              <a:rPr sz="2000" b="1" spc="-5" dirty="0">
                <a:solidFill>
                  <a:srgbClr val="3333FF"/>
                </a:solidFill>
                <a:latin typeface="Calibri"/>
                <a:cs typeface="Calibri"/>
              </a:rPr>
              <a:t>mensuel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3333FF"/>
                </a:solidFill>
                <a:latin typeface="Calibri"/>
                <a:cs typeface="Calibri"/>
              </a:rPr>
              <a:t>Avril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SST </a:t>
            </a:r>
            <a:r>
              <a:rPr sz="2000" b="1" spc="-5" dirty="0">
                <a:solidFill>
                  <a:srgbClr val="3333FF"/>
                </a:solidFill>
                <a:latin typeface="Calibri"/>
                <a:cs typeface="Calibri"/>
              </a:rPr>
              <a:t>mensuel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de</a:t>
            </a:r>
            <a:r>
              <a:rPr sz="2000" b="1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3FF"/>
                </a:solidFill>
                <a:latin typeface="Calibri"/>
                <a:cs typeface="Calibri"/>
              </a:rPr>
              <a:t>Mai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spc="-35" dirty="0">
                <a:solidFill>
                  <a:srgbClr val="3333FF"/>
                </a:solidFill>
                <a:latin typeface="Calibri"/>
                <a:cs typeface="Calibri"/>
              </a:rPr>
              <a:t>Vent 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zonal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850</a:t>
            </a:r>
            <a:r>
              <a:rPr sz="2000" b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hpa</a:t>
            </a:r>
            <a:endParaRPr sz="2000">
              <a:latin typeface="Calibri"/>
              <a:cs typeface="Calibri"/>
            </a:endParaRPr>
          </a:p>
          <a:p>
            <a:pPr marL="355600" marR="423545" indent="-34290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spc="-35" dirty="0">
                <a:solidFill>
                  <a:srgbClr val="3333FF"/>
                </a:solidFill>
                <a:latin typeface="Calibri"/>
                <a:cs typeface="Calibri"/>
              </a:rPr>
              <a:t>Vent </a:t>
            </a:r>
            <a:r>
              <a:rPr sz="2000" b="1" spc="-5" dirty="0">
                <a:solidFill>
                  <a:srgbClr val="3333FF"/>
                </a:solidFill>
                <a:latin typeface="Calibri"/>
                <a:cs typeface="Calibri"/>
              </a:rPr>
              <a:t>méridional 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850</a:t>
            </a:r>
            <a:r>
              <a:rPr sz="2000" b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hpa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spc="-35" dirty="0">
                <a:solidFill>
                  <a:srgbClr val="3333FF"/>
                </a:solidFill>
                <a:latin typeface="Calibri"/>
                <a:cs typeface="Calibri"/>
              </a:rPr>
              <a:t>Vent 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zonal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925</a:t>
            </a:r>
            <a:r>
              <a:rPr sz="2000" b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hpa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spc="-35" dirty="0">
                <a:solidFill>
                  <a:srgbClr val="3333FF"/>
                </a:solidFill>
                <a:latin typeface="Calibri"/>
                <a:cs typeface="Calibri"/>
              </a:rPr>
              <a:t>Vent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3FF"/>
                </a:solidFill>
                <a:latin typeface="Calibri"/>
                <a:cs typeface="Calibri"/>
              </a:rPr>
              <a:t>méridional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925</a:t>
            </a:r>
            <a:r>
              <a:rPr sz="2000" b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hpa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26764" y="1196339"/>
            <a:ext cx="2616835" cy="2780030"/>
          </a:xfrm>
          <a:custGeom>
            <a:avLst/>
            <a:gdLst/>
            <a:ahLst/>
            <a:cxnLst/>
            <a:rect l="l" t="t" r="r" b="b"/>
            <a:pathLst>
              <a:path w="2616835" h="2780029">
                <a:moveTo>
                  <a:pt x="0" y="2779775"/>
                </a:moveTo>
                <a:lnTo>
                  <a:pt x="2616708" y="2779775"/>
                </a:lnTo>
                <a:lnTo>
                  <a:pt x="2616708" y="0"/>
                </a:lnTo>
                <a:lnTo>
                  <a:pt x="0" y="0"/>
                </a:lnTo>
                <a:lnTo>
                  <a:pt x="0" y="27797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06773" y="1213484"/>
            <a:ext cx="2112645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RLM: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Régression 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linéaire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multiple</a:t>
            </a:r>
            <a:endParaRPr sz="2000">
              <a:latin typeface="Calibri"/>
              <a:cs typeface="Calibri"/>
            </a:endParaRPr>
          </a:p>
          <a:p>
            <a:pPr marL="355600" marR="52069" indent="-34290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ACP: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Analyse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en  composante 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principale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ACC: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Analyse</a:t>
            </a:r>
            <a:endParaRPr sz="2000">
              <a:latin typeface="Calibri"/>
              <a:cs typeface="Calibri"/>
            </a:endParaRPr>
          </a:p>
          <a:p>
            <a:pPr marR="287020" algn="ct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canonique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44595" y="4405884"/>
            <a:ext cx="3087624" cy="2151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29628" y="1114044"/>
            <a:ext cx="2179320" cy="2862580"/>
          </a:xfrm>
          <a:custGeom>
            <a:avLst/>
            <a:gdLst/>
            <a:ahLst/>
            <a:cxnLst/>
            <a:rect l="l" t="t" r="r" b="b"/>
            <a:pathLst>
              <a:path w="2179320" h="2862579">
                <a:moveTo>
                  <a:pt x="0" y="2862072"/>
                </a:moveTo>
                <a:lnTo>
                  <a:pt x="2179320" y="2862072"/>
                </a:lnTo>
                <a:lnTo>
                  <a:pt x="2179320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1090" y="728548"/>
            <a:ext cx="1638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3333FF"/>
                </a:solidFill>
                <a:latin typeface="Franklin Gothic Demi"/>
                <a:cs typeface="Franklin Gothic Demi"/>
              </a:rPr>
              <a:t>Predictors</a:t>
            </a:r>
            <a:endParaRPr sz="2800">
              <a:latin typeface="Franklin Gothic Demi"/>
              <a:cs typeface="Franklin Gothic Dem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43102" y="625795"/>
            <a:ext cx="2126725" cy="341311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55"/>
              </a:spcBef>
            </a:pPr>
            <a:r>
              <a:rPr sz="2800" b="1" dirty="0">
                <a:solidFill>
                  <a:srgbClr val="008000"/>
                </a:solidFill>
                <a:latin typeface="Franklin Gothic Demi"/>
                <a:cs typeface="Franklin Gothic Demi"/>
              </a:rPr>
              <a:t>Predictants</a:t>
            </a:r>
            <a:endParaRPr sz="2800">
              <a:latin typeface="Franklin Gothic Demi"/>
              <a:cs typeface="Franklin Gothic Demi"/>
            </a:endParaRPr>
          </a:p>
          <a:p>
            <a:pPr marL="355600" marR="5080" indent="-342900">
              <a:lnSpc>
                <a:spcPct val="100000"/>
              </a:lnSpc>
              <a:spcBef>
                <a:spcPts val="26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fr-FR" sz="2000" b="1" spc="-5" dirty="0" smtClean="0">
                <a:solidFill>
                  <a:srgbClr val="008000"/>
                </a:solidFill>
                <a:latin typeface="Calibri"/>
                <a:cs typeface="Calibri"/>
              </a:rPr>
              <a:t>Débit moyen sur la période des hautes eaux,</a:t>
            </a:r>
            <a:endParaRPr lang="fr-FR" sz="2000" b="1" spc="-10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6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fr-FR" sz="2000" b="1" spc="-10" dirty="0" smtClean="0">
                <a:solidFill>
                  <a:srgbClr val="008000"/>
                </a:solidFill>
                <a:latin typeface="Calibri"/>
                <a:cs typeface="Calibri"/>
              </a:rPr>
              <a:t>Cumul pluviométrique saisonnier,</a:t>
            </a:r>
          </a:p>
          <a:p>
            <a:pPr marL="355600" marR="5080" indent="-342900">
              <a:lnSpc>
                <a:spcPct val="100000"/>
              </a:lnSpc>
              <a:spcBef>
                <a:spcPts val="26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fr-FR" sz="2000" b="1" spc="-10" dirty="0" smtClean="0">
                <a:solidFill>
                  <a:srgbClr val="008000"/>
                </a:solidFill>
                <a:latin typeface="Calibri"/>
                <a:cs typeface="Calibri"/>
              </a:rPr>
              <a:t>Séquences sèches,</a:t>
            </a:r>
          </a:p>
          <a:p>
            <a:pPr marL="355600" marR="5080" indent="-342900">
              <a:lnSpc>
                <a:spcPct val="100000"/>
              </a:lnSpc>
              <a:spcBef>
                <a:spcPts val="26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lang="fr-FR" sz="2000" b="1" spc="-10" dirty="0" smtClean="0">
                <a:solidFill>
                  <a:srgbClr val="008000"/>
                </a:solidFill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13072" y="698449"/>
            <a:ext cx="139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Methods</a:t>
            </a:r>
            <a:endParaRPr sz="2800">
              <a:latin typeface="Franklin Gothic Demi"/>
              <a:cs typeface="Franklin Gothic Dem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91078" y="2169414"/>
            <a:ext cx="524510" cy="358140"/>
          </a:xfrm>
          <a:custGeom>
            <a:avLst/>
            <a:gdLst/>
            <a:ahLst/>
            <a:cxnLst/>
            <a:rect l="l" t="t" r="r" b="b"/>
            <a:pathLst>
              <a:path w="524510" h="358139">
                <a:moveTo>
                  <a:pt x="179070" y="0"/>
                </a:moveTo>
                <a:lnTo>
                  <a:pt x="0" y="179070"/>
                </a:lnTo>
                <a:lnTo>
                  <a:pt x="179070" y="358139"/>
                </a:lnTo>
                <a:lnTo>
                  <a:pt x="179070" y="268605"/>
                </a:lnTo>
                <a:lnTo>
                  <a:pt x="434721" y="268605"/>
                </a:lnTo>
                <a:lnTo>
                  <a:pt x="524256" y="179070"/>
                </a:lnTo>
                <a:lnTo>
                  <a:pt x="434721" y="89535"/>
                </a:lnTo>
                <a:lnTo>
                  <a:pt x="179070" y="89535"/>
                </a:lnTo>
                <a:lnTo>
                  <a:pt x="179070" y="0"/>
                </a:lnTo>
                <a:close/>
              </a:path>
              <a:path w="524510" h="358139">
                <a:moveTo>
                  <a:pt x="434721" y="268605"/>
                </a:moveTo>
                <a:lnTo>
                  <a:pt x="345186" y="268605"/>
                </a:lnTo>
                <a:lnTo>
                  <a:pt x="345186" y="358139"/>
                </a:lnTo>
                <a:lnTo>
                  <a:pt x="434721" y="268605"/>
                </a:lnTo>
                <a:close/>
              </a:path>
              <a:path w="524510" h="358139">
                <a:moveTo>
                  <a:pt x="345186" y="0"/>
                </a:moveTo>
                <a:lnTo>
                  <a:pt x="345186" y="89535"/>
                </a:lnTo>
                <a:lnTo>
                  <a:pt x="434721" y="89535"/>
                </a:lnTo>
                <a:lnTo>
                  <a:pt x="34518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1078" y="2169414"/>
            <a:ext cx="524510" cy="358140"/>
          </a:xfrm>
          <a:custGeom>
            <a:avLst/>
            <a:gdLst/>
            <a:ahLst/>
            <a:cxnLst/>
            <a:rect l="l" t="t" r="r" b="b"/>
            <a:pathLst>
              <a:path w="524510" h="358139">
                <a:moveTo>
                  <a:pt x="0" y="179070"/>
                </a:moveTo>
                <a:lnTo>
                  <a:pt x="179070" y="0"/>
                </a:lnTo>
                <a:lnTo>
                  <a:pt x="179070" y="89535"/>
                </a:lnTo>
                <a:lnTo>
                  <a:pt x="345186" y="89535"/>
                </a:lnTo>
                <a:lnTo>
                  <a:pt x="345186" y="0"/>
                </a:lnTo>
                <a:lnTo>
                  <a:pt x="524256" y="179070"/>
                </a:lnTo>
                <a:lnTo>
                  <a:pt x="345186" y="358139"/>
                </a:lnTo>
                <a:lnTo>
                  <a:pt x="345186" y="268605"/>
                </a:lnTo>
                <a:lnTo>
                  <a:pt x="179070" y="268605"/>
                </a:lnTo>
                <a:lnTo>
                  <a:pt x="179070" y="358139"/>
                </a:lnTo>
                <a:lnTo>
                  <a:pt x="0" y="179070"/>
                </a:lnTo>
                <a:close/>
              </a:path>
            </a:pathLst>
          </a:custGeom>
          <a:ln w="25907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0705" y="2125217"/>
            <a:ext cx="573405" cy="372110"/>
          </a:xfrm>
          <a:custGeom>
            <a:avLst/>
            <a:gdLst/>
            <a:ahLst/>
            <a:cxnLst/>
            <a:rect l="l" t="t" r="r" b="b"/>
            <a:pathLst>
              <a:path w="573404" h="372110">
                <a:moveTo>
                  <a:pt x="185927" y="0"/>
                </a:moveTo>
                <a:lnTo>
                  <a:pt x="0" y="185928"/>
                </a:lnTo>
                <a:lnTo>
                  <a:pt x="185927" y="371856"/>
                </a:lnTo>
                <a:lnTo>
                  <a:pt x="185927" y="278892"/>
                </a:lnTo>
                <a:lnTo>
                  <a:pt x="480059" y="278892"/>
                </a:lnTo>
                <a:lnTo>
                  <a:pt x="573024" y="185928"/>
                </a:lnTo>
                <a:lnTo>
                  <a:pt x="480060" y="92964"/>
                </a:lnTo>
                <a:lnTo>
                  <a:pt x="185927" y="92964"/>
                </a:lnTo>
                <a:lnTo>
                  <a:pt x="185927" y="0"/>
                </a:lnTo>
                <a:close/>
              </a:path>
              <a:path w="573404" h="372110">
                <a:moveTo>
                  <a:pt x="480059" y="278892"/>
                </a:moveTo>
                <a:lnTo>
                  <a:pt x="387096" y="278892"/>
                </a:lnTo>
                <a:lnTo>
                  <a:pt x="387096" y="371856"/>
                </a:lnTo>
                <a:lnTo>
                  <a:pt x="480059" y="278892"/>
                </a:lnTo>
                <a:close/>
              </a:path>
              <a:path w="573404" h="372110">
                <a:moveTo>
                  <a:pt x="387096" y="0"/>
                </a:moveTo>
                <a:lnTo>
                  <a:pt x="387096" y="92964"/>
                </a:lnTo>
                <a:lnTo>
                  <a:pt x="480060" y="92964"/>
                </a:lnTo>
                <a:lnTo>
                  <a:pt x="38709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10705" y="2125217"/>
            <a:ext cx="573405" cy="372110"/>
          </a:xfrm>
          <a:custGeom>
            <a:avLst/>
            <a:gdLst/>
            <a:ahLst/>
            <a:cxnLst/>
            <a:rect l="l" t="t" r="r" b="b"/>
            <a:pathLst>
              <a:path w="573404" h="372110">
                <a:moveTo>
                  <a:pt x="0" y="185928"/>
                </a:moveTo>
                <a:lnTo>
                  <a:pt x="185927" y="0"/>
                </a:lnTo>
                <a:lnTo>
                  <a:pt x="185927" y="92964"/>
                </a:lnTo>
                <a:lnTo>
                  <a:pt x="387096" y="92964"/>
                </a:lnTo>
                <a:lnTo>
                  <a:pt x="387096" y="0"/>
                </a:lnTo>
                <a:lnTo>
                  <a:pt x="573024" y="185928"/>
                </a:lnTo>
                <a:lnTo>
                  <a:pt x="387096" y="371856"/>
                </a:lnTo>
                <a:lnTo>
                  <a:pt x="387096" y="278892"/>
                </a:lnTo>
                <a:lnTo>
                  <a:pt x="185927" y="278892"/>
                </a:lnTo>
                <a:lnTo>
                  <a:pt x="185927" y="371856"/>
                </a:lnTo>
                <a:lnTo>
                  <a:pt x="0" y="185928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83568" y="116632"/>
            <a:ext cx="7992888" cy="55399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Perspectives des </a:t>
            </a:r>
            <a:r>
              <a:rPr lang="fr-FR" sz="3000" b="1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cumuls</a:t>
            </a:r>
            <a:r>
              <a:rPr lang="en-US" sz="3000" b="1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fr-FR" sz="3000" b="1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pluviométriques</a:t>
            </a:r>
            <a:endParaRPr lang="fr-FR" sz="3000" b="1" dirty="0">
              <a:solidFill>
                <a:schemeClr val="folHlink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2132856"/>
            <a:ext cx="2376264" cy="400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Rainfall JJA 2018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Right Arrow 7"/>
          <p:cNvSpPr/>
          <p:nvPr/>
        </p:nvSpPr>
        <p:spPr bwMode="auto">
          <a:xfrm rot="10800000">
            <a:off x="5157896" y="2222218"/>
            <a:ext cx="710248" cy="22574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5157192"/>
            <a:ext cx="2376264" cy="400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Rainfall </a:t>
            </a:r>
            <a:r>
              <a:rPr lang="en-US" sz="2000" b="1" dirty="0" smtClean="0">
                <a:latin typeface="Century Gothic" panose="020B0502020202020204" pitchFamily="34" charset="0"/>
              </a:rPr>
              <a:t>JAS 2018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Right Arrow 7"/>
          <p:cNvSpPr/>
          <p:nvPr/>
        </p:nvSpPr>
        <p:spPr bwMode="auto">
          <a:xfrm>
            <a:off x="3491880" y="5253900"/>
            <a:ext cx="1080120" cy="21120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3048"/>
            <a:ext cx="4425238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414" y="3753376"/>
            <a:ext cx="4436090" cy="30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330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116632"/>
            <a:ext cx="7992888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folHlink"/>
                </a:solidFill>
                <a:latin typeface="Century Gothic" panose="020B0502020202020204" pitchFamily="34" charset="0"/>
              </a:rPr>
              <a:t>Perspectives</a:t>
            </a:r>
            <a:r>
              <a:rPr lang="en-US" sz="32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 des début/fin de </a:t>
            </a:r>
            <a:r>
              <a:rPr lang="fr-FR" sz="32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saison</a:t>
            </a:r>
            <a:endParaRPr lang="fr-FR" sz="3200" b="1" dirty="0">
              <a:solidFill>
                <a:schemeClr val="fol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4416" y="1844824"/>
            <a:ext cx="2304256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Onset date rainy season 2018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6084168" y="2078202"/>
            <a:ext cx="710248" cy="22574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4900365"/>
            <a:ext cx="2376264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Ending date </a:t>
            </a:r>
            <a:r>
              <a:rPr lang="en-US" sz="2000" b="1" dirty="0">
                <a:latin typeface="Century Gothic" panose="020B0502020202020204" pitchFamily="34" charset="0"/>
              </a:rPr>
              <a:t>rainy season </a:t>
            </a:r>
            <a:r>
              <a:rPr lang="en-US" sz="2000" b="1" dirty="0" smtClean="0">
                <a:latin typeface="Century Gothic" panose="020B0502020202020204" pitchFamily="34" charset="0"/>
              </a:rPr>
              <a:t>2018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Right Arrow 7"/>
          <p:cNvSpPr/>
          <p:nvPr/>
        </p:nvSpPr>
        <p:spPr bwMode="auto">
          <a:xfrm>
            <a:off x="3275856" y="5173027"/>
            <a:ext cx="864096" cy="23139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62" y="701407"/>
            <a:ext cx="5313680" cy="2790190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4958"/>
            <a:ext cx="4866005" cy="3026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346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83568" y="116632"/>
            <a:ext cx="7992888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folHlink"/>
                </a:solidFill>
                <a:latin typeface="Century Gothic" panose="020B0502020202020204" pitchFamily="34" charset="0"/>
              </a:rPr>
              <a:t>Perspectives</a:t>
            </a:r>
            <a:r>
              <a:rPr lang="en-US" sz="32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 des sequences </a:t>
            </a:r>
            <a:r>
              <a:rPr lang="fr-FR" sz="32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sèches</a:t>
            </a:r>
            <a:endParaRPr lang="fr-FR" sz="3200" b="1" dirty="0">
              <a:solidFill>
                <a:schemeClr val="fol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6176" y="1844824"/>
            <a:ext cx="2664296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at the </a:t>
            </a:r>
            <a:r>
              <a:rPr 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beginning</a:t>
            </a:r>
            <a:r>
              <a:rPr lang="en-US" sz="2000" b="1" dirty="0" smtClean="0">
                <a:latin typeface="Century Gothic" panose="020B0502020202020204" pitchFamily="34" charset="0"/>
              </a:rPr>
              <a:t> of rainy season 2018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Right Arrow 7"/>
          <p:cNvSpPr/>
          <p:nvPr/>
        </p:nvSpPr>
        <p:spPr bwMode="auto">
          <a:xfrm rot="10800000">
            <a:off x="5652120" y="2102584"/>
            <a:ext cx="504056" cy="19867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ight Arrow 7"/>
          <p:cNvSpPr/>
          <p:nvPr/>
        </p:nvSpPr>
        <p:spPr bwMode="auto">
          <a:xfrm>
            <a:off x="3491880" y="5156844"/>
            <a:ext cx="648072" cy="23139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5616" y="4909073"/>
            <a:ext cx="2376264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at the </a:t>
            </a:r>
            <a:r>
              <a:rPr 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end</a:t>
            </a:r>
            <a:r>
              <a:rPr lang="en-US" sz="2000" b="1" dirty="0" smtClean="0">
                <a:latin typeface="Century Gothic" panose="020B0502020202020204" pitchFamily="34" charset="0"/>
              </a:rPr>
              <a:t> of rainy season 2018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24" y="801040"/>
            <a:ext cx="4760928" cy="2952000"/>
          </a:xfrm>
          <a:prstGeom prst="rect">
            <a:avLst/>
          </a:prstGeom>
          <a:noFill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931" y="3789368"/>
            <a:ext cx="4761565" cy="29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728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159023"/>
            <a:ext cx="7992888" cy="55399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Schéma </a:t>
            </a:r>
            <a:r>
              <a:rPr lang="fr-FR" sz="3000" b="1" smtClean="0">
                <a:solidFill>
                  <a:schemeClr val="folHlink"/>
                </a:solidFill>
                <a:latin typeface="Century Gothic" panose="020B0502020202020204" pitchFamily="34" charset="0"/>
              </a:rPr>
              <a:t>Dr Ali??</a:t>
            </a:r>
            <a:endParaRPr lang="fr-FR" sz="3000" b="1" dirty="0">
              <a:solidFill>
                <a:schemeClr val="fol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857232"/>
            <a:ext cx="8136904" cy="350865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latin typeface="Sylfaen" panose="010A0502050306030303" pitchFamily="18" charset="0"/>
              </a:rPr>
              <a:t>Appui à l’OMVS pour l’élaboration et l’évaluation du plan d’investissement climat pour le bassin versant du fleuve Sénégal,</a:t>
            </a:r>
            <a:endParaRPr lang="fr-FR" i="1" dirty="0">
              <a:latin typeface="Sylfaen" panose="010A0502050306030303" pitchFamily="18" charset="0"/>
            </a:endParaRPr>
          </a:p>
          <a:p>
            <a:pPr marL="171450" indent="-1714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fr-FR" sz="1600" dirty="0">
              <a:latin typeface="Sylfaen" panose="010A0502050306030303" pitchFamily="18" charset="0"/>
            </a:endParaRPr>
          </a:p>
          <a:p>
            <a:pPr marL="342000" indent="-342000" algn="just">
              <a:buFont typeface="Wingdings" pitchFamily="2" charset="2"/>
              <a:buChar char="Ø"/>
            </a:pPr>
            <a:r>
              <a:rPr lang="fr-FR" dirty="0" smtClean="0">
                <a:latin typeface="Sylfaen" panose="010A0502050306030303" pitchFamily="18" charset="0"/>
              </a:rPr>
              <a:t> Accompagnement de l’OMVS  dans le cadre du programme WEFE: Appui à la gestion des ressources en eau et au </a:t>
            </a:r>
            <a:r>
              <a:rPr lang="fr-FR" dirty="0" err="1" smtClean="0">
                <a:latin typeface="Sylfaen" panose="010A0502050306030303" pitchFamily="18" charset="0"/>
              </a:rPr>
              <a:t>Nexus</a:t>
            </a:r>
            <a:r>
              <a:rPr lang="fr-FR" dirty="0" smtClean="0">
                <a:latin typeface="Sylfaen" panose="010A0502050306030303" pitchFamily="18" charset="0"/>
              </a:rPr>
              <a:t> Eau-Energie-Agriculture dans le bassin du fleuve Sénégal)</a:t>
            </a:r>
            <a:r>
              <a:rPr lang="fr-FR" sz="1600" dirty="0" smtClean="0">
                <a:latin typeface="Sylfaen" panose="010A0502050306030303" pitchFamily="18" charset="0"/>
              </a:rPr>
              <a:t>.</a:t>
            </a:r>
            <a:endParaRPr lang="fr-FR" dirty="0" smtClean="0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542076"/>
            <a:ext cx="8136904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dirty="0" smtClean="0">
                <a:latin typeface="Sylfaen" panose="010A0502050306030303" pitchFamily="18" charset="0"/>
              </a:rPr>
              <a:t>Renforcement des capacités des cadres de la CBLT sur la modélisation hydrologique et la méthode L-Moment d’analyse de l variabilité climatique dans le cadre du projet BIOPALT.</a:t>
            </a:r>
          </a:p>
        </p:txBody>
      </p:sp>
    </p:spTree>
    <p:extLst>
      <p:ext uri="{BB962C8B-B14F-4D97-AF65-F5344CB8AC3E}">
        <p14:creationId xmlns:p14="http://schemas.microsoft.com/office/powerpoint/2010/main" xmlns="" val="28556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006" y="46001"/>
            <a:ext cx="7817522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Prospects of flows for the 2017 season in the CILSS / ECOWAS area</a:t>
            </a:r>
            <a:endParaRPr lang="en-US" b="1" dirty="0">
              <a:solidFill>
                <a:schemeClr val="folHlink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2240" y="1691737"/>
            <a:ext cx="2016224" cy="400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PRESA-SS 2018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Right Arrow 7"/>
          <p:cNvSpPr/>
          <p:nvPr/>
        </p:nvSpPr>
        <p:spPr bwMode="auto">
          <a:xfrm rot="10800000">
            <a:off x="6021992" y="1781099"/>
            <a:ext cx="710248" cy="22574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624" y="5281329"/>
            <a:ext cx="2160240" cy="400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PRESA-GG 2018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Right Arrow 7"/>
          <p:cNvSpPr/>
          <p:nvPr/>
        </p:nvSpPr>
        <p:spPr bwMode="auto">
          <a:xfrm>
            <a:off x="3347864" y="5378037"/>
            <a:ext cx="1080120" cy="21120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5" name="Groupe 11"/>
          <p:cNvGrpSpPr/>
          <p:nvPr/>
        </p:nvGrpSpPr>
        <p:grpSpPr>
          <a:xfrm>
            <a:off x="696312" y="1000108"/>
            <a:ext cx="5306323" cy="3029743"/>
            <a:chOff x="696312" y="817742"/>
            <a:chExt cx="5306323" cy="302974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6312" y="823485"/>
              <a:ext cx="5306323" cy="30240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00" y="817742"/>
              <a:ext cx="683441" cy="756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861048"/>
            <a:ext cx="4680521" cy="30243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2027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/>
        </p:nvSpPr>
        <p:spPr>
          <a:xfrm>
            <a:off x="147828" y="2662427"/>
            <a:ext cx="363156" cy="3795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 txBox="1"/>
          <p:nvPr/>
        </p:nvSpPr>
        <p:spPr>
          <a:xfrm>
            <a:off x="903528" y="1226057"/>
            <a:ext cx="3662679" cy="41020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620395" marR="5080" indent="-608330">
              <a:lnSpc>
                <a:spcPts val="1340"/>
              </a:lnSpc>
              <a:spcBef>
                <a:spcPts val="430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areas where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average or above</a:t>
            </a:r>
            <a:r>
              <a:rPr sz="1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average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rainfall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has enhanced</a:t>
            </a:r>
            <a:r>
              <a:rPr sz="14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probability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690168" y="1779269"/>
            <a:ext cx="402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Prioritize high land areas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z="1600" b="1" spc="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planting;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690168" y="2267204"/>
            <a:ext cx="2944495" cy="46418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37185" marR="5080" indent="-324485">
              <a:lnSpc>
                <a:spcPct val="80000"/>
              </a:lnSpc>
              <a:spcBef>
                <a:spcPts val="48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Use low land areas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rice  production;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690168" y="3632403"/>
            <a:ext cx="3681095" cy="6597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37185" marR="5080" indent="-324485">
              <a:lnSpc>
                <a:spcPct val="80100"/>
              </a:lnSpc>
              <a:spcBef>
                <a:spcPts val="48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Take measures to reduce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negative 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effects of high humidity on crop 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drying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conservation;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690168" y="4510785"/>
            <a:ext cx="3733165" cy="464184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37185" marR="5080" indent="-324485">
              <a:lnSpc>
                <a:spcPts val="1540"/>
              </a:lnSpc>
              <a:spcBef>
                <a:spcPts val="464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Prepare emergency plans useful in  case of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flooding;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690168" y="5193233"/>
            <a:ext cx="4019550" cy="854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37185" marR="5080" indent="-324485">
              <a:lnSpc>
                <a:spcPct val="80000"/>
              </a:lnSpc>
              <a:spcBef>
                <a:spcPts val="48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Take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preventive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measures taking into  account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risk of road damages that  may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prevent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access to some  important agriculture</a:t>
            </a:r>
            <a:r>
              <a:rPr sz="1600" b="1" spc="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belts;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690168" y="6266789"/>
            <a:ext cx="3831590" cy="46418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37185" marR="5080" indent="-324485">
              <a:lnSpc>
                <a:spcPct val="80000"/>
              </a:lnSpc>
              <a:spcBef>
                <a:spcPts val="48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Monitor epidemic malaria and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water 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related diseases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areas;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5122290" y="1226057"/>
            <a:ext cx="3653154" cy="41020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588645" marR="5080" indent="-576580">
              <a:lnSpc>
                <a:spcPts val="1340"/>
              </a:lnSpc>
              <a:spcBef>
                <a:spcPts val="430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areas where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average or below</a:t>
            </a:r>
            <a:r>
              <a:rPr sz="1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average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rainfall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has enhanced</a:t>
            </a:r>
            <a:r>
              <a:rPr sz="1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probability: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4835778" y="1779269"/>
            <a:ext cx="39649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SzPct val="68750"/>
              <a:buFont typeface="Wingdings" pitchFamily="2" charset="2"/>
              <a:buChar char="q"/>
              <a:tabLst>
                <a:tab pos="393065" algn="l"/>
                <a:tab pos="39370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prioritize low land areas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z="1600" b="1" spc="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planting;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4835778" y="2267204"/>
            <a:ext cx="3700145" cy="45550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480"/>
              </a:spcBef>
              <a:buClr>
                <a:srgbClr val="333399"/>
              </a:buClr>
              <a:buFont typeface="Wingdings"/>
              <a:buChar char=""/>
              <a:tabLst>
                <a:tab pos="411480" algn="l"/>
                <a:tab pos="412115" algn="l"/>
              </a:tabLst>
            </a:pPr>
            <a:r>
              <a:rPr sz="1600" b="1" spc="-5" smtClean="0">
                <a:solidFill>
                  <a:srgbClr val="333399"/>
                </a:solidFill>
                <a:latin typeface="Arial"/>
                <a:cs typeface="Arial"/>
              </a:rPr>
              <a:t>Choose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crop varieties resistant to  rainfall deficits;</a:t>
            </a:r>
            <a:endParaRPr sz="1600" b="1" spc="-5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690168" y="2949955"/>
            <a:ext cx="4351655" cy="4641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1730"/>
              </a:lnSpc>
              <a:spcBef>
                <a:spcPts val="9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early planting, use long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cycle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crop</a:t>
            </a:r>
            <a:r>
              <a:rPr sz="1600" b="1" spc="3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  <a:p>
            <a:pPr marL="337185">
              <a:lnSpc>
                <a:spcPts val="1730"/>
              </a:lnSpc>
            </a:pP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varieties;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5178678" y="2949955"/>
            <a:ext cx="3856354" cy="46418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55880">
              <a:lnSpc>
                <a:spcPts val="1540"/>
              </a:lnSpc>
              <a:spcBef>
                <a:spcPts val="459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Plan to start dry season farming earlier  than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usual;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4835778" y="3632403"/>
            <a:ext cx="4154170" cy="464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1480" indent="-398780">
              <a:lnSpc>
                <a:spcPts val="1730"/>
              </a:lnSpc>
              <a:spcBef>
                <a:spcPts val="95"/>
              </a:spcBef>
              <a:buFont typeface="Wingdings"/>
              <a:buChar char=""/>
              <a:tabLst>
                <a:tab pos="411480" algn="l"/>
                <a:tab pos="412115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prepare or rehabilitate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water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points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73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animals;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4835778" y="4315714"/>
            <a:ext cx="4074160" cy="854075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55600" marR="5080" indent="-342900">
              <a:lnSpc>
                <a:spcPts val="1540"/>
              </a:lnSpc>
              <a:spcBef>
                <a:spcPts val="464"/>
              </a:spcBef>
              <a:buClr>
                <a:srgbClr val="333399"/>
              </a:buClr>
              <a:buFont typeface="Wingdings"/>
              <a:buChar char=""/>
              <a:tabLst>
                <a:tab pos="411480" algn="l"/>
                <a:tab pos="412115" algn="l"/>
              </a:tabLst>
            </a:pPr>
            <a:r>
              <a:rPr sz="1600" b="1" spc="-5" smtClean="0">
                <a:solidFill>
                  <a:srgbClr val="333399"/>
                </a:solidFill>
                <a:latin typeface="Arial"/>
                <a:cs typeface="Arial"/>
              </a:rPr>
              <a:t>Increase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vigilance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from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end of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the 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year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2013 to cope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possible  reduction of pasture and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water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for 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animals in early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2014;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0"/>
          <p:cNvSpPr txBox="1"/>
          <p:nvPr/>
        </p:nvSpPr>
        <p:spPr>
          <a:xfrm>
            <a:off x="4835778" y="5388965"/>
            <a:ext cx="3416300" cy="65913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55600" marR="5080" indent="-342900">
              <a:lnSpc>
                <a:spcPts val="1540"/>
              </a:lnSpc>
              <a:spcBef>
                <a:spcPts val="464"/>
              </a:spcBef>
              <a:buClr>
                <a:srgbClr val="333399"/>
              </a:buClr>
              <a:buFont typeface="Wingdings"/>
              <a:buChar char=""/>
              <a:tabLst>
                <a:tab pos="411480" algn="l"/>
                <a:tab pos="412115" algn="l"/>
              </a:tabLst>
            </a:pPr>
            <a:r>
              <a:rPr sz="1600" b="1" spc="-5" smtClean="0">
                <a:solidFill>
                  <a:srgbClr val="333399"/>
                </a:solidFill>
                <a:latin typeface="Arial"/>
                <a:cs typeface="Arial"/>
              </a:rPr>
              <a:t>Increase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vigilance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and manage  conflicts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between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farmers and  pastoralists;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5"/>
          <p:cNvSpPr txBox="1">
            <a:spLocks noGrp="1"/>
          </p:cNvSpPr>
          <p:nvPr>
            <p:ph type="title"/>
          </p:nvPr>
        </p:nvSpPr>
        <p:spPr>
          <a:xfrm>
            <a:off x="642910" y="54072"/>
            <a:ext cx="831813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en-US" kern="1200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n-ea"/>
                <a:cs typeface="+mn-cs"/>
              </a:rPr>
              <a:t>Communication, uses and advices according  to the forecast</a:t>
            </a:r>
            <a:endParaRPr lang="en-US" kern="1200" dirty="0">
              <a:solidFill>
                <a:schemeClr val="folHlink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7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83568" y="1988840"/>
            <a:ext cx="7992888" cy="35118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400" dirty="0" smtClean="0"/>
              <a:t>Communiqué de presse</a:t>
            </a:r>
          </a:p>
          <a:p>
            <a:endParaRPr lang="fr-FR" altLang="fr-FR" sz="1200" dirty="0" smtClean="0"/>
          </a:p>
          <a:p>
            <a:r>
              <a:rPr lang="en-US" altLang="fr-FR" sz="2400" dirty="0" smtClean="0"/>
              <a:t>Bulletins </a:t>
            </a:r>
            <a:r>
              <a:rPr lang="fr-FR" altLang="fr-FR" sz="2400" dirty="0" smtClean="0"/>
              <a:t>spéciaux</a:t>
            </a:r>
          </a:p>
          <a:p>
            <a:endParaRPr lang="en-US" altLang="fr-FR" sz="1200" dirty="0"/>
          </a:p>
          <a:p>
            <a:r>
              <a:rPr lang="en-US" altLang="fr-FR" sz="2400" dirty="0" smtClean="0"/>
              <a:t>Mailing list</a:t>
            </a:r>
          </a:p>
          <a:p>
            <a:endParaRPr lang="en-US" altLang="fr-FR" sz="1200" dirty="0" smtClean="0"/>
          </a:p>
          <a:p>
            <a:r>
              <a:rPr lang="en-US" altLang="fr-FR" sz="2400" dirty="0" smtClean="0"/>
              <a:t>Website </a:t>
            </a:r>
            <a:r>
              <a:rPr lang="fr-FR" altLang="fr-FR" sz="2400" dirty="0" smtClean="0"/>
              <a:t>d’AGRHYMET:</a:t>
            </a:r>
            <a:r>
              <a:rPr lang="en-US" altLang="fr-FR" sz="2400" dirty="0" smtClean="0"/>
              <a:t> </a:t>
            </a:r>
            <a:r>
              <a:rPr lang="en-US" altLang="fr-FR" sz="2000" dirty="0" smtClean="0">
                <a:hlinkClick r:id="rId3"/>
              </a:rPr>
              <a:t>agrhymet.cilss.int</a:t>
            </a:r>
            <a:endParaRPr lang="en-US" altLang="fr-FR" sz="2000" dirty="0" smtClean="0"/>
          </a:p>
          <a:p>
            <a:endParaRPr lang="en-US" altLang="fr-FR" sz="1200" dirty="0" smtClean="0"/>
          </a:p>
          <a:p>
            <a:r>
              <a:rPr lang="fr-FR" altLang="fr-FR" sz="2400" dirty="0" smtClean="0"/>
              <a:t>Radios </a:t>
            </a:r>
            <a:r>
              <a:rPr lang="fr-FR" altLang="fr-FR" sz="2400" dirty="0" smtClean="0"/>
              <a:t>locales/communautaires, décideurs locaux, services techniques, etc.</a:t>
            </a:r>
            <a:endParaRPr lang="en-GB" alt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16632"/>
            <a:ext cx="7992888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Dissémination</a:t>
            </a:r>
            <a:r>
              <a:rPr lang="en-US" b="1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 et communication des PRESA</a:t>
            </a:r>
            <a:endParaRPr lang="en-US" b="1" dirty="0">
              <a:solidFill>
                <a:schemeClr val="folHlink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683568" y="928670"/>
            <a:ext cx="79928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altLang="fr-FR" sz="2000" kern="0" dirty="0">
                <a:solidFill>
                  <a:schemeClr val="tx1"/>
                </a:solidFill>
              </a:rPr>
              <a:t>Aux utilisateurs: agriculteurs, gestionnaires des ressources en eau, ONG, RRC, etc.</a:t>
            </a:r>
            <a:endParaRPr lang="en-US" altLang="fr-FR" sz="20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3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55"/>
          <p:cNvGrpSpPr>
            <a:grpSpLocks/>
          </p:cNvGrpSpPr>
          <p:nvPr/>
        </p:nvGrpSpPr>
        <p:grpSpPr bwMode="auto">
          <a:xfrm>
            <a:off x="2741613" y="1792267"/>
            <a:ext cx="4787900" cy="4419600"/>
            <a:chOff x="0" y="-2477"/>
            <a:chExt cx="42862" cy="44196"/>
          </a:xfrm>
        </p:grpSpPr>
        <p:pic>
          <p:nvPicPr>
            <p:cNvPr id="40965" name="Image 2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33" y="11525"/>
              <a:ext cx="39529" cy="3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966" name="Connecteur droit avec flèche 30"/>
            <p:cNvCxnSpPr>
              <a:cxnSpLocks noChangeShapeType="1"/>
            </p:cNvCxnSpPr>
            <p:nvPr/>
          </p:nvCxnSpPr>
          <p:spPr bwMode="auto">
            <a:xfrm>
              <a:off x="0" y="0"/>
              <a:ext cx="12477" cy="23336"/>
            </a:xfrm>
            <a:prstGeom prst="straightConnector1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</p:cxnSp>
        <p:cxnSp>
          <p:nvCxnSpPr>
            <p:cNvPr id="40967" name="Connecteur droit avec flèche 288"/>
            <p:cNvCxnSpPr>
              <a:cxnSpLocks noChangeShapeType="1"/>
            </p:cNvCxnSpPr>
            <p:nvPr/>
          </p:nvCxnSpPr>
          <p:spPr bwMode="auto">
            <a:xfrm flipH="1">
              <a:off x="34766" y="3619"/>
              <a:ext cx="851" cy="31909"/>
            </a:xfrm>
            <a:prstGeom prst="straightConnector1">
              <a:avLst/>
            </a:prstGeom>
            <a:noFill/>
            <a:ln w="25400">
              <a:solidFill>
                <a:srgbClr val="C0504D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40968" name="Connecteur droit avec flèche 289"/>
            <p:cNvCxnSpPr>
              <a:cxnSpLocks noChangeShapeType="1"/>
            </p:cNvCxnSpPr>
            <p:nvPr/>
          </p:nvCxnSpPr>
          <p:spPr bwMode="auto">
            <a:xfrm>
              <a:off x="9936" y="-2477"/>
              <a:ext cx="23527" cy="24288"/>
            </a:xfrm>
            <a:prstGeom prst="straightConnector1">
              <a:avLst/>
            </a:prstGeom>
            <a:noFill/>
            <a:ln w="25400">
              <a:solidFill>
                <a:srgbClr val="C0504D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1763713" y="500042"/>
            <a:ext cx="5765800" cy="1985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r>
              <a:rPr lang="it-IT" altLang="fr-FR" sz="1100">
                <a:ea typeface="Calibri" pitchFamily="34" charset="0"/>
                <a:cs typeface="Times New Roman" pitchFamily="18" charset="0"/>
              </a:rPr>
              <a:t>                   </a:t>
            </a:r>
          </a:p>
          <a:p>
            <a:endParaRPr lang="it-IT" altLang="fr-FR" sz="1100">
              <a:ea typeface="Calibri" pitchFamily="34" charset="0"/>
              <a:cs typeface="Times New Roman" pitchFamily="18" charset="0"/>
            </a:endParaRPr>
          </a:p>
          <a:p>
            <a:endParaRPr lang="it-IT" altLang="fr-FR" sz="1100">
              <a:ea typeface="Calibri" pitchFamily="34" charset="0"/>
              <a:cs typeface="Times New Roman" pitchFamily="18" charset="0"/>
            </a:endParaRPr>
          </a:p>
          <a:p>
            <a:endParaRPr lang="it-IT" altLang="fr-FR" sz="1100">
              <a:ea typeface="Calibri" pitchFamily="34" charset="0"/>
              <a:cs typeface="Times New Roman" pitchFamily="18" charset="0"/>
            </a:endParaRPr>
          </a:p>
          <a:p>
            <a:endParaRPr lang="it-IT" altLang="fr-FR" sz="1100">
              <a:ea typeface="Calibri" pitchFamily="34" charset="0"/>
              <a:cs typeface="Times New Roman" pitchFamily="18" charset="0"/>
            </a:endParaRPr>
          </a:p>
          <a:p>
            <a:r>
              <a:rPr lang="it-IT" altLang="fr-FR" sz="1100">
                <a:ea typeface="Calibri" pitchFamily="34" charset="0"/>
                <a:cs typeface="Times New Roman" pitchFamily="18" charset="0"/>
              </a:rPr>
              <a:t> 	      SAISIE ET TRANSMISSION DES DONNEES        	</a:t>
            </a:r>
            <a:endParaRPr lang="fr-FR" altLang="fr-FR" sz="800">
              <a:ea typeface="Calibri" pitchFamily="34" charset="0"/>
              <a:cs typeface="Times New Roman" pitchFamily="18" charset="0"/>
            </a:endParaRPr>
          </a:p>
          <a:p>
            <a:r>
              <a:rPr lang="it-IT" altLang="fr-FR" sz="1100">
                <a:ea typeface="Calibri" pitchFamily="34" charset="0"/>
                <a:cs typeface="Times New Roman" pitchFamily="18" charset="0"/>
              </a:rPr>
              <a:t>  SAISIE  ET                                 RELATIVES AUX CULTURES</a:t>
            </a:r>
            <a:endParaRPr lang="fr-FR" altLang="fr-FR" sz="800"/>
          </a:p>
          <a:p>
            <a:r>
              <a:rPr lang="it-IT" altLang="fr-FR" sz="1100">
                <a:ea typeface="Calibri" pitchFamily="34" charset="0"/>
                <a:cs typeface="Calibri" pitchFamily="34" charset="0"/>
              </a:rPr>
              <a:t>TRANSMISSION </a:t>
            </a:r>
            <a:endParaRPr lang="fr-FR" altLang="fr-FR" sz="800"/>
          </a:p>
          <a:p>
            <a:r>
              <a:rPr lang="it-IT" altLang="fr-FR" sz="1100">
                <a:ea typeface="Calibri" pitchFamily="34" charset="0"/>
                <a:cs typeface="Calibri" pitchFamily="34" charset="0"/>
              </a:rPr>
              <a:t>DE LA PLUIE</a:t>
            </a:r>
            <a:endParaRPr lang="fr-FR" altLang="fr-FR" sz="800"/>
          </a:p>
          <a:p>
            <a:r>
              <a:rPr lang="fr-FR" altLang="fr-FR"/>
              <a:t>					</a:t>
            </a:r>
            <a:r>
              <a:rPr lang="fr-FR" altLang="fr-FR" sz="1200"/>
              <a:t>RAPPORTAGE</a:t>
            </a:r>
            <a:endParaRPr lang="fr-FR" altLang="fr-FR"/>
          </a:p>
        </p:txBody>
      </p:sp>
      <p:sp>
        <p:nvSpPr>
          <p:cNvPr id="9" name="ZoneTexte 8"/>
          <p:cNvSpPr txBox="1"/>
          <p:nvPr/>
        </p:nvSpPr>
        <p:spPr>
          <a:xfrm>
            <a:off x="683568" y="116632"/>
            <a:ext cx="7992888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dirty="0" err="1" smtClean="0">
                <a:solidFill>
                  <a:schemeClr val="folHlink"/>
                </a:solidFill>
                <a:latin typeface="Century Gothic" panose="020B0502020202020204" pitchFamily="34" charset="0"/>
              </a:rPr>
              <a:t>Agromet</a:t>
            </a:r>
            <a:r>
              <a:rPr lang="fr-FR" altLang="fr-FR" b="1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b="1" dirty="0" err="1" smtClean="0">
                <a:solidFill>
                  <a:schemeClr val="folHlink"/>
                </a:solidFill>
                <a:latin typeface="Century Gothic" panose="020B0502020202020204" pitchFamily="34" charset="0"/>
              </a:rPr>
              <a:t>toolbox</a:t>
            </a:r>
            <a:endParaRPr lang="en-US" b="1" dirty="0">
              <a:solidFill>
                <a:schemeClr val="folHlink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890698"/>
            <a:ext cx="6192688" cy="175432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7704" y="4365104"/>
            <a:ext cx="5382344" cy="1920526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agrhymet.cilss.int</a:t>
            </a:r>
            <a:endParaRPr lang="fr-FR" sz="1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BP 11011 Niamey (Niger)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Tel. : (227) – </a:t>
            </a:r>
            <a:r>
              <a:rPr lang="fr-FR" sz="1800" b="1" dirty="0">
                <a:latin typeface="Arial Black" pitchFamily="34" charset="0"/>
              </a:rPr>
              <a:t>20 31 53 16 / 20 31 54 36</a:t>
            </a:r>
            <a:endParaRPr lang="fr-FR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Fax : (227) – </a:t>
            </a:r>
            <a:r>
              <a:rPr lang="fr-FR" sz="1800" b="1" dirty="0">
                <a:latin typeface="Arial Black" pitchFamily="34" charset="0"/>
              </a:rPr>
              <a:t>20 31 54 35</a:t>
            </a:r>
            <a:endParaRPr lang="fr-FR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administration.agrhymet@cilss.int</a:t>
            </a:r>
            <a:endParaRPr lang="fr-FR" sz="1800" dirty="0"/>
          </a:p>
        </p:txBody>
      </p:sp>
      <p:pic>
        <p:nvPicPr>
          <p:cNvPr id="4" name="Picture 2" descr="Logo_cil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135" y="270698"/>
            <a:ext cx="1463745" cy="162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6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116632"/>
            <a:ext cx="7992888" cy="10156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Synergie avec les services nationaux des états et structures régionales</a:t>
            </a:r>
            <a:endParaRPr lang="fr-FR" sz="3000" b="1" dirty="0">
              <a:solidFill>
                <a:schemeClr val="folHlink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920" y="1446104"/>
            <a:ext cx="846043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altLang="fr-FR" sz="2400" kern="0" dirty="0"/>
              <a:t>Le CRA dispose </a:t>
            </a:r>
            <a:r>
              <a:rPr lang="fr-FR" altLang="fr-FR" sz="2400" kern="0" dirty="0" smtClean="0"/>
              <a:t>des </a:t>
            </a:r>
            <a:r>
              <a:rPr lang="fr-FR" altLang="fr-FR" sz="2400" kern="0" dirty="0"/>
              <a:t>répondants dans </a:t>
            </a:r>
            <a:r>
              <a:rPr lang="fr-FR" altLang="fr-FR" sz="2400" kern="0" dirty="0" smtClean="0"/>
              <a:t>tous les </a:t>
            </a:r>
            <a:r>
              <a:rPr lang="fr-FR" altLang="fr-FR" sz="2400" kern="0" dirty="0"/>
              <a:t>pays du </a:t>
            </a:r>
            <a:r>
              <a:rPr lang="fr-FR" altLang="fr-FR" sz="2400" kern="0" dirty="0" smtClean="0"/>
              <a:t>CILSS/CEDEAO: </a:t>
            </a:r>
            <a:r>
              <a:rPr lang="fr-FR" altLang="fr-FR" sz="2400" kern="0" dirty="0" smtClean="0">
                <a:solidFill>
                  <a:srgbClr val="FF0000"/>
                </a:solidFill>
              </a:rPr>
              <a:t>Composantes Nationales AGRHYMET</a:t>
            </a:r>
            <a:endParaRPr lang="fr-FR" sz="2200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fr-FR" altLang="fr-FR" sz="2400" kern="0" dirty="0" smtClean="0"/>
              <a:t>Les </a:t>
            </a:r>
            <a:r>
              <a:rPr lang="fr-FR" altLang="fr-FR" sz="2400" kern="0" dirty="0"/>
              <a:t>CNA incluent :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altLang="fr-FR" sz="2200" kern="0" dirty="0"/>
              <a:t>des services de l’Etat (agriculture, météorologie, eaux et forêts, élevage, protection des végétaux, hydraulique, environnement</a:t>
            </a:r>
            <a:r>
              <a:rPr lang="fr-FR" altLang="fr-FR" sz="2200" kern="0" dirty="0" smtClean="0"/>
              <a:t>);</a:t>
            </a:r>
            <a:endParaRPr lang="fr-FR" altLang="fr-FR" sz="2200" kern="0" dirty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altLang="fr-FR" sz="2200" kern="0" dirty="0"/>
              <a:t>des systèmes d’alerte </a:t>
            </a:r>
            <a:r>
              <a:rPr lang="fr-FR" altLang="fr-FR" sz="2200" kern="0" dirty="0" smtClean="0"/>
              <a:t>précoce;</a:t>
            </a:r>
            <a:endParaRPr lang="fr-FR" altLang="fr-FR" sz="2200" kern="0" dirty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altLang="fr-FR" sz="2200" kern="0" dirty="0"/>
              <a:t>certaines </a:t>
            </a:r>
            <a:r>
              <a:rPr lang="fr-FR" altLang="fr-FR" sz="2200" kern="0" dirty="0" err="1"/>
              <a:t>ONGs</a:t>
            </a:r>
            <a:r>
              <a:rPr lang="fr-FR" altLang="fr-FR" sz="2200" kern="0" dirty="0" smtClean="0"/>
              <a:t>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fr-FR" altLang="fr-FR" sz="1050" kern="0" dirty="0"/>
          </a:p>
          <a:p>
            <a:pPr algn="just">
              <a:spcBef>
                <a:spcPts val="1200"/>
              </a:spcBef>
            </a:pPr>
            <a:r>
              <a:rPr lang="fr-FR" altLang="fr-FR" sz="1800" b="1" kern="0" dirty="0" smtClean="0"/>
              <a:t>Ces </a:t>
            </a:r>
            <a:r>
              <a:rPr lang="fr-FR" altLang="fr-FR" sz="1800" b="1" kern="0" dirty="0"/>
              <a:t>services sont regroupés en </a:t>
            </a:r>
            <a:r>
              <a:rPr lang="fr-FR" altLang="fr-FR" sz="1800" b="1" kern="0" dirty="0">
                <a:solidFill>
                  <a:srgbClr val="FF0000"/>
                </a:solidFill>
              </a:rPr>
              <a:t>Groupe de Travail Pluridisciplinaire (GTP)</a:t>
            </a:r>
            <a:r>
              <a:rPr lang="fr-FR" altLang="fr-FR" sz="1800" b="1" kern="0" dirty="0"/>
              <a:t>.</a:t>
            </a:r>
            <a:endParaRPr lang="fr-FR" altLang="fr-FR" sz="1800" b="1" kern="0" dirty="0"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Relations avec tous les organismes des </a:t>
            </a: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bassins (ABN, ABV, OMVG, OMVS, CBLT) </a:t>
            </a: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et des gestionnaires des </a:t>
            </a: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barrages.</a:t>
            </a:r>
            <a:endParaRPr lang="fr-F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3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>
          <a:blip r:embed="rId3" cstate="print"/>
          <a:srcRect l="26942" t="31278" r="20165" b="16740"/>
          <a:stretch>
            <a:fillRect/>
          </a:stretch>
        </p:blipFill>
        <p:spPr bwMode="auto">
          <a:xfrm>
            <a:off x="971600" y="764704"/>
            <a:ext cx="75608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83568" y="116632"/>
            <a:ext cx="7992888" cy="55399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Chaine de fonctionnement</a:t>
            </a:r>
            <a:endParaRPr lang="fr-FR" sz="3000" b="1" dirty="0">
              <a:solidFill>
                <a:schemeClr val="folHlink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5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 b="0" u="sng">
              <a:solidFill>
                <a:schemeClr val="tx1"/>
              </a:solidFill>
            </a:endParaRPr>
          </a:p>
        </p:txBody>
      </p:sp>
      <p:sp>
        <p:nvSpPr>
          <p:cNvPr id="7177" name="Rectangle 5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 b="0" u="sng">
              <a:solidFill>
                <a:schemeClr val="tx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83568" y="44624"/>
            <a:ext cx="8280920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Regional data base system (</a:t>
            </a:r>
            <a:r>
              <a:rPr lang="en-US" b="1" dirty="0" err="1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Hydromet</a:t>
            </a:r>
            <a:r>
              <a:rPr lang="en-US" b="1" dirty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 network data, Remote sensing and Survey data)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1287489" y="969663"/>
            <a:ext cx="7070725" cy="5745485"/>
            <a:chOff x="1547813" y="1058366"/>
            <a:chExt cx="7070725" cy="5745485"/>
          </a:xfrm>
        </p:grpSpPr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5148263" y="1969541"/>
              <a:ext cx="0" cy="358775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AutoShape 44"/>
            <p:cNvSpPr>
              <a:spLocks noChangeArrowheads="1"/>
            </p:cNvSpPr>
            <p:nvPr/>
          </p:nvSpPr>
          <p:spPr bwMode="auto">
            <a:xfrm>
              <a:off x="5867400" y="1742232"/>
              <a:ext cx="2751138" cy="414337"/>
            </a:xfrm>
            <a:prstGeom prst="wedgeRectCallout">
              <a:avLst>
                <a:gd name="adj1" fmla="val -75042"/>
                <a:gd name="adj2" fmla="val 2106"/>
              </a:avLst>
            </a:prstGeom>
            <a:solidFill>
              <a:srgbClr val="FFFFA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200" dirty="0">
                  <a:solidFill>
                    <a:srgbClr val="000000"/>
                  </a:solidFill>
                </a:rPr>
                <a:t>fields data, </a:t>
              </a:r>
              <a:endParaRPr lang="en-US" altLang="fr-FR" sz="1800" b="0" u="sng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>
              <a:off x="6011863" y="1383457"/>
              <a:ext cx="24479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179" tIns="31090" rIns="62179" bIns="31090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000" dirty="0">
                  <a:solidFill>
                    <a:srgbClr val="000000"/>
                  </a:solidFill>
                  <a:latin typeface="Franklin Gothic Demi" panose="020B0703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Countries, pilot sites</a:t>
              </a:r>
              <a:endParaRPr lang="fr-FR" altLang="fr-FR" sz="2000" b="0" dirty="0">
                <a:solidFill>
                  <a:schemeClr val="tx1"/>
                </a:solidFill>
                <a:latin typeface="Franklin Gothic Demi" panose="020B07030201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3" name="Group 1"/>
            <p:cNvGrpSpPr>
              <a:grpSpLocks noChangeAspect="1"/>
            </p:cNvGrpSpPr>
            <p:nvPr/>
          </p:nvGrpSpPr>
          <p:grpSpPr bwMode="auto">
            <a:xfrm>
              <a:off x="1547813" y="2401342"/>
              <a:ext cx="6719887" cy="3763962"/>
              <a:chOff x="1427" y="4889"/>
              <a:chExt cx="9072" cy="4573"/>
            </a:xfrm>
          </p:grpSpPr>
          <p:sp>
            <p:nvSpPr>
              <p:cNvPr id="63" name="AutoShape 41"/>
              <p:cNvSpPr>
                <a:spLocks noChangeAspect="1" noChangeArrowheads="1" noTextEdit="1"/>
              </p:cNvSpPr>
              <p:nvPr/>
            </p:nvSpPr>
            <p:spPr bwMode="auto">
              <a:xfrm>
                <a:off x="1427" y="4889"/>
                <a:ext cx="9072" cy="4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Oval 40"/>
              <p:cNvSpPr>
                <a:spLocks noChangeArrowheads="1"/>
              </p:cNvSpPr>
              <p:nvPr/>
            </p:nvSpPr>
            <p:spPr bwMode="auto">
              <a:xfrm>
                <a:off x="2302" y="4889"/>
                <a:ext cx="7818" cy="4573"/>
              </a:xfrm>
              <a:prstGeom prst="ellipse">
                <a:avLst/>
              </a:prstGeom>
              <a:solidFill>
                <a:srgbClr val="F8F8F8"/>
              </a:solidFill>
              <a:ln w="76200" cap="sq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</p:spPr>
            <p:txBody>
              <a:bodyPr lIns="56166" tIns="28083" rIns="56166" bIns="28083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39"/>
              <p:cNvSpPr>
                <a:spLocks noChangeArrowheads="1"/>
              </p:cNvSpPr>
              <p:nvPr/>
            </p:nvSpPr>
            <p:spPr bwMode="auto">
              <a:xfrm>
                <a:off x="4599" y="6143"/>
                <a:ext cx="2655" cy="2286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lIns="55778" tIns="27889" rIns="55778" bIns="27889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38"/>
              <p:cNvSpPr>
                <a:spLocks noChangeArrowheads="1"/>
              </p:cNvSpPr>
              <p:nvPr/>
            </p:nvSpPr>
            <p:spPr bwMode="auto">
              <a:xfrm>
                <a:off x="4820" y="6512"/>
                <a:ext cx="2139" cy="1696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ower"/>
              <p:cNvSpPr>
                <a:spLocks noEditPoints="1" noChangeArrowheads="1"/>
              </p:cNvSpPr>
              <p:nvPr/>
            </p:nvSpPr>
            <p:spPr bwMode="auto">
              <a:xfrm>
                <a:off x="5557" y="6807"/>
                <a:ext cx="812" cy="11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452 w 21600"/>
                  <a:gd name="T31" fmla="*/ 22537 h 21600"/>
                  <a:gd name="T32" fmla="*/ 21494 w 21600"/>
                  <a:gd name="T33" fmla="*/ 2699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6166" tIns="28083" rIns="56166" bIns="28083"/>
              <a:lstStyle/>
              <a:p>
                <a:endParaRPr lang="fr-FR"/>
              </a:p>
            </p:txBody>
          </p:sp>
          <p:sp>
            <p:nvSpPr>
              <p:cNvPr id="68" name="Oval 36"/>
              <p:cNvSpPr>
                <a:spLocks noChangeArrowheads="1"/>
              </p:cNvSpPr>
              <p:nvPr/>
            </p:nvSpPr>
            <p:spPr bwMode="auto">
              <a:xfrm>
                <a:off x="2399" y="6551"/>
                <a:ext cx="1895" cy="885"/>
              </a:xfrm>
              <a:prstGeom prst="ellipse">
                <a:avLst/>
              </a:prstGeom>
              <a:solidFill>
                <a:srgbClr val="CCECFF"/>
              </a:solidFill>
              <a:ln w="12700" cap="sq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</p:spPr>
            <p:txBody>
              <a:bodyPr lIns="55778" tIns="27889" rIns="55778" bIns="27889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2496" y="6814"/>
                <a:ext cx="1749" cy="3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55778" tIns="27889" rIns="55778" bIns="27889"/>
              <a:lstStyle/>
              <a:p>
                <a:pPr>
                  <a:defRPr/>
                </a:pPr>
                <a:r>
                  <a:rPr lang="en-US" sz="1400" b="1" u="sng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Phytosanitary</a:t>
                </a:r>
                <a:endParaRPr lang="en-US" sz="1400" b="1" u="sng" dirty="0">
                  <a:latin typeface="Arial" charset="0"/>
                </a:endParaRPr>
              </a:p>
            </p:txBody>
          </p:sp>
          <p:sp>
            <p:nvSpPr>
              <p:cNvPr id="70" name="Oval 34"/>
              <p:cNvSpPr>
                <a:spLocks noChangeArrowheads="1"/>
              </p:cNvSpPr>
              <p:nvPr/>
            </p:nvSpPr>
            <p:spPr bwMode="auto">
              <a:xfrm>
                <a:off x="2691" y="7618"/>
                <a:ext cx="1760" cy="738"/>
              </a:xfrm>
              <a:prstGeom prst="ellipse">
                <a:avLst/>
              </a:prstGeom>
              <a:solidFill>
                <a:srgbClr val="CCECFF"/>
              </a:solidFill>
              <a:ln w="12700" cap="sq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lIns="55778" tIns="27889" rIns="55778" bIns="27889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 Box 33"/>
              <p:cNvSpPr txBox="1">
                <a:spLocks noChangeArrowheads="1"/>
              </p:cNvSpPr>
              <p:nvPr/>
            </p:nvSpPr>
            <p:spPr bwMode="auto">
              <a:xfrm>
                <a:off x="2858" y="7828"/>
                <a:ext cx="1640" cy="3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55778" tIns="27889" rIns="55778" bIns="27889"/>
              <a:lstStyle/>
              <a:p>
                <a:pPr>
                  <a:defRPr/>
                </a:pPr>
                <a:r>
                  <a:rPr lang="en-US" sz="1400" b="1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Climatology</a:t>
                </a:r>
                <a:endParaRPr lang="en-US" sz="1400" b="1" u="sng" dirty="0">
                  <a:latin typeface="Arial" charset="0"/>
                </a:endParaRPr>
              </a:p>
            </p:txBody>
          </p:sp>
          <p:sp>
            <p:nvSpPr>
              <p:cNvPr id="72" name="Oval 32"/>
              <p:cNvSpPr>
                <a:spLocks noChangeArrowheads="1"/>
              </p:cNvSpPr>
              <p:nvPr/>
            </p:nvSpPr>
            <p:spPr bwMode="auto">
              <a:xfrm>
                <a:off x="4008" y="8599"/>
                <a:ext cx="1992" cy="664"/>
              </a:xfrm>
              <a:prstGeom prst="ellipse">
                <a:avLst/>
              </a:prstGeom>
              <a:solidFill>
                <a:srgbClr val="CCECFF"/>
              </a:solidFill>
              <a:ln w="12700" cap="sq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lIns="55778" tIns="27889" rIns="55778" bIns="27889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 Box 31"/>
              <p:cNvSpPr txBox="1">
                <a:spLocks noChangeArrowheads="1"/>
              </p:cNvSpPr>
              <p:nvPr/>
            </p:nvSpPr>
            <p:spPr bwMode="auto">
              <a:xfrm>
                <a:off x="4299" y="8773"/>
                <a:ext cx="1697" cy="3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55778" tIns="27889" rIns="55778" bIns="27889"/>
              <a:lstStyle/>
              <a:p>
                <a:pPr>
                  <a:defRPr/>
                </a:pPr>
                <a:r>
                  <a:rPr lang="en-US" sz="1400" b="1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Hydrology</a:t>
                </a:r>
                <a:endParaRPr lang="en-US" sz="1400" b="1" u="sng" dirty="0">
                  <a:latin typeface="Arial" charset="0"/>
                </a:endParaRPr>
              </a:p>
            </p:txBody>
          </p:sp>
          <p:sp>
            <p:nvSpPr>
              <p:cNvPr id="74" name="Oval 30"/>
              <p:cNvSpPr>
                <a:spLocks noChangeArrowheads="1"/>
              </p:cNvSpPr>
              <p:nvPr/>
            </p:nvSpPr>
            <p:spPr bwMode="auto">
              <a:xfrm>
                <a:off x="7699" y="7618"/>
                <a:ext cx="1991" cy="959"/>
              </a:xfrm>
              <a:prstGeom prst="ellipse">
                <a:avLst/>
              </a:prstGeom>
              <a:solidFill>
                <a:srgbClr val="CCECFF"/>
              </a:solidFill>
              <a:ln w="12700" cap="sq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 Box 29"/>
              <p:cNvSpPr txBox="1">
                <a:spLocks noChangeArrowheads="1"/>
              </p:cNvSpPr>
              <p:nvPr/>
            </p:nvSpPr>
            <p:spPr bwMode="auto">
              <a:xfrm>
                <a:off x="7921" y="7976"/>
                <a:ext cx="1769" cy="3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55778" tIns="27889" rIns="55778" bIns="27889"/>
              <a:lstStyle/>
              <a:p>
                <a:pPr>
                  <a:defRPr/>
                </a:pPr>
                <a:r>
                  <a:rPr lang="fr-FR" sz="1400" b="1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Agriculture</a:t>
                </a:r>
                <a:endParaRPr lang="fr-FR" sz="1400" u="sng" dirty="0">
                  <a:latin typeface="Arial" charset="0"/>
                </a:endParaRPr>
              </a:p>
            </p:txBody>
          </p:sp>
          <p:sp>
            <p:nvSpPr>
              <p:cNvPr id="76" name="Oval 28"/>
              <p:cNvSpPr>
                <a:spLocks noChangeArrowheads="1"/>
              </p:cNvSpPr>
              <p:nvPr/>
            </p:nvSpPr>
            <p:spPr bwMode="auto">
              <a:xfrm>
                <a:off x="7941" y="6541"/>
                <a:ext cx="2138" cy="885"/>
              </a:xfrm>
              <a:prstGeom prst="ellipse">
                <a:avLst/>
              </a:prstGeom>
              <a:solidFill>
                <a:srgbClr val="CCECFF"/>
              </a:solidFill>
              <a:ln w="12700" cap="sq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ext Box 27"/>
              <p:cNvSpPr txBox="1">
                <a:spLocks noChangeArrowheads="1"/>
              </p:cNvSpPr>
              <p:nvPr/>
            </p:nvSpPr>
            <p:spPr bwMode="auto">
              <a:xfrm>
                <a:off x="8135" y="6808"/>
                <a:ext cx="2139" cy="3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55778" tIns="27889" rIns="55778" bIns="27889"/>
              <a:lstStyle/>
              <a:p>
                <a:pPr>
                  <a:defRPr/>
                </a:pPr>
                <a:r>
                  <a:rPr lang="en-US" sz="1400" b="1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Demography</a:t>
                </a:r>
                <a:endParaRPr lang="en-US" sz="1400" u="sng" dirty="0">
                  <a:latin typeface="Arial" charset="0"/>
                </a:endParaRPr>
              </a:p>
            </p:txBody>
          </p:sp>
          <p:sp>
            <p:nvSpPr>
              <p:cNvPr id="78" name="Oval 26"/>
              <p:cNvSpPr>
                <a:spLocks noChangeArrowheads="1"/>
              </p:cNvSpPr>
              <p:nvPr/>
            </p:nvSpPr>
            <p:spPr bwMode="auto">
              <a:xfrm>
                <a:off x="6885" y="5332"/>
                <a:ext cx="1844" cy="811"/>
              </a:xfrm>
              <a:prstGeom prst="ellipse">
                <a:avLst/>
              </a:prstGeom>
              <a:solidFill>
                <a:srgbClr val="CCECFF"/>
              </a:solidFill>
              <a:ln w="12700" cap="sq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3177" y="5589"/>
                <a:ext cx="1476" cy="738"/>
              </a:xfrm>
              <a:prstGeom prst="ellipse">
                <a:avLst/>
              </a:prstGeom>
              <a:solidFill>
                <a:srgbClr val="CCECFF"/>
              </a:solidFill>
              <a:ln w="12700" cap="sq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</p:spPr>
            <p:txBody>
              <a:bodyPr lIns="55778" tIns="27889" rIns="55778" bIns="27889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 Box 24"/>
              <p:cNvSpPr txBox="1">
                <a:spLocks noChangeArrowheads="1"/>
              </p:cNvSpPr>
              <p:nvPr/>
            </p:nvSpPr>
            <p:spPr bwMode="auto">
              <a:xfrm>
                <a:off x="3371" y="5671"/>
                <a:ext cx="1402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55778" tIns="27889" rIns="55778" bIns="27889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400" u="sng" dirty="0">
                    <a:solidFill>
                      <a:schemeClr val="tx1"/>
                    </a:solidFill>
                  </a:rPr>
                  <a:t>Livestock</a:t>
                </a:r>
                <a:r>
                  <a:rPr lang="fr-FR" altLang="fr-FR" sz="1400" u="sng" dirty="0">
                    <a:solidFill>
                      <a:schemeClr val="tx1"/>
                    </a:solidFill>
                  </a:rPr>
                  <a:t> </a:t>
                </a:r>
                <a:r>
                  <a:rPr lang="en-US" altLang="fr-FR" sz="1400" u="sng" dirty="0">
                    <a:solidFill>
                      <a:schemeClr val="tx1"/>
                    </a:solidFill>
                  </a:rPr>
                  <a:t>breeding</a:t>
                </a:r>
              </a:p>
            </p:txBody>
          </p:sp>
          <p:sp>
            <p:nvSpPr>
              <p:cNvPr id="81" name="Oval 23"/>
              <p:cNvSpPr>
                <a:spLocks noChangeArrowheads="1"/>
              </p:cNvSpPr>
              <p:nvPr/>
            </p:nvSpPr>
            <p:spPr bwMode="auto">
              <a:xfrm>
                <a:off x="6074" y="8503"/>
                <a:ext cx="2065" cy="811"/>
              </a:xfrm>
              <a:prstGeom prst="ellipse">
                <a:avLst/>
              </a:prstGeom>
              <a:solidFill>
                <a:srgbClr val="CCECFF"/>
              </a:solidFill>
              <a:ln w="12700" cap="sq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fr-FR" sz="1800" b="0" u="sng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 Box 22"/>
              <p:cNvSpPr txBox="1">
                <a:spLocks noChangeArrowheads="1"/>
              </p:cNvSpPr>
              <p:nvPr/>
            </p:nvSpPr>
            <p:spPr bwMode="auto">
              <a:xfrm>
                <a:off x="6166" y="8733"/>
                <a:ext cx="2066" cy="3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55778" tIns="27889" rIns="55778" bIns="27889"/>
              <a:lstStyle/>
              <a:p>
                <a:pPr>
                  <a:defRPr/>
                </a:pPr>
                <a:r>
                  <a:rPr lang="fr-FR" sz="1400" b="1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Times New Roman" pitchFamily="18" charset="0"/>
                  </a:rPr>
                  <a:t>Documentation</a:t>
                </a:r>
                <a:endParaRPr lang="fr-FR" sz="1400" u="sng" dirty="0">
                  <a:latin typeface="Arial" charset="0"/>
                </a:endParaRPr>
              </a:p>
            </p:txBody>
          </p:sp>
          <p:sp>
            <p:nvSpPr>
              <p:cNvPr id="83" name="Oval 20"/>
              <p:cNvSpPr>
                <a:spLocks noChangeArrowheads="1"/>
              </p:cNvSpPr>
              <p:nvPr/>
            </p:nvSpPr>
            <p:spPr bwMode="auto">
              <a:xfrm>
                <a:off x="4824" y="4964"/>
                <a:ext cx="2047" cy="779"/>
              </a:xfrm>
              <a:prstGeom prst="ellipse">
                <a:avLst/>
              </a:prstGeom>
              <a:solidFill>
                <a:srgbClr val="CCECFF"/>
              </a:solidFill>
              <a:ln w="952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lIns="21960" tIns="27889" rIns="21960" bIns="27889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400" u="sng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socio </a:t>
                </a:r>
                <a:r>
                  <a:rPr lang="en-US" altLang="fr-FR" sz="1400" u="sng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economic</a:t>
                </a:r>
                <a:endParaRPr lang="en-US" altLang="fr-FR" sz="1400" u="sn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 Box 16"/>
              <p:cNvSpPr txBox="1">
                <a:spLocks noChangeArrowheads="1"/>
              </p:cNvSpPr>
              <p:nvPr/>
            </p:nvSpPr>
            <p:spPr bwMode="auto">
              <a:xfrm>
                <a:off x="7213" y="5447"/>
                <a:ext cx="1550" cy="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1960" tIns="27889" rIns="21960" bIns="27889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400" u="sng">
                    <a:solidFill>
                      <a:schemeClr val="tx1"/>
                    </a:solidFill>
                  </a:rPr>
                  <a:t>GIS/Remote</a:t>
                </a:r>
                <a:r>
                  <a:rPr lang="fr-FR" altLang="fr-FR" sz="1400" u="sng">
                    <a:solidFill>
                      <a:schemeClr val="tx1"/>
                    </a:solidFill>
                  </a:rPr>
                  <a:t> </a:t>
                </a:r>
                <a:r>
                  <a:rPr lang="en-US" altLang="fr-FR" sz="1400" u="sng">
                    <a:solidFill>
                      <a:schemeClr val="tx1"/>
                    </a:solidFill>
                  </a:rPr>
                  <a:t>sensing</a:t>
                </a:r>
              </a:p>
            </p:txBody>
          </p:sp>
          <p:sp>
            <p:nvSpPr>
              <p:cNvPr id="85" name="Line 14"/>
              <p:cNvSpPr>
                <a:spLocks noChangeShapeType="1"/>
              </p:cNvSpPr>
              <p:nvPr/>
            </p:nvSpPr>
            <p:spPr bwMode="auto">
              <a:xfrm>
                <a:off x="5899" y="5764"/>
                <a:ext cx="27" cy="379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Line 13"/>
              <p:cNvSpPr>
                <a:spLocks noChangeShapeType="1"/>
              </p:cNvSpPr>
              <p:nvPr/>
            </p:nvSpPr>
            <p:spPr bwMode="auto">
              <a:xfrm>
                <a:off x="4635" y="6114"/>
                <a:ext cx="425" cy="32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Line 12"/>
              <p:cNvSpPr>
                <a:spLocks noChangeShapeType="1"/>
              </p:cNvSpPr>
              <p:nvPr/>
            </p:nvSpPr>
            <p:spPr bwMode="auto">
              <a:xfrm>
                <a:off x="4246" y="7076"/>
                <a:ext cx="369" cy="7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Line 10"/>
              <p:cNvSpPr>
                <a:spLocks noChangeShapeType="1"/>
              </p:cNvSpPr>
              <p:nvPr/>
            </p:nvSpPr>
            <p:spPr bwMode="auto">
              <a:xfrm flipV="1">
                <a:off x="4440" y="7754"/>
                <a:ext cx="279" cy="19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9"/>
              <p:cNvSpPr>
                <a:spLocks noChangeShapeType="1"/>
              </p:cNvSpPr>
              <p:nvPr/>
            </p:nvSpPr>
            <p:spPr bwMode="auto">
              <a:xfrm flipV="1">
                <a:off x="5172" y="8267"/>
                <a:ext cx="161" cy="357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Line 8"/>
              <p:cNvSpPr>
                <a:spLocks noChangeShapeType="1"/>
              </p:cNvSpPr>
              <p:nvPr/>
            </p:nvSpPr>
            <p:spPr bwMode="auto">
              <a:xfrm flipH="1" flipV="1">
                <a:off x="6795" y="8183"/>
                <a:ext cx="311" cy="333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Line 7"/>
              <p:cNvSpPr>
                <a:spLocks noChangeShapeType="1"/>
              </p:cNvSpPr>
              <p:nvPr/>
            </p:nvSpPr>
            <p:spPr bwMode="auto">
              <a:xfrm flipH="1" flipV="1">
                <a:off x="7164" y="7772"/>
                <a:ext cx="532" cy="215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flipV="1">
                <a:off x="7244" y="6988"/>
                <a:ext cx="696" cy="88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Line 4"/>
              <p:cNvSpPr>
                <a:spLocks noChangeShapeType="1"/>
              </p:cNvSpPr>
              <p:nvPr/>
            </p:nvSpPr>
            <p:spPr bwMode="auto">
              <a:xfrm flipH="1">
                <a:off x="6737" y="6006"/>
                <a:ext cx="295" cy="432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Oval 3"/>
              <p:cNvSpPr>
                <a:spLocks noChangeArrowheads="1"/>
              </p:cNvSpPr>
              <p:nvPr/>
            </p:nvSpPr>
            <p:spPr bwMode="auto">
              <a:xfrm>
                <a:off x="5214" y="6312"/>
                <a:ext cx="1475" cy="507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21960" tIns="27889" rIns="21960" bIns="27889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u="sng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SRGBD</a:t>
                </a:r>
                <a:endParaRPr lang="fr-FR" altLang="fr-FR" sz="1800" b="0" u="sng">
                  <a:solidFill>
                    <a:schemeClr val="tx1"/>
                  </a:solidFill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AutoShape 47"/>
            <p:cNvSpPr>
              <a:spLocks noChangeArrowheads="1"/>
            </p:cNvSpPr>
            <p:nvPr/>
          </p:nvSpPr>
          <p:spPr bwMode="auto">
            <a:xfrm>
              <a:off x="1908175" y="1680319"/>
              <a:ext cx="2095500" cy="504825"/>
            </a:xfrm>
            <a:prstGeom prst="wedgeRoundRectCallout">
              <a:avLst>
                <a:gd name="adj1" fmla="val 88486"/>
                <a:gd name="adj2" fmla="val 5347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000000"/>
                  </a:solidFill>
                </a:rPr>
                <a:t>satellite</a:t>
              </a:r>
              <a:endParaRPr lang="en-US" altLang="fr-FR" sz="1400">
                <a:solidFill>
                  <a:schemeClr val="tx1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data flow</a:t>
              </a:r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 flipH="1">
              <a:off x="4787900" y="1969542"/>
              <a:ext cx="124" cy="360362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56" name="Picture 3" descr="noa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058366"/>
              <a:ext cx="12192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45"/>
            <p:cNvSpPr>
              <a:spLocks noChangeShapeType="1"/>
            </p:cNvSpPr>
            <p:nvPr/>
          </p:nvSpPr>
          <p:spPr bwMode="auto">
            <a:xfrm flipV="1">
              <a:off x="5358978" y="6165974"/>
              <a:ext cx="0" cy="43137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AutoShape 44"/>
            <p:cNvSpPr>
              <a:spLocks noChangeArrowheads="1"/>
            </p:cNvSpPr>
            <p:nvPr/>
          </p:nvSpPr>
          <p:spPr bwMode="auto">
            <a:xfrm>
              <a:off x="6012160" y="6389514"/>
              <a:ext cx="2549204" cy="414337"/>
            </a:xfrm>
            <a:prstGeom prst="wedgeRectCallout">
              <a:avLst>
                <a:gd name="adj1" fmla="val -75042"/>
                <a:gd name="adj2" fmla="val 2106"/>
              </a:avLst>
            </a:prstGeom>
            <a:solidFill>
              <a:srgbClr val="FFFFA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200" dirty="0">
                  <a:solidFill>
                    <a:srgbClr val="000000"/>
                  </a:solidFill>
                </a:rPr>
                <a:t>AMMA database mirror </a:t>
              </a:r>
              <a:endParaRPr lang="en-US" altLang="fr-FR" sz="1800" b="0" u="sng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" name="Text Box 43"/>
            <p:cNvSpPr txBox="1">
              <a:spLocks noChangeArrowheads="1"/>
            </p:cNvSpPr>
            <p:nvPr/>
          </p:nvSpPr>
          <p:spPr bwMode="auto">
            <a:xfrm>
              <a:off x="6444208" y="6043898"/>
              <a:ext cx="1584417" cy="33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2179" tIns="31090" rIns="62179" bIns="31090"/>
            <a:lstStyle/>
            <a:p>
              <a:pPr>
                <a:defRPr/>
              </a:pPr>
              <a:r>
                <a:rPr lang="fr-FR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Demi" pitchFamily="34" charset="0"/>
                  <a:ea typeface="Times New Roman" pitchFamily="18" charset="0"/>
                  <a:cs typeface="Arial" charset="0"/>
                </a:rPr>
                <a:t>AMMA </a:t>
              </a:r>
              <a:r>
                <a:rPr lang="fr-FR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Demi" pitchFamily="34" charset="0"/>
                  <a:ea typeface="Times New Roman" pitchFamily="18" charset="0"/>
                  <a:cs typeface="Arial" charset="0"/>
                </a:rPr>
                <a:t>data</a:t>
              </a:r>
              <a:endParaRPr lang="fr-FR" sz="2000" dirty="0">
                <a:latin typeface="Franklin Gothic Demi" pitchFamily="34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0" name="Line 45"/>
            <p:cNvSpPr>
              <a:spLocks noChangeShapeType="1"/>
            </p:cNvSpPr>
            <p:nvPr/>
          </p:nvSpPr>
          <p:spPr bwMode="auto">
            <a:xfrm flipV="1">
              <a:off x="4441097" y="6161447"/>
              <a:ext cx="0" cy="43137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AutoShape 47"/>
            <p:cNvSpPr>
              <a:spLocks noChangeArrowheads="1"/>
            </p:cNvSpPr>
            <p:nvPr/>
          </p:nvSpPr>
          <p:spPr bwMode="auto">
            <a:xfrm>
              <a:off x="1763688" y="6291979"/>
              <a:ext cx="2133716" cy="504825"/>
            </a:xfrm>
            <a:prstGeom prst="wedgeRoundRectCallout">
              <a:avLst>
                <a:gd name="adj1" fmla="val 77832"/>
                <a:gd name="adj2" fmla="val 8898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lIns="62179" tIns="31090" rIns="62179" bIns="31090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400" dirty="0" smtClean="0">
                  <a:solidFill>
                    <a:srgbClr val="000000"/>
                  </a:solidFill>
                </a:rPr>
                <a:t>Biophysical and socio-economic data</a:t>
              </a:r>
              <a:endParaRPr lang="en-US" altLang="fr-FR" sz="1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" name="Text Box 43"/>
            <p:cNvSpPr txBox="1">
              <a:spLocks noChangeArrowheads="1"/>
            </p:cNvSpPr>
            <p:nvPr/>
          </p:nvSpPr>
          <p:spPr bwMode="auto">
            <a:xfrm>
              <a:off x="1763688" y="5910904"/>
              <a:ext cx="2133715" cy="33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2179" tIns="31090" rIns="62179" bIns="31090"/>
            <a:lstStyle/>
            <a:p>
              <a:pPr>
                <a:defRPr/>
              </a:pPr>
              <a:r>
                <a:rPr lang="fr-FR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Demi" pitchFamily="34" charset="0"/>
                  <a:ea typeface="Times New Roman" pitchFamily="18" charset="0"/>
                  <a:cs typeface="Arial" charset="0"/>
                </a:rPr>
                <a:t>Mékrou </a:t>
              </a:r>
              <a:r>
                <a:rPr lang="fr-FR" sz="20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Demi" pitchFamily="34" charset="0"/>
                  <a:ea typeface="Times New Roman" pitchFamily="18" charset="0"/>
                  <a:cs typeface="Arial" charset="0"/>
                </a:rPr>
                <a:t>database</a:t>
              </a:r>
              <a:endParaRPr lang="fr-FR" sz="2000" dirty="0">
                <a:latin typeface="Franklin Gothic Demi" pitchFamily="34" charset="0"/>
                <a:ea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062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8563" y="903165"/>
            <a:ext cx="3833811" cy="7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400" b="1" kern="0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Around </a:t>
            </a:r>
            <a:r>
              <a:rPr lang="en-GB" sz="2400" b="1" kern="0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1500 </a:t>
            </a:r>
            <a:r>
              <a:rPr lang="en-GB" sz="2400" b="1" kern="0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rain gauges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400" b="1" kern="0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(</a:t>
            </a:r>
            <a:r>
              <a:rPr lang="en-GB" sz="2400" b="1" kern="0" dirty="0">
                <a:solidFill>
                  <a:srgbClr val="0033CC"/>
                </a:solidFill>
                <a:latin typeface="+mn-lt"/>
                <a:cs typeface="Times New Roman" pitchFamily="18" charset="0"/>
              </a:rPr>
              <a:t>1915 – </a:t>
            </a:r>
            <a:r>
              <a:rPr lang="en-GB" sz="2400" b="1" kern="0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2017)</a:t>
            </a:r>
            <a:endParaRPr lang="en-GB" sz="2400" b="1" kern="0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endParaRPr lang="en-GB" sz="2400" kern="0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endParaRPr lang="en-GB" sz="2400" kern="0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endParaRPr lang="en-GB" sz="2400" kern="0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63575" y="4149080"/>
            <a:ext cx="3703637" cy="9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Around 250 hydrometric stations (</a:t>
            </a:r>
            <a:r>
              <a:rPr lang="en-US" sz="24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1907 </a:t>
            </a:r>
            <a:r>
              <a:rPr lang="en-US" sz="24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24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2017)</a:t>
            </a:r>
            <a:endParaRPr lang="en-US" sz="24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08563" y="1838250"/>
            <a:ext cx="3955925" cy="7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200" b="1" kern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CLIDATA for climatological </a:t>
            </a:r>
            <a:r>
              <a:rPr lang="en-GB" sz="2200" b="1" kern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data management</a:t>
            </a:r>
            <a:endParaRPr lang="en-GB" sz="2200" kern="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127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12" y="3840064"/>
            <a:ext cx="4475162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718244"/>
            <a:ext cx="4284663" cy="299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23900" y="5300663"/>
            <a:ext cx="3560068" cy="100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200" b="1" kern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HYDROMET </a:t>
            </a:r>
            <a:r>
              <a:rPr lang="en-GB" sz="2200" b="1" kern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for </a:t>
            </a:r>
            <a:endParaRPr lang="en-GB" sz="2200" b="1" kern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200" b="1" kern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hydrological </a:t>
            </a:r>
            <a:r>
              <a:rPr lang="en-GB" sz="2200" b="1" kern="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data management</a:t>
            </a:r>
            <a:endParaRPr lang="en-GB" sz="2200" kern="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3567" y="116632"/>
            <a:ext cx="8158807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Rainfall and river discharge measurement networks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42910" y="6500834"/>
            <a:ext cx="592935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800" b="1" i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ftp://</a:t>
            </a:r>
            <a:r>
              <a:rPr lang="en-GB" sz="1800" b="1" i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nouakchott.agrhymet.ne/Cra_Prevision_Hydro/</a:t>
            </a:r>
            <a:endParaRPr lang="en-GB" sz="1800" i="1" kern="0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aphiqu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6"/>
          <a:stretch>
            <a:fillRect/>
          </a:stretch>
        </p:blipFill>
        <p:spPr bwMode="auto">
          <a:xfrm>
            <a:off x="971550" y="3140968"/>
            <a:ext cx="2971800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Image 0" descr="gg_rfe_grd1to4_2001_07_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162" b="66728"/>
          <a:stretch>
            <a:fillRect/>
          </a:stretch>
        </p:blipFill>
        <p:spPr bwMode="auto">
          <a:xfrm>
            <a:off x="880244" y="836712"/>
            <a:ext cx="31877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 0" descr="gg_rfe_grd1to4_2001_07_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55" b="67464"/>
          <a:stretch>
            <a:fillRect/>
          </a:stretch>
        </p:blipFill>
        <p:spPr bwMode="auto">
          <a:xfrm>
            <a:off x="4212530" y="865287"/>
            <a:ext cx="46799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0" descr="gg_rfe_grd1to4_2001_07_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76" r="50484"/>
          <a:stretch>
            <a:fillRect/>
          </a:stretch>
        </p:blipFill>
        <p:spPr bwMode="auto">
          <a:xfrm>
            <a:off x="4499992" y="3501008"/>
            <a:ext cx="4627562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8387655" y="5401980"/>
            <a:ext cx="504825" cy="647700"/>
          </a:xfrm>
          <a:prstGeom prst="ellips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05" name="ZoneTexte 1"/>
          <p:cNvSpPr txBox="1">
            <a:spLocks noChangeArrowheads="1"/>
          </p:cNvSpPr>
          <p:nvPr/>
        </p:nvSpPr>
        <p:spPr bwMode="auto">
          <a:xfrm>
            <a:off x="683568" y="5237619"/>
            <a:ext cx="396044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u="sng" dirty="0">
                <a:solidFill>
                  <a:srgbClr val="0033CC"/>
                </a:solidFill>
              </a:rPr>
              <a:t>Field data</a:t>
            </a:r>
            <a:r>
              <a:rPr lang="fr-FR" altLang="fr-FR" sz="1800" dirty="0">
                <a:solidFill>
                  <a:srgbClr val="0033CC"/>
                </a:solidFill>
              </a:rPr>
              <a:t>: good </a:t>
            </a:r>
            <a:r>
              <a:rPr lang="fr-FR" altLang="fr-FR" sz="1800" dirty="0" err="1">
                <a:solidFill>
                  <a:srgbClr val="0033CC"/>
                </a:solidFill>
              </a:rPr>
              <a:t>accuracy</a:t>
            </a:r>
            <a:r>
              <a:rPr lang="fr-FR" altLang="fr-FR" sz="1800" dirty="0">
                <a:solidFill>
                  <a:srgbClr val="0033CC"/>
                </a:solidFill>
              </a:rPr>
              <a:t> but </a:t>
            </a:r>
            <a:r>
              <a:rPr lang="fr-FR" altLang="fr-FR" sz="1800" dirty="0" err="1">
                <a:solidFill>
                  <a:srgbClr val="0033CC"/>
                </a:solidFill>
              </a:rPr>
              <a:t>punctual</a:t>
            </a:r>
            <a:endParaRPr lang="fr-FR" altLang="fr-FR" sz="1800" dirty="0">
              <a:solidFill>
                <a:srgbClr val="0033CC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fr-FR" altLang="fr-FR" sz="1800" u="sng" dirty="0" smtClean="0">
                <a:solidFill>
                  <a:srgbClr val="0033CC"/>
                </a:solidFill>
              </a:rPr>
              <a:t>Satellite </a:t>
            </a:r>
            <a:r>
              <a:rPr lang="fr-FR" altLang="fr-FR" sz="1800" u="sng" dirty="0">
                <a:solidFill>
                  <a:srgbClr val="0033CC"/>
                </a:solidFill>
              </a:rPr>
              <a:t>data</a:t>
            </a:r>
            <a:r>
              <a:rPr lang="fr-FR" altLang="fr-FR" sz="1800" dirty="0" smtClean="0">
                <a:solidFill>
                  <a:srgbClr val="0033CC"/>
                </a:solidFill>
              </a:rPr>
              <a:t>: </a:t>
            </a:r>
            <a:r>
              <a:rPr lang="en-US" altLang="fr-FR" sz="1800" dirty="0">
                <a:solidFill>
                  <a:srgbClr val="0033CC"/>
                </a:solidFill>
              </a:rPr>
              <a:t>good spatial coverage but great uncertainty</a:t>
            </a:r>
            <a:endParaRPr lang="fr-FR" altLang="fr-FR" sz="1800" dirty="0">
              <a:solidFill>
                <a:srgbClr val="00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3568" y="116632"/>
            <a:ext cx="7992888" cy="55399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Field/satellite data </a:t>
            </a:r>
            <a:r>
              <a:rPr lang="fr-FR" sz="3000" b="1" dirty="0" err="1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integration</a:t>
            </a:r>
            <a:endParaRPr lang="fr-FR" sz="3000" b="1" dirty="0">
              <a:solidFill>
                <a:schemeClr val="folHlink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1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8089"/>
            <a:ext cx="4429676" cy="2952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429676" cy="2952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245588" y="2987660"/>
            <a:ext cx="1645628" cy="369332"/>
          </a:xfrm>
          <a:prstGeom prst="rect">
            <a:avLst/>
          </a:prstGeom>
          <a:solidFill>
            <a:srgbClr val="2C95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0" dirty="0">
                <a:solidFill>
                  <a:srgbClr val="000066"/>
                </a:solidFill>
                <a:cs typeface="Arial" panose="020B0604020202020204" pitchFamily="34" charset="0"/>
              </a:rPr>
              <a:t>Satellite data</a:t>
            </a:r>
          </a:p>
        </p:txBody>
      </p:sp>
      <p:sp>
        <p:nvSpPr>
          <p:cNvPr id="11" name="Flèche gauche 10"/>
          <p:cNvSpPr/>
          <p:nvPr/>
        </p:nvSpPr>
        <p:spPr>
          <a:xfrm>
            <a:off x="5401276" y="1988839"/>
            <a:ext cx="826908" cy="2862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6897431" y="3335311"/>
            <a:ext cx="307134" cy="525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508104" y="978997"/>
            <a:ext cx="342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1st decade of August 2015</a:t>
            </a:r>
            <a:endParaRPr lang="fr-FR" sz="20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683568" y="4472982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satellites have largely overestimated the amounts of rainfall received on the ground compared to the </a:t>
            </a:r>
            <a:r>
              <a:rPr lang="en-US" sz="2400" dirty="0" smtClean="0"/>
              <a:t>reality.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83568" y="116632"/>
            <a:ext cx="7992888" cy="55399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Field/satellite data </a:t>
            </a:r>
            <a:r>
              <a:rPr lang="fr-FR" sz="3000" b="1" dirty="0" err="1">
                <a:solidFill>
                  <a:schemeClr val="folHlink"/>
                </a:solidFill>
                <a:latin typeface="Century Gothic" panose="020B0502020202020204" pitchFamily="34" charset="0"/>
                <a:ea typeface="+mj-ea"/>
                <a:cs typeface="+mj-cs"/>
              </a:rPr>
              <a:t>integration</a:t>
            </a:r>
            <a:endParaRPr lang="fr-FR" sz="3000" b="1" dirty="0">
              <a:solidFill>
                <a:schemeClr val="folHlink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12160" y="1970583"/>
            <a:ext cx="1872208" cy="369332"/>
          </a:xfrm>
          <a:prstGeom prst="rect">
            <a:avLst/>
          </a:prstGeom>
          <a:solidFill>
            <a:srgbClr val="2C95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kern="0" dirty="0" err="1">
                <a:solidFill>
                  <a:srgbClr val="000066"/>
                </a:solidFill>
                <a:cs typeface="Arial" panose="020B0604020202020204" pitchFamily="34" charset="0"/>
              </a:rPr>
              <a:t>Combined</a:t>
            </a:r>
            <a:r>
              <a:rPr lang="fr-FR" sz="1800" kern="0" dirty="0">
                <a:solidFill>
                  <a:srgbClr val="000066"/>
                </a:solidFill>
                <a:cs typeface="Arial" panose="020B0604020202020204" pitchFamily="34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xmlns="" val="163497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714348" y="71414"/>
            <a:ext cx="8072494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fr-FR" sz="3000" kern="1200" dirty="0" smtClean="0">
                <a:solidFill>
                  <a:schemeClr val="folHlink"/>
                </a:solidFill>
                <a:latin typeface="Century Gothic" panose="020B0502020202020204" pitchFamily="34" charset="0"/>
              </a:rPr>
              <a:t>Adaptation du modèle climatique régional  </a:t>
            </a:r>
            <a:r>
              <a:rPr lang="fr-FR" sz="3000" kern="1200" dirty="0" err="1" smtClean="0">
                <a:solidFill>
                  <a:schemeClr val="folHlink"/>
                </a:solidFill>
                <a:latin typeface="Century Gothic" panose="020B0502020202020204" pitchFamily="34" charset="0"/>
              </a:rPr>
              <a:t>RegCM</a:t>
            </a:r>
            <a:endParaRPr lang="fr-FR" sz="3000" kern="1200" dirty="0">
              <a:solidFill>
                <a:schemeClr val="fol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1626190" y="1427074"/>
            <a:ext cx="6444357" cy="4930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17708</TotalTime>
  <Words>1024</Words>
  <Application>Microsoft Office PowerPoint</Application>
  <PresentationFormat>Affichage à l'écran (4:3)</PresentationFormat>
  <Paragraphs>219</Paragraphs>
  <Slides>24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Modèle par défaut</vt:lpstr>
      <vt:lpstr>1_Conception personnalisée</vt:lpstr>
      <vt:lpstr>Conception personnalisée</vt:lpstr>
      <vt:lpstr>SMHI - Svart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Adaptation du modèle climatique régional  RegCM</vt:lpstr>
      <vt:lpstr>Adaptation d’un modèle de prévision</vt:lpstr>
      <vt:lpstr>Appui à la connaissance et au suivi des Ressources en  eau à travers la modélisation hydrologique</vt:lpstr>
      <vt:lpstr>Diapositive 12</vt:lpstr>
      <vt:lpstr>Diapositive 13</vt:lpstr>
      <vt:lpstr>Diapositive 14</vt:lpstr>
      <vt:lpstr>A key role for the seasonal forecasting  according to the</vt:lpstr>
      <vt:lpstr>Modèles des prévisions saisonnières</vt:lpstr>
      <vt:lpstr>Diapositive 17</vt:lpstr>
      <vt:lpstr>Diapositive 18</vt:lpstr>
      <vt:lpstr>Diapositive 19</vt:lpstr>
      <vt:lpstr>Diapositive 20</vt:lpstr>
      <vt:lpstr>Communication, uses and advices according  to the forecast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Toshiba</dc:creator>
  <cp:lastModifiedBy>Hamatan</cp:lastModifiedBy>
  <cp:revision>3727</cp:revision>
  <dcterms:created xsi:type="dcterms:W3CDTF">2003-01-26T09:51:28Z</dcterms:created>
  <dcterms:modified xsi:type="dcterms:W3CDTF">2018-11-15T04:44:55Z</dcterms:modified>
</cp:coreProperties>
</file>