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49" r:id="rId3"/>
    <p:sldMasterId id="2147483684" r:id="rId4"/>
  </p:sldMasterIdLst>
  <p:notesMasterIdLst>
    <p:notesMasterId r:id="rId14"/>
  </p:notesMasterIdLst>
  <p:handoutMasterIdLst>
    <p:handoutMasterId r:id="rId15"/>
  </p:handoutMasterIdLst>
  <p:sldIdLst>
    <p:sldId id="550" r:id="rId5"/>
    <p:sldId id="551" r:id="rId6"/>
    <p:sldId id="498" r:id="rId7"/>
    <p:sldId id="541" r:id="rId8"/>
    <p:sldId id="542" r:id="rId9"/>
    <p:sldId id="557" r:id="rId10"/>
    <p:sldId id="559" r:id="rId11"/>
    <p:sldId id="558" r:id="rId12"/>
    <p:sldId id="301" r:id="rId13"/>
  </p:sldIdLst>
  <p:sldSz cx="9144000" cy="6858000" type="screen4x3"/>
  <p:notesSz cx="6669088" cy="97536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FF99FF"/>
    <a:srgbClr val="FFCC66"/>
    <a:srgbClr val="339933"/>
    <a:srgbClr val="0000FF"/>
    <a:srgbClr val="00CC00"/>
    <a:srgbClr val="E6B732"/>
    <a:srgbClr val="99CCFF"/>
    <a:srgbClr val="FFFFFF"/>
    <a:srgbClr val="CCECFF"/>
    <a:srgbClr val="008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136" autoAdjust="0"/>
    <p:restoredTop sz="94086" autoAdjust="0"/>
  </p:normalViewPr>
  <p:slideViewPr>
    <p:cSldViewPr>
      <p:cViewPr>
        <p:scale>
          <a:sx n="70" d="100"/>
          <a:sy n="70" d="100"/>
        </p:scale>
        <p:origin x="-159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2390" y="82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6238"/>
            <a:ext cx="288925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266238"/>
            <a:ext cx="288925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2EFD0ED-DE00-4A7A-A3C0-A96B10D82F0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434940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" name="Espace réservé de l'image des diapositives 1"/>
          <p:cNvSpPr>
            <a:spLocks noGrp="1" noRot="1" noChangeAspect="1"/>
          </p:cNvSpPr>
          <p:nvPr>
            <p:ph type="sldImg" idx="2"/>
          </p:nvPr>
        </p:nvSpPr>
        <p:spPr>
          <a:xfrm>
            <a:off x="1139825" y="1219200"/>
            <a:ext cx="4389438" cy="32924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"/>
          </p:nvPr>
        </p:nvSpPr>
        <p:spPr>
          <a:xfrm>
            <a:off x="0" y="9264650"/>
            <a:ext cx="2889250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xfrm>
            <a:off x="3778250" y="9264650"/>
            <a:ext cx="2889250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C3C6537-6CB4-4715-950C-3504F5314B4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66750" y="4694238"/>
            <a:ext cx="5335588" cy="38401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D8B0FAC1-E18C-4C46-AD6C-78F5F67BD548}" type="datetimeFigureOut">
              <a:rPr lang="fr-FR"/>
              <a:pPr>
                <a:defRPr/>
              </a:pPr>
              <a:t>15/11/2018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8562927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6B9C417-08B4-4DBE-BBE7-EBF7A54B12D8}" type="slidenum">
              <a:rPr lang="fr-FR" altLang="fr-FR" sz="1200" smtClean="0"/>
              <a:pPr/>
              <a:t>1</a:t>
            </a:fld>
            <a:endParaRPr lang="fr-FR" altLang="fr-FR" sz="1200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705791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3C6537-6CB4-4715-950C-3504F5314B48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67027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3C6537-6CB4-4715-950C-3504F5314B48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67027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9EF0CA0-DC87-46F1-A283-20132A585C16}" type="slidenum">
              <a:rPr lang="fr-FR" altLang="fr-FR" sz="1200" smtClean="0"/>
              <a:pPr/>
              <a:t>4</a:t>
            </a:fld>
            <a:endParaRPr lang="fr-FR" altLang="fr-FR" sz="120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554873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EA7B04E-EBD3-489D-8A00-9F0493BB3130}" type="slidenum">
              <a:rPr lang="fr-FR" altLang="fr-FR" sz="1200" smtClean="0"/>
              <a:pPr/>
              <a:t>5</a:t>
            </a:fld>
            <a:endParaRPr lang="fr-FR" altLang="fr-FR" sz="1200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87393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EA7B04E-EBD3-489D-8A00-9F0493BB3130}" type="slidenum">
              <a:rPr lang="fr-FR" altLang="fr-FR" sz="1200" smtClean="0"/>
              <a:pPr/>
              <a:t>6</a:t>
            </a:fld>
            <a:endParaRPr lang="fr-FR" altLang="fr-FR" sz="1200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87393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EA7B04E-EBD3-489D-8A00-9F0493BB3130}" type="slidenum">
              <a:rPr lang="fr-FR" altLang="fr-FR" sz="1200" smtClean="0"/>
              <a:pPr/>
              <a:t>7</a:t>
            </a:fld>
            <a:endParaRPr lang="fr-FR" altLang="fr-FR" sz="1200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873939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3C6537-6CB4-4715-950C-3504F5314B48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1079688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3C6537-6CB4-4715-950C-3504F5314B48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219844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dirty="0" smtClean="0"/>
              <a:t>Cliquez pour modifier le style des sous-titres du masque</a:t>
            </a: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1916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971871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77038" y="274638"/>
            <a:ext cx="1909762" cy="596265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042988" y="274638"/>
            <a:ext cx="5581650" cy="596265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1214850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410A1-00ED-4DEC-8E31-D1FFC042115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587634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7CD1F-CD99-4BBD-B849-14A5D38C76E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99161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E7D434-850F-41DF-8315-8F69B25C7C6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8877677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8313" y="16287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9313" y="16287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F9DDB-EED0-4B5F-9BEC-6F599C930A2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1831715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D1211-B883-493D-A6DB-677EF3B8725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484476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CEED-339F-4704-978E-83D7E6D5335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9617811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1EE12-86F7-4107-81B1-17EE041D9A3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1208194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433E1-51E7-4433-8ECD-CF33A9C69E7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218271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8788027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3A0218-77DC-451D-A8A3-BF3A73528D3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792047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D6EAF6-98FC-4F49-8AB8-BC1CE2E8BCC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628098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38925" y="274638"/>
            <a:ext cx="2058988" cy="58801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29325" cy="58801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B935F-884F-43D8-9749-A7175D45B5D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526092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4F6DA8-C54C-45DA-BBFB-44BE32236E4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465705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1E97F-62F7-45DF-A8C2-95A0229B3EF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4023685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B6679-D7ED-4C75-B792-CEC904CCC16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6066652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007A6-4308-4B23-9356-8C4136D39C1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2058063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B38413-7A2E-4C7C-95D5-05F16625EE3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975940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C4DA4-E9CD-4A6A-8413-C921047A729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5132010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01613-3DF0-4286-99EA-8B3C8308D57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07388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xmlns="" val="271113919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349BE-23A9-4FD0-9AF2-59653DC9217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326651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A0928-DD23-4754-B372-C37640A778D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8341009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5E4C7-D05C-4E88-A467-3161C0BAF1A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310833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E09008-8236-4046-B11D-FAD09C7533D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7518670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902" name="Picture 14" descr="front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7898" name="Picture 5" descr="SMHI Logotype_white_new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93688"/>
            <a:ext cx="1190625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19113" y="2962275"/>
            <a:ext cx="8226425" cy="1470025"/>
          </a:xfr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sz="300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noProof="0" smtClean="0"/>
              <a:t>Klicka här för att ändra format</a:t>
            </a:r>
          </a:p>
        </p:txBody>
      </p:sp>
      <p:sp>
        <p:nvSpPr>
          <p:cNvPr id="3789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31813" y="2338388"/>
            <a:ext cx="8213725" cy="561975"/>
          </a:xfr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0" indent="0">
              <a:buFont typeface="Wingdings" pitchFamily="2" charset="2"/>
              <a:buNone/>
              <a:defRPr sz="1200" smtClean="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pPr lvl="0"/>
            <a:r>
              <a:rPr lang="sv-SE" noProof="0" smtClean="0"/>
              <a:t>Klicka här för att ändra format på underrubrik i bakgrunden</a:t>
            </a:r>
          </a:p>
        </p:txBody>
      </p:sp>
    </p:spTree>
    <p:extLst>
      <p:ext uri="{BB962C8B-B14F-4D97-AF65-F5344CB8AC3E}">
        <p14:creationId xmlns:p14="http://schemas.microsoft.com/office/powerpoint/2010/main" xmlns="" val="324038408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sv-SE">
                <a:solidFill>
                  <a:prstClr val="black"/>
                </a:solidFill>
              </a:rPr>
              <a:t>Exempel på sidhuvud - ÅÅÅÅ MM DD (Välj Visa, Sidhuvud sidfot för att ändra)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56C72C-8EEC-40CC-8E61-01681377D7D4}" type="slidenum">
              <a:rPr lang="sv-SE">
                <a:solidFill>
                  <a:prstClr val="black"/>
                </a:solidFill>
              </a:rPr>
              <a:pPr>
                <a:defRPr/>
              </a:pPr>
              <a:t>‹N°›</a:t>
            </a:fld>
            <a:endParaRPr lang="sv-SE">
              <a:solidFill>
                <a:prstClr val="black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A3334C-B32C-45D4-9C30-82E2A40D40A2}" type="datetime1">
              <a:rPr lang="sv-SE" smtClean="0">
                <a:solidFill>
                  <a:prstClr val="black"/>
                </a:solidFill>
              </a:rPr>
              <a:pPr/>
              <a:t>2018-11-15</a:t>
            </a:fld>
            <a:endParaRPr lang="sv-S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190814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sv-SE">
                <a:solidFill>
                  <a:prstClr val="black"/>
                </a:solidFill>
              </a:rPr>
              <a:t>Exempel på sidhuvud - ÅÅÅÅ MM DD (Välj Visa, Sidhuvud sidfot för att ändra)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B96DE5-8AC3-44EB-9060-3BE435D794BD}" type="slidenum">
              <a:rPr lang="sv-SE">
                <a:solidFill>
                  <a:prstClr val="black"/>
                </a:solidFill>
              </a:rPr>
              <a:pPr>
                <a:defRPr/>
              </a:pPr>
              <a:t>‹N°›</a:t>
            </a:fld>
            <a:endParaRPr lang="sv-SE">
              <a:solidFill>
                <a:prstClr val="black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A32953-BDCA-4C39-915E-0D368D398259}" type="datetime1">
              <a:rPr lang="sv-SE" smtClean="0">
                <a:solidFill>
                  <a:prstClr val="black"/>
                </a:solidFill>
              </a:rPr>
              <a:pPr/>
              <a:t>2018-11-15</a:t>
            </a:fld>
            <a:endParaRPr lang="sv-S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671252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57238" y="1722438"/>
            <a:ext cx="3740150" cy="4403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9788" y="1722438"/>
            <a:ext cx="3741737" cy="4403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sv-SE">
                <a:solidFill>
                  <a:prstClr val="black"/>
                </a:solidFill>
              </a:rPr>
              <a:t>Exempel på sidhuvud - ÅÅÅÅ MM DD (Välj Visa, Sidhuvud sidfot för att ändra)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B9021D-92AD-478A-B95D-14EB6B4478BE}" type="slidenum">
              <a:rPr lang="sv-SE">
                <a:solidFill>
                  <a:prstClr val="black"/>
                </a:solidFill>
              </a:rPr>
              <a:pPr>
                <a:defRPr/>
              </a:pPr>
              <a:t>‹N°›</a:t>
            </a:fld>
            <a:endParaRPr lang="sv-SE">
              <a:solidFill>
                <a:prstClr val="black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0289A-7320-4D16-8D12-9B5994D595E4}" type="datetime1">
              <a:rPr lang="sv-SE" smtClean="0">
                <a:solidFill>
                  <a:prstClr val="black"/>
                </a:solidFill>
              </a:rPr>
              <a:pPr/>
              <a:t>2018-11-15</a:t>
            </a:fld>
            <a:endParaRPr lang="sv-S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08336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sv-SE">
                <a:solidFill>
                  <a:prstClr val="black"/>
                </a:solidFill>
              </a:rPr>
              <a:t>Exempel på sidhuvud - ÅÅÅÅ MM DD (Välj Visa, Sidhuvud sidfot för att ändra)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BE2BC-E5A0-459E-9174-AA387440CD09}" type="slidenum">
              <a:rPr lang="sv-SE">
                <a:solidFill>
                  <a:prstClr val="black"/>
                </a:solidFill>
              </a:rPr>
              <a:pPr>
                <a:defRPr/>
              </a:pPr>
              <a:t>‹N°›</a:t>
            </a:fld>
            <a:endParaRPr lang="sv-SE">
              <a:solidFill>
                <a:prstClr val="black"/>
              </a:solidFill>
            </a:endParaRP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3C33A2-9D7C-44DD-8A8E-0C86388C1F2E}" type="datetime1">
              <a:rPr lang="sv-SE" smtClean="0">
                <a:solidFill>
                  <a:prstClr val="black"/>
                </a:solidFill>
              </a:rPr>
              <a:pPr/>
              <a:t>2018-11-15</a:t>
            </a:fld>
            <a:endParaRPr lang="sv-S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311766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sv-SE">
                <a:solidFill>
                  <a:prstClr val="black"/>
                </a:solidFill>
              </a:rPr>
              <a:t>Exempel på sidhuvud - ÅÅÅÅ MM DD (Välj Visa, Sidhuvud sidfot för att ändra)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800055-6DEB-42BD-9651-2667B6F4E1C6}" type="slidenum">
              <a:rPr lang="sv-SE">
                <a:solidFill>
                  <a:prstClr val="black"/>
                </a:solidFill>
              </a:rPr>
              <a:pPr>
                <a:defRPr/>
              </a:pPr>
              <a:t>‹N°›</a:t>
            </a:fld>
            <a:endParaRPr lang="sv-SE">
              <a:solidFill>
                <a:prstClr val="black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A0E9EF-70E6-4657-887D-56FDF8D03908}" type="datetime1">
              <a:rPr lang="sv-SE" smtClean="0">
                <a:solidFill>
                  <a:prstClr val="black"/>
                </a:solidFill>
              </a:rPr>
              <a:pPr/>
              <a:t>2018-11-15</a:t>
            </a:fld>
            <a:endParaRPr lang="sv-S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8380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16013" y="1341438"/>
            <a:ext cx="3708400" cy="4895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76813" y="1341438"/>
            <a:ext cx="3709987" cy="4895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031154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sv-SE">
                <a:solidFill>
                  <a:prstClr val="black"/>
                </a:solidFill>
              </a:rPr>
              <a:t>Exempel på sidhuvud - ÅÅÅÅ MM DD (Välj Visa, Sidhuvud sidfot för att ändra)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B1867-C8B4-4B2B-AFE4-D4EA6979A5B1}" type="slidenum">
              <a:rPr lang="sv-SE">
                <a:solidFill>
                  <a:prstClr val="black"/>
                </a:solidFill>
              </a:rPr>
              <a:pPr>
                <a:defRPr/>
              </a:pPr>
              <a:t>‹N°›</a:t>
            </a:fld>
            <a:endParaRPr lang="sv-SE">
              <a:solidFill>
                <a:prstClr val="black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4E7D61-B76C-48BD-BCC3-4581751D9C14}" type="datetime1">
              <a:rPr lang="sv-SE" smtClean="0">
                <a:solidFill>
                  <a:prstClr val="black"/>
                </a:solidFill>
              </a:rPr>
              <a:pPr/>
              <a:t>2018-11-15</a:t>
            </a:fld>
            <a:endParaRPr lang="sv-S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139779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sv-SE">
                <a:solidFill>
                  <a:prstClr val="black"/>
                </a:solidFill>
              </a:rPr>
              <a:t>Exempel på sidhuvud - ÅÅÅÅ MM DD (Välj Visa, Sidhuvud sidfot för att ändra)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46AC6-1874-4291-8C9A-82E3EB7B4B87}" type="slidenum">
              <a:rPr lang="sv-SE">
                <a:solidFill>
                  <a:prstClr val="black"/>
                </a:solidFill>
              </a:rPr>
              <a:pPr>
                <a:defRPr/>
              </a:pPr>
              <a:t>‹N°›</a:t>
            </a:fld>
            <a:endParaRPr lang="sv-SE">
              <a:solidFill>
                <a:prstClr val="black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62F505-17E8-40A9-9485-EAE15CD887BA}" type="datetime1">
              <a:rPr lang="sv-SE" smtClean="0">
                <a:solidFill>
                  <a:prstClr val="black"/>
                </a:solidFill>
              </a:rPr>
              <a:pPr/>
              <a:t>2018-11-15</a:t>
            </a:fld>
            <a:endParaRPr lang="sv-S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767229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sv-SE">
                <a:solidFill>
                  <a:prstClr val="black"/>
                </a:solidFill>
              </a:rPr>
              <a:t>Exempel på sidhuvud - ÅÅÅÅ MM DD (Välj Visa, Sidhuvud sidfot för att ändra)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337DA-EE7A-4590-AC01-B121396E2CF1}" type="slidenum">
              <a:rPr lang="sv-SE">
                <a:solidFill>
                  <a:prstClr val="black"/>
                </a:solidFill>
              </a:rPr>
              <a:pPr>
                <a:defRPr/>
              </a:pPr>
              <a:t>‹N°›</a:t>
            </a:fld>
            <a:endParaRPr lang="sv-SE">
              <a:solidFill>
                <a:prstClr val="black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2E7B07-4C6A-4238-ADEE-B1886F4B0A52}" type="datetime1">
              <a:rPr lang="sv-SE" smtClean="0">
                <a:solidFill>
                  <a:prstClr val="black"/>
                </a:solidFill>
              </a:rPr>
              <a:pPr/>
              <a:t>2018-11-15</a:t>
            </a:fld>
            <a:endParaRPr lang="sv-S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002772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sv-SE">
                <a:solidFill>
                  <a:prstClr val="black"/>
                </a:solidFill>
              </a:rPr>
              <a:t>Exempel på sidhuvud - ÅÅÅÅ MM DD (Välj Visa, Sidhuvud sidfot för att ändra)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BF5403-AB56-4110-85EA-58767273ABCC}" type="slidenum">
              <a:rPr lang="sv-SE">
                <a:solidFill>
                  <a:prstClr val="black"/>
                </a:solidFill>
              </a:rPr>
              <a:pPr>
                <a:defRPr/>
              </a:pPr>
              <a:t>‹N°›</a:t>
            </a:fld>
            <a:endParaRPr lang="sv-SE">
              <a:solidFill>
                <a:prstClr val="black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2FD790-9246-49B8-8A06-84482EDB641A}" type="datetime1">
              <a:rPr lang="sv-SE" smtClean="0">
                <a:solidFill>
                  <a:prstClr val="black"/>
                </a:solidFill>
              </a:rPr>
              <a:pPr/>
              <a:t>2018-11-15</a:t>
            </a:fld>
            <a:endParaRPr lang="sv-S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43759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483350" y="828675"/>
            <a:ext cx="1908175" cy="529748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757238" y="828675"/>
            <a:ext cx="5573712" cy="529748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sv-SE">
                <a:solidFill>
                  <a:prstClr val="black"/>
                </a:solidFill>
              </a:rPr>
              <a:t>Exempel på sidhuvud - ÅÅÅÅ MM DD (Välj Visa, Sidhuvud sidfot för att ändra)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8B2F8-0BEA-4A99-9E19-C03017F44E72}" type="slidenum">
              <a:rPr lang="sv-SE">
                <a:solidFill>
                  <a:prstClr val="black"/>
                </a:solidFill>
              </a:rPr>
              <a:pPr>
                <a:defRPr/>
              </a:pPr>
              <a:t>‹N°›</a:t>
            </a:fld>
            <a:endParaRPr lang="sv-SE">
              <a:solidFill>
                <a:prstClr val="black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AA3B59-6CCF-4385-B69E-300A4E299FD4}" type="datetime1">
              <a:rPr lang="sv-SE" smtClean="0">
                <a:solidFill>
                  <a:prstClr val="black"/>
                </a:solidFill>
              </a:rPr>
              <a:pPr/>
              <a:t>2018-11-15</a:t>
            </a:fld>
            <a:endParaRPr lang="sv-S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050370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Rubrik, text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238" y="828675"/>
            <a:ext cx="7634287" cy="817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half" idx="1"/>
          </p:nvPr>
        </p:nvSpPr>
        <p:spPr>
          <a:xfrm>
            <a:off x="757238" y="1722438"/>
            <a:ext cx="3740150" cy="448627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9788" y="1722438"/>
            <a:ext cx="3741737" cy="448627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0"/>
          </p:nvPr>
        </p:nvSpPr>
        <p:spPr>
          <a:xfrm>
            <a:off x="431800" y="568325"/>
            <a:ext cx="6858000" cy="107950"/>
          </a:xfrm>
        </p:spPr>
        <p:txBody>
          <a:bodyPr/>
          <a:lstStyle>
            <a:lvl1pPr>
              <a:defRPr/>
            </a:lvl1pPr>
          </a:lstStyle>
          <a:p>
            <a:r>
              <a:rPr lang="sv-SE">
                <a:solidFill>
                  <a:prstClr val="black"/>
                </a:solidFill>
              </a:rPr>
              <a:t>Exempel på sidhuvud - ÅÅÅÅ MM DD (Välj Visa, Sidhuvud sidfot för att ändra)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1"/>
          </p:nvPr>
        </p:nvSpPr>
        <p:spPr>
          <a:xfrm>
            <a:off x="8234363" y="6548438"/>
            <a:ext cx="511175" cy="107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249D2-C16D-4EC5-908A-7E3E61BCC7E3}" type="slidenum">
              <a:rPr lang="sv-SE">
                <a:solidFill>
                  <a:prstClr val="black"/>
                </a:solidFill>
              </a:rPr>
              <a:pPr>
                <a:defRPr/>
              </a:pPr>
              <a:t>‹N°›</a:t>
            </a:fld>
            <a:endParaRPr lang="sv-SE">
              <a:solidFill>
                <a:prstClr val="black"/>
              </a:solidFill>
            </a:endParaRP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2"/>
          </p:nvPr>
        </p:nvSpPr>
        <p:spPr>
          <a:xfrm>
            <a:off x="431800" y="431800"/>
            <a:ext cx="2133600" cy="107950"/>
          </a:xfrm>
        </p:spPr>
        <p:txBody>
          <a:bodyPr/>
          <a:lstStyle>
            <a:lvl1pPr>
              <a:defRPr/>
            </a:lvl1pPr>
          </a:lstStyle>
          <a:p>
            <a:fld id="{298995E4-9B3A-4A27-9625-44BE011E50D0}" type="datetime1">
              <a:rPr lang="sv-SE" smtClean="0">
                <a:solidFill>
                  <a:prstClr val="black"/>
                </a:solidFill>
              </a:rPr>
              <a:pPr/>
              <a:t>2018-11-15</a:t>
            </a:fld>
            <a:endParaRPr lang="sv-S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4410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1186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737853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653972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xmlns="" val="1328423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xmlns="" val="1668089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274638"/>
            <a:ext cx="7643812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16013" y="1341438"/>
            <a:ext cx="7570787" cy="489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Body Text</a:t>
            </a:r>
          </a:p>
          <a:p>
            <a:pPr lvl="1"/>
            <a:r>
              <a:rPr lang="en-US" altLang="fr-FR" smtClean="0"/>
              <a:t>First Level</a:t>
            </a:r>
          </a:p>
          <a:p>
            <a:pPr lvl="2"/>
            <a:r>
              <a:rPr lang="en-US" altLang="fr-FR" smtClean="0"/>
              <a:t>second level</a:t>
            </a:r>
          </a:p>
          <a:p>
            <a:pPr lvl="3"/>
            <a:r>
              <a:rPr lang="en-US" altLang="fr-FR" smtClean="0"/>
              <a:t>third level</a:t>
            </a:r>
            <a:endParaRPr lang="fr-FR" altLang="fr-FR" smtClean="0"/>
          </a:p>
        </p:txBody>
      </p:sp>
      <p:sp>
        <p:nvSpPr>
          <p:cNvPr id="2" name="Rectangle 7"/>
          <p:cNvSpPr>
            <a:spLocks noChangeArrowheads="1"/>
          </p:cNvSpPr>
          <p:nvPr userDrawn="1"/>
        </p:nvSpPr>
        <p:spPr bwMode="auto">
          <a:xfrm>
            <a:off x="0" y="0"/>
            <a:ext cx="609600" cy="6813550"/>
          </a:xfrm>
          <a:prstGeom prst="rect">
            <a:avLst/>
          </a:prstGeom>
          <a:pattFill prst="pct50">
            <a:fgClr>
              <a:schemeClr val="folHlink"/>
            </a:fgClr>
            <a:bgClr>
              <a:schemeClr val="bg2"/>
            </a:bgClr>
          </a:patt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fr-FR" smtClean="0"/>
          </a:p>
        </p:txBody>
      </p:sp>
      <p:sp>
        <p:nvSpPr>
          <p:cNvPr id="1029" name="WordArt 8"/>
          <p:cNvSpPr>
            <a:spLocks noChangeArrowheads="1" noChangeShapeType="1" noTextEdit="1"/>
          </p:cNvSpPr>
          <p:nvPr userDrawn="1"/>
        </p:nvSpPr>
        <p:spPr bwMode="auto">
          <a:xfrm rot="-5400000">
            <a:off x="-1563687" y="4383087"/>
            <a:ext cx="3786188" cy="354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2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C0C0"/>
                </a:solidFill>
                <a:latin typeface="Arial Black" panose="020B0A04020102020204" pitchFamily="34" charset="0"/>
              </a:rPr>
              <a:t>www.agrhymet.ne</a:t>
            </a:r>
          </a:p>
        </p:txBody>
      </p:sp>
      <p:pic>
        <p:nvPicPr>
          <p:cNvPr id="1030" name="Image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288" y="333375"/>
            <a:ext cx="576262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 i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62877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8F95971-BB8E-4C21-A7E7-91C7F1A2EB4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157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57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53EAB13-4613-4094-A46E-81001DB3EB1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7238" y="828675"/>
            <a:ext cx="7634287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format</a:t>
            </a:r>
          </a:p>
        </p:txBody>
      </p:sp>
      <p:sp>
        <p:nvSpPr>
          <p:cNvPr id="308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7238" y="1722438"/>
            <a:ext cx="7634287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 smtClean="0"/>
          </a:p>
          <a:p>
            <a:pPr lvl="4"/>
            <a:endParaRPr lang="en-GB" smtClean="0"/>
          </a:p>
          <a:p>
            <a:pPr lvl="4"/>
            <a:endParaRPr lang="en-GB" smtClean="0"/>
          </a:p>
          <a:p>
            <a:pPr lvl="4"/>
            <a:endParaRPr lang="en-GB" smtClean="0"/>
          </a:p>
          <a:p>
            <a:pPr lvl="4"/>
            <a:endParaRPr lang="en-GB" smtClean="0"/>
          </a:p>
          <a:p>
            <a:pPr lvl="4"/>
            <a:endParaRPr lang="sv-SE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1800" y="568325"/>
            <a:ext cx="6858000" cy="10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700">
                <a:latin typeface="Arial Black" pitchFamily="34" charset="0"/>
              </a:defRPr>
            </a:lvl1pPr>
          </a:lstStyle>
          <a:p>
            <a:pPr eaLnBrk="1" hangingPunct="1"/>
            <a:r>
              <a:rPr lang="sv-SE">
                <a:solidFill>
                  <a:prstClr val="black"/>
                </a:solidFill>
              </a:rPr>
              <a:t>Exempel på sidhuvud - ÅÅÅÅ MM DD (Välj Visa, Sidhuvud sidfot för att ändra)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34363" y="6548438"/>
            <a:ext cx="511175" cy="107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700" smtClean="0">
                <a:latin typeface="+mj-lt"/>
              </a:defRPr>
            </a:lvl1pPr>
          </a:lstStyle>
          <a:p>
            <a:pPr eaLnBrk="1" hangingPunct="1">
              <a:defRPr/>
            </a:pPr>
            <a:fld id="{B63A893D-36DC-4BEA-9D04-FEC2CD6254CF}" type="slidenum">
              <a:rPr lang="sv-SE">
                <a:solidFill>
                  <a:prstClr val="black"/>
                </a:solidFill>
              </a:rPr>
              <a:pPr eaLnBrk="1" hangingPunct="1">
                <a:defRPr/>
              </a:pPr>
              <a:t>‹N°›</a:t>
            </a:fld>
            <a:endParaRPr lang="sv-SE">
              <a:solidFill>
                <a:prstClr val="black"/>
              </a:solidFill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431800" y="698500"/>
            <a:ext cx="8278813" cy="7143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sv-SE" sz="1800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3093" name="Picture 10" descr="SMHI Logotype_svart_new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83513" y="290513"/>
            <a:ext cx="914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431800"/>
            <a:ext cx="2133600" cy="107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700">
                <a:latin typeface="Arial Black" pitchFamily="34" charset="0"/>
              </a:defRPr>
            </a:lvl1pPr>
          </a:lstStyle>
          <a:p>
            <a:pPr eaLnBrk="1" hangingPunct="1"/>
            <a:fld id="{64E8A97C-0473-415E-882A-4E2A9192433D}" type="datetime1">
              <a:rPr lang="sv-SE" smtClean="0">
                <a:solidFill>
                  <a:prstClr val="black"/>
                </a:solidFill>
              </a:rPr>
              <a:pPr eaLnBrk="1" hangingPunct="1"/>
              <a:t>2018-11-15</a:t>
            </a:fld>
            <a:endParaRPr lang="sv-S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6752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20000"/>
        <a:buFont typeface="Wingdings" pitchFamily="2" charset="2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2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2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2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2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125" y="3413125"/>
            <a:ext cx="31750" cy="3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2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525" y="3565525"/>
            <a:ext cx="31750" cy="3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33"/>
          <p:cNvSpPr txBox="1">
            <a:spLocks noChangeArrowheads="1"/>
          </p:cNvSpPr>
          <p:nvPr/>
        </p:nvSpPr>
        <p:spPr bwMode="auto">
          <a:xfrm>
            <a:off x="799405" y="2693583"/>
            <a:ext cx="809307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ts val="600"/>
              </a:spcBef>
              <a:defRPr/>
            </a:pPr>
            <a:r>
              <a:rPr lang="fr-FR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AGRHYMET, </a:t>
            </a:r>
            <a:r>
              <a:rPr lang="fr-FR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Centre d’excellence au service de développement</a:t>
            </a:r>
            <a:endParaRPr lang="fr-FR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pic>
        <p:nvPicPr>
          <p:cNvPr id="6151" name="Picture 6" descr="Logo CILSS nouveau légé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2267" y="214290"/>
            <a:ext cx="104457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33"/>
          <p:cNvSpPr txBox="1">
            <a:spLocks noChangeArrowheads="1"/>
          </p:cNvSpPr>
          <p:nvPr/>
        </p:nvSpPr>
        <p:spPr bwMode="auto">
          <a:xfrm>
            <a:off x="714348" y="1116033"/>
            <a:ext cx="8215370" cy="900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ts val="300"/>
              </a:spcBef>
              <a:buFontTx/>
              <a:buNone/>
            </a:pPr>
            <a:r>
              <a:rPr lang="fr-FR" altLang="fr-FR" sz="25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charset="0"/>
              </a:rPr>
              <a:t>Forum Hydrométéorologique pour l’Afrique Centrale</a:t>
            </a:r>
          </a:p>
          <a:p>
            <a:pPr algn="ctr" eaLnBrk="1" hangingPunct="1">
              <a:spcBef>
                <a:spcPts val="300"/>
              </a:spcBef>
              <a:buFontTx/>
              <a:buNone/>
            </a:pPr>
            <a:r>
              <a:rPr lang="fr-FR" altLang="fr-FR" sz="2500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charset="0"/>
              </a:rPr>
              <a:t>Libreville, du 14 au 16 novembre 2018</a:t>
            </a:r>
            <a:endParaRPr lang="fr-FR" sz="2500" b="1" dirty="0">
              <a:solidFill>
                <a:schemeClr val="accent6">
                  <a:lumMod val="60000"/>
                  <a:lumOff val="40000"/>
                </a:schemeClr>
              </a:solidFill>
              <a:latin typeface="Arial" charset="0"/>
            </a:endParaRPr>
          </a:p>
        </p:txBody>
      </p:sp>
      <p:sp>
        <p:nvSpPr>
          <p:cNvPr id="13" name="Text Box 33"/>
          <p:cNvSpPr txBox="1">
            <a:spLocks noChangeArrowheads="1"/>
          </p:cNvSpPr>
          <p:nvPr/>
        </p:nvSpPr>
        <p:spPr bwMode="auto">
          <a:xfrm>
            <a:off x="857224" y="5312647"/>
            <a:ext cx="792961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ts val="0"/>
              </a:spcAft>
              <a:buFontTx/>
              <a:buNone/>
            </a:pPr>
            <a:r>
              <a:rPr lang="fr-FR" altLang="fr-FR" sz="1800" dirty="0" smtClean="0">
                <a:solidFill>
                  <a:schemeClr val="tx1"/>
                </a:solidFill>
              </a:rPr>
              <a:t>Hamatan Mohamed			Ouedraogo Clément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fr-FR" altLang="fr-FR" sz="1800" b="0" dirty="0" smtClean="0">
                <a:solidFill>
                  <a:schemeClr val="tx1"/>
                </a:solidFill>
              </a:rPr>
              <a:t>Expert hydrologue, hydraulicien		Chef PRA/ME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fr-FR" altLang="fr-FR" sz="1800" b="0" dirty="0" smtClean="0">
                <a:solidFill>
                  <a:schemeClr val="tx1"/>
                </a:solidFill>
              </a:rPr>
              <a:t>Centre Régional AGRHYMET		Secrétariat Exécutif du CILSS</a:t>
            </a:r>
            <a:endParaRPr lang="fr-FR" altLang="fr-FR" sz="1600" b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683567" y="3265781"/>
            <a:ext cx="8436365" cy="73928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 i="1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fr-FR" altLang="fr-FR" sz="2000" kern="0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13 pays </a:t>
            </a:r>
            <a:r>
              <a:rPr lang="en-US" altLang="fr-FR" sz="2000" kern="0" dirty="0" err="1" smtClean="0">
                <a:solidFill>
                  <a:srgbClr val="C00000"/>
                </a:solidFill>
                <a:cs typeface="Times New Roman" panose="02020603050405020304" pitchFamily="18" charset="0"/>
              </a:rPr>
              <a:t>membres</a:t>
            </a:r>
            <a:r>
              <a:rPr lang="en-US" altLang="fr-FR" sz="2000" kern="0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 ==&gt; </a:t>
            </a:r>
            <a:r>
              <a:rPr lang="en-US" altLang="fr-FR" sz="1800" b="0" kern="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produits</a:t>
            </a:r>
            <a:r>
              <a:rPr lang="en-US" altLang="fr-FR" sz="1800" b="0" kern="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pour </a:t>
            </a:r>
            <a:r>
              <a:rPr lang="en-US" altLang="fr-FR" sz="1800" b="0" kern="0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17 pays de </a:t>
            </a:r>
            <a:r>
              <a:rPr lang="en-US" altLang="fr-FR" sz="1800" b="0" kern="0" dirty="0" err="1" smtClean="0">
                <a:solidFill>
                  <a:srgbClr val="C00000"/>
                </a:solidFill>
                <a:cs typeface="Times New Roman" panose="02020603050405020304" pitchFamily="18" charset="0"/>
              </a:rPr>
              <a:t>l’espace</a:t>
            </a:r>
            <a:r>
              <a:rPr lang="en-US" altLang="fr-FR" sz="1800" b="0" kern="0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 CILSS/CEDEAO </a:t>
            </a:r>
            <a:endParaRPr lang="fr-FR" altLang="fr-FR" sz="1800" b="0" kern="0" dirty="0">
              <a:solidFill>
                <a:srgbClr val="C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3560" y="1528692"/>
            <a:ext cx="63173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fr-FR" sz="2000" b="1" u="sng" kern="0" dirty="0">
                <a:solidFill>
                  <a:srgbClr val="C00000"/>
                </a:solidFill>
                <a:latin typeface="+mn-lt"/>
                <a:cs typeface="Times New Roman" panose="02020603050405020304" pitchFamily="18" charset="0"/>
              </a:rPr>
              <a:t>Institution </a:t>
            </a:r>
            <a:r>
              <a:rPr lang="fr-FR" sz="2000" b="1" u="sng" kern="0" dirty="0" smtClean="0">
                <a:solidFill>
                  <a:srgbClr val="C00000"/>
                </a:solidFill>
                <a:latin typeface="+mn-lt"/>
                <a:cs typeface="Times New Roman" panose="02020603050405020304" pitchFamily="18" charset="0"/>
              </a:rPr>
              <a:t>spécialisée </a:t>
            </a:r>
            <a:r>
              <a:rPr lang="fr-FR" sz="2000" b="1" u="sng" kern="0" dirty="0" smtClean="0">
                <a:solidFill>
                  <a:srgbClr val="C00000"/>
                </a:solidFill>
                <a:latin typeface="+mn-lt"/>
                <a:cs typeface="Times New Roman" panose="02020603050405020304" pitchFamily="18" charset="0"/>
              </a:rPr>
              <a:t>du CILSS en </a:t>
            </a:r>
            <a:r>
              <a:rPr lang="fr-FR" sz="2000" b="1" u="sng" kern="0" dirty="0" smtClean="0">
                <a:solidFill>
                  <a:srgbClr val="C00000"/>
                </a:solidFill>
                <a:latin typeface="+mn-lt"/>
                <a:cs typeface="Times New Roman" panose="02020603050405020304" pitchFamily="18" charset="0"/>
              </a:rPr>
              <a:t>matière de:</a:t>
            </a:r>
            <a:endParaRPr lang="fr-FR" sz="2000" b="1" u="sng" kern="0" dirty="0">
              <a:solidFill>
                <a:srgbClr val="C00000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3560" y="1939602"/>
            <a:ext cx="8436374" cy="1346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fr-FR" sz="1800" b="1" dirty="0"/>
              <a:t>Production d’information opérationnelle</a:t>
            </a:r>
            <a:r>
              <a:rPr lang="fr-FR" sz="1800" dirty="0"/>
              <a:t> pour la prise de décision dans les domaines de l’</a:t>
            </a:r>
            <a:r>
              <a:rPr lang="fr-FR" sz="1800" dirty="0" err="1"/>
              <a:t>agrométéorologie</a:t>
            </a:r>
            <a:r>
              <a:rPr lang="fr-FR" sz="1800" dirty="0"/>
              <a:t>, de l’hydrologie, de la météorologie et de la sécurité alimentaire</a:t>
            </a:r>
            <a:r>
              <a:rPr lang="fr-FR" sz="1900" dirty="0" smtClean="0"/>
              <a:t>.</a:t>
            </a:r>
          </a:p>
          <a:p>
            <a:pPr marL="342900" indent="-342900" algn="just">
              <a:spcBef>
                <a:spcPts val="900"/>
              </a:spcBef>
              <a:buFont typeface="Wingdings" panose="05000000000000000000" pitchFamily="2" charset="2"/>
              <a:buChar char="q"/>
            </a:pPr>
            <a:r>
              <a:rPr lang="fr-FR" sz="1800" b="1" dirty="0"/>
              <a:t>Formations continues et </a:t>
            </a:r>
            <a:r>
              <a:rPr lang="fr-FR" sz="1800" b="1" dirty="0" smtClean="0"/>
              <a:t>diplômantes</a:t>
            </a:r>
            <a:endParaRPr lang="fr-FR" sz="1900" dirty="0">
              <a:latin typeface="Sylfaen" panose="010A0502050306030303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3560" y="776899"/>
            <a:ext cx="8436373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fr-FR" altLang="fr-FR" sz="2000" b="1" kern="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AGRHYMET</a:t>
            </a:r>
            <a:r>
              <a:rPr lang="fr-FR" altLang="fr-FR" sz="2000" b="1" kern="0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: </a:t>
            </a:r>
            <a:r>
              <a:rPr lang="fr-FR" altLang="fr-FR" sz="2000" b="1" kern="0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AGR</a:t>
            </a:r>
            <a:r>
              <a:rPr lang="fr-FR" altLang="fr-FR" sz="2000" b="1" kern="0" dirty="0" err="1" smtClean="0">
                <a:cs typeface="Times New Roman" panose="02020603050405020304" pitchFamily="18" charset="0"/>
              </a:rPr>
              <a:t>onomie</a:t>
            </a:r>
            <a:r>
              <a:rPr lang="fr-FR" altLang="fr-FR" sz="2000" b="1" kern="0" dirty="0" smtClean="0">
                <a:cs typeface="Times New Roman" panose="02020603050405020304" pitchFamily="18" charset="0"/>
              </a:rPr>
              <a:t>, </a:t>
            </a:r>
            <a:r>
              <a:rPr lang="fr-FR" altLang="fr-FR" sz="2000" b="1" kern="0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HY</a:t>
            </a:r>
            <a:r>
              <a:rPr lang="fr-FR" altLang="fr-FR" sz="2000" b="1" kern="0" dirty="0" err="1" smtClean="0">
                <a:cs typeface="Times New Roman" panose="02020603050405020304" pitchFamily="18" charset="0"/>
              </a:rPr>
              <a:t>drologie</a:t>
            </a:r>
            <a:r>
              <a:rPr lang="fr-FR" altLang="fr-FR" sz="2000" b="1" kern="0" dirty="0" smtClean="0">
                <a:cs typeface="Times New Roman" panose="02020603050405020304" pitchFamily="18" charset="0"/>
              </a:rPr>
              <a:t> et </a:t>
            </a:r>
            <a:r>
              <a:rPr lang="fr-FR" altLang="fr-FR" sz="2000" b="1" kern="0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MET</a:t>
            </a:r>
            <a:r>
              <a:rPr lang="fr-FR" altLang="fr-FR" sz="2000" b="1" kern="0" dirty="0" err="1" smtClean="0">
                <a:cs typeface="Times New Roman" panose="02020603050405020304" pitchFamily="18" charset="0"/>
              </a:rPr>
              <a:t>eorologie</a:t>
            </a:r>
            <a:endParaRPr lang="fr-FR" altLang="fr-FR" sz="2000" b="1" kern="0" dirty="0" smtClean="0"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spcBef>
                <a:spcPts val="600"/>
              </a:spcBef>
              <a:buFontTx/>
              <a:buNone/>
            </a:pPr>
            <a:r>
              <a:rPr lang="fr-FR" sz="2000" b="1" kern="0" dirty="0" smtClean="0"/>
              <a:t>Créé en 1974, </a:t>
            </a:r>
            <a:r>
              <a:rPr lang="fr-FR" sz="2000" b="1" dirty="0" smtClean="0">
                <a:solidFill>
                  <a:srgbClr val="3333FF"/>
                </a:solidFill>
                <a:latin typeface="Arial" charset="0"/>
              </a:rPr>
              <a:t>après les sécheresses des années  1968 et 1973</a:t>
            </a:r>
            <a:endParaRPr lang="fr-FR" sz="2000" b="1" dirty="0">
              <a:solidFill>
                <a:schemeClr val="folHlin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4" name="Picture 143" descr="Carte du Sahe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7223" y="3929066"/>
            <a:ext cx="4354964" cy="28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Espace réservé du contenu 136"/>
          <p:cNvSpPr>
            <a:spLocks noGrp="1"/>
          </p:cNvSpPr>
          <p:nvPr>
            <p:ph sz="half" idx="2"/>
          </p:nvPr>
        </p:nvSpPr>
        <p:spPr>
          <a:xfrm>
            <a:off x="7077532" y="3929066"/>
            <a:ext cx="2027654" cy="2024822"/>
          </a:xfrm>
          <a:solidFill>
            <a:schemeClr val="accent3">
              <a:lumMod val="85000"/>
            </a:schemeClr>
          </a:solidFill>
        </p:spPr>
        <p:txBody>
          <a:bodyPr/>
          <a:lstStyle/>
          <a:p>
            <a:pPr marL="136525" indent="0">
              <a:lnSpc>
                <a:spcPct val="80000"/>
              </a:lnSpc>
              <a:buClr>
                <a:srgbClr val="000000"/>
              </a:buClr>
              <a:buNone/>
            </a:pPr>
            <a:r>
              <a:rPr lang="en-US" sz="1800" b="0" dirty="0" smtClean="0">
                <a:solidFill>
                  <a:srgbClr val="00B050"/>
                </a:solidFill>
                <a:latin typeface="+mj-lt"/>
              </a:rPr>
              <a:t>Mali</a:t>
            </a:r>
          </a:p>
          <a:p>
            <a:pPr marL="136525" indent="0">
              <a:lnSpc>
                <a:spcPct val="80000"/>
              </a:lnSpc>
              <a:buClr>
                <a:srgbClr val="000000"/>
              </a:buClr>
              <a:buNone/>
            </a:pPr>
            <a:r>
              <a:rPr lang="en-US" sz="1800" b="0" dirty="0" err="1" smtClean="0">
                <a:solidFill>
                  <a:srgbClr val="00B050"/>
                </a:solidFill>
                <a:latin typeface="+mj-lt"/>
              </a:rPr>
              <a:t>Mauritanie</a:t>
            </a:r>
            <a:endParaRPr lang="fr-FR" sz="1800" b="0" dirty="0" smtClean="0">
              <a:solidFill>
                <a:srgbClr val="00B050"/>
              </a:solidFill>
              <a:latin typeface="+mj-lt"/>
            </a:endParaRPr>
          </a:p>
          <a:p>
            <a:pPr marL="136525" indent="0">
              <a:lnSpc>
                <a:spcPct val="80000"/>
              </a:lnSpc>
              <a:buClr>
                <a:srgbClr val="000000"/>
              </a:buClr>
              <a:buNone/>
            </a:pPr>
            <a:r>
              <a:rPr lang="en-US" sz="1800" b="0" dirty="0" smtClean="0">
                <a:solidFill>
                  <a:srgbClr val="00B050"/>
                </a:solidFill>
                <a:latin typeface="+mj-lt"/>
              </a:rPr>
              <a:t>Niger</a:t>
            </a:r>
            <a:endParaRPr lang="fr-FR" sz="1800" b="0" dirty="0" smtClean="0">
              <a:solidFill>
                <a:srgbClr val="00B050"/>
              </a:solidFill>
              <a:latin typeface="+mj-lt"/>
            </a:endParaRPr>
          </a:p>
          <a:p>
            <a:pPr marL="136525" indent="0">
              <a:lnSpc>
                <a:spcPct val="80000"/>
              </a:lnSpc>
              <a:buClr>
                <a:srgbClr val="000000"/>
              </a:buClr>
              <a:buNone/>
            </a:pPr>
            <a:r>
              <a:rPr lang="en-US" sz="1800" b="0" dirty="0" smtClean="0">
                <a:solidFill>
                  <a:srgbClr val="00B050"/>
                </a:solidFill>
                <a:latin typeface="+mj-lt"/>
              </a:rPr>
              <a:t>Senegal</a:t>
            </a:r>
          </a:p>
          <a:p>
            <a:pPr marL="136525" indent="0">
              <a:lnSpc>
                <a:spcPct val="80000"/>
              </a:lnSpc>
              <a:buClr>
                <a:srgbClr val="000000"/>
              </a:buClr>
              <a:buNone/>
            </a:pPr>
            <a:r>
              <a:rPr lang="en-US" sz="1800" b="0" dirty="0" err="1" smtClean="0">
                <a:solidFill>
                  <a:srgbClr val="00B050"/>
                </a:solidFill>
                <a:latin typeface="+mj-lt"/>
              </a:rPr>
              <a:t>Tchad</a:t>
            </a:r>
            <a:endParaRPr lang="fr-FR" sz="1800" b="0" dirty="0" smtClean="0">
              <a:solidFill>
                <a:srgbClr val="00B050"/>
              </a:solidFill>
              <a:latin typeface="+mj-lt"/>
            </a:endParaRPr>
          </a:p>
          <a:p>
            <a:pPr marL="136525" indent="0">
              <a:lnSpc>
                <a:spcPct val="80000"/>
              </a:lnSpc>
              <a:buClr>
                <a:srgbClr val="000000"/>
              </a:buClr>
              <a:buNone/>
            </a:pPr>
            <a:r>
              <a:rPr lang="en-US" sz="1800" b="0" dirty="0" smtClean="0">
                <a:solidFill>
                  <a:schemeClr val="tx1"/>
                </a:solidFill>
                <a:latin typeface="+mj-lt"/>
              </a:rPr>
              <a:t>Togo</a:t>
            </a:r>
            <a:endParaRPr lang="fr-FR" sz="1800" b="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Espace réservé du contenu 136"/>
          <p:cNvSpPr>
            <a:spLocks noGrp="1"/>
          </p:cNvSpPr>
          <p:nvPr>
            <p:ph sz="half" idx="2"/>
          </p:nvPr>
        </p:nvSpPr>
        <p:spPr>
          <a:xfrm>
            <a:off x="5205324" y="6054087"/>
            <a:ext cx="3899862" cy="661061"/>
          </a:xfrm>
          <a:solidFill>
            <a:schemeClr val="accent3">
              <a:lumMod val="85000"/>
            </a:schemeClr>
          </a:solidFill>
        </p:spPr>
        <p:txBody>
          <a:bodyPr/>
          <a:lstStyle/>
          <a:p>
            <a:pPr marL="0" indent="0">
              <a:spcBef>
                <a:spcPts val="0"/>
              </a:spcBef>
              <a:buClr>
                <a:srgbClr val="000000"/>
              </a:buClr>
              <a:buSzPct val="65000"/>
              <a:buNone/>
            </a:pPr>
            <a:r>
              <a:rPr lang="fr-FR" sz="1800" b="0" dirty="0" smtClean="0">
                <a:solidFill>
                  <a:srgbClr val="558ED5"/>
                </a:solidFill>
                <a:latin typeface="+mj-lt"/>
              </a:rPr>
              <a:t>  Ghana</a:t>
            </a:r>
            <a:r>
              <a:rPr lang="fr-FR" sz="1800" b="0" dirty="0">
                <a:solidFill>
                  <a:srgbClr val="558ED5"/>
                </a:solidFill>
                <a:latin typeface="+mj-lt"/>
              </a:rPr>
              <a:t>	</a:t>
            </a:r>
            <a:r>
              <a:rPr lang="fr-FR" sz="1800" b="0" dirty="0" smtClean="0">
                <a:solidFill>
                  <a:srgbClr val="558ED5"/>
                </a:solidFill>
                <a:latin typeface="+mj-lt"/>
              </a:rPr>
              <a:t>	   Nigeria</a:t>
            </a:r>
          </a:p>
          <a:p>
            <a:pPr marL="0" indent="0">
              <a:spcBef>
                <a:spcPts val="0"/>
              </a:spcBef>
              <a:buClr>
                <a:srgbClr val="000000"/>
              </a:buClr>
              <a:buSzPct val="65000"/>
              <a:buNone/>
            </a:pPr>
            <a:r>
              <a:rPr lang="fr-FR" sz="1800" b="0" dirty="0" smtClean="0">
                <a:solidFill>
                  <a:srgbClr val="558ED5"/>
                </a:solidFill>
                <a:latin typeface="+mj-lt"/>
              </a:rPr>
              <a:t>  Sierra </a:t>
            </a:r>
            <a:r>
              <a:rPr lang="fr-FR" sz="1800" b="0" dirty="0">
                <a:solidFill>
                  <a:srgbClr val="558ED5"/>
                </a:solidFill>
                <a:latin typeface="+mj-lt"/>
              </a:rPr>
              <a:t>Leone </a:t>
            </a:r>
            <a:r>
              <a:rPr lang="fr-FR" sz="1800" b="0" dirty="0" smtClean="0">
                <a:solidFill>
                  <a:srgbClr val="558ED5"/>
                </a:solidFill>
                <a:latin typeface="+mj-lt"/>
              </a:rPr>
              <a:t>	   Liberia</a:t>
            </a:r>
            <a:endParaRPr lang="fr-FR" sz="1800" b="0" dirty="0">
              <a:solidFill>
                <a:srgbClr val="558ED5"/>
              </a:solidFill>
              <a:latin typeface="+mj-lt"/>
            </a:endParaRPr>
          </a:p>
          <a:p>
            <a:pPr marL="0" indent="0">
              <a:spcBef>
                <a:spcPts val="0"/>
              </a:spcBef>
              <a:buClr>
                <a:srgbClr val="000000"/>
              </a:buClr>
              <a:buSzPct val="65000"/>
              <a:buNone/>
            </a:pPr>
            <a:endParaRPr lang="fr-FR" sz="1800" b="0" dirty="0">
              <a:solidFill>
                <a:srgbClr val="558ED5"/>
              </a:solidFill>
              <a:latin typeface="+mj-lt"/>
            </a:endParaRPr>
          </a:p>
        </p:txBody>
      </p:sp>
      <p:sp>
        <p:nvSpPr>
          <p:cNvPr id="26" name="Espace réservé du contenu 136"/>
          <p:cNvSpPr>
            <a:spLocks noGrp="1"/>
          </p:cNvSpPr>
          <p:nvPr>
            <p:ph sz="half" idx="2"/>
          </p:nvPr>
        </p:nvSpPr>
        <p:spPr>
          <a:xfrm>
            <a:off x="5205324" y="3929066"/>
            <a:ext cx="1944216" cy="2024822"/>
          </a:xfrm>
          <a:solidFill>
            <a:schemeClr val="accent3">
              <a:lumMod val="85000"/>
            </a:schemeClr>
          </a:solidFill>
        </p:spPr>
        <p:txBody>
          <a:bodyPr/>
          <a:lstStyle/>
          <a:p>
            <a:pPr marL="136525" indent="0">
              <a:lnSpc>
                <a:spcPct val="80000"/>
              </a:lnSpc>
              <a:buClr>
                <a:srgbClr val="000000"/>
              </a:buClr>
              <a:buNone/>
            </a:pPr>
            <a:r>
              <a:rPr lang="en-US" sz="1800" b="0" dirty="0" smtClean="0">
                <a:solidFill>
                  <a:schemeClr val="tx1"/>
                </a:solidFill>
              </a:rPr>
              <a:t>Benin</a:t>
            </a:r>
            <a:endParaRPr lang="fr-FR" sz="1800" b="0" dirty="0" smtClean="0">
              <a:solidFill>
                <a:schemeClr val="tx1"/>
              </a:solidFill>
            </a:endParaRPr>
          </a:p>
          <a:p>
            <a:pPr marL="136525" indent="0">
              <a:lnSpc>
                <a:spcPct val="80000"/>
              </a:lnSpc>
              <a:buClr>
                <a:srgbClr val="000000"/>
              </a:buClr>
              <a:buNone/>
            </a:pPr>
            <a:r>
              <a:rPr lang="en-US" sz="1800" b="0" dirty="0" smtClean="0">
                <a:solidFill>
                  <a:srgbClr val="00B050"/>
                </a:solidFill>
              </a:rPr>
              <a:t>Burkina Faso</a:t>
            </a:r>
            <a:endParaRPr lang="fr-FR" sz="1800" b="0" dirty="0" smtClean="0">
              <a:solidFill>
                <a:srgbClr val="00B050"/>
              </a:solidFill>
            </a:endParaRPr>
          </a:p>
          <a:p>
            <a:pPr marL="136525" indent="0">
              <a:lnSpc>
                <a:spcPct val="80000"/>
              </a:lnSpc>
              <a:buClr>
                <a:srgbClr val="000000"/>
              </a:buClr>
              <a:buNone/>
            </a:pPr>
            <a:r>
              <a:rPr lang="en-US" sz="1800" b="0" dirty="0" smtClean="0">
                <a:solidFill>
                  <a:srgbClr val="00B050"/>
                </a:solidFill>
              </a:rPr>
              <a:t>Cap Vert</a:t>
            </a:r>
          </a:p>
          <a:p>
            <a:pPr marL="136525" indent="0">
              <a:lnSpc>
                <a:spcPct val="80000"/>
              </a:lnSpc>
              <a:buClr>
                <a:srgbClr val="000000"/>
              </a:buClr>
              <a:buNone/>
            </a:pPr>
            <a:r>
              <a:rPr lang="en-US" sz="1800" b="0" dirty="0" smtClean="0">
                <a:solidFill>
                  <a:schemeClr val="tx1"/>
                </a:solidFill>
              </a:rPr>
              <a:t>Côte d’Ivoire</a:t>
            </a:r>
            <a:endParaRPr lang="fr-FR" sz="1800" b="0" dirty="0" smtClean="0">
              <a:solidFill>
                <a:schemeClr val="tx1"/>
              </a:solidFill>
            </a:endParaRPr>
          </a:p>
          <a:p>
            <a:pPr marL="136525" indent="0">
              <a:lnSpc>
                <a:spcPct val="80000"/>
              </a:lnSpc>
              <a:buClr>
                <a:srgbClr val="000000"/>
              </a:buClr>
              <a:buNone/>
            </a:pPr>
            <a:r>
              <a:rPr lang="en-US" sz="1800" b="0" dirty="0" err="1" smtClean="0">
                <a:solidFill>
                  <a:srgbClr val="00B050"/>
                </a:solidFill>
              </a:rPr>
              <a:t>Gambie</a:t>
            </a:r>
            <a:endParaRPr lang="fr-FR" sz="1800" b="0" dirty="0" smtClean="0">
              <a:solidFill>
                <a:srgbClr val="00B050"/>
              </a:solidFill>
            </a:endParaRPr>
          </a:p>
          <a:p>
            <a:pPr marL="136525" indent="0">
              <a:lnSpc>
                <a:spcPct val="80000"/>
              </a:lnSpc>
              <a:buClr>
                <a:srgbClr val="000000"/>
              </a:buClr>
              <a:buNone/>
            </a:pPr>
            <a:r>
              <a:rPr lang="en-US" sz="1800" b="0" dirty="0" err="1" smtClean="0">
                <a:solidFill>
                  <a:schemeClr val="tx1"/>
                </a:solidFill>
              </a:rPr>
              <a:t>Guinée</a:t>
            </a:r>
            <a:endParaRPr lang="en-US" sz="1800" b="0" dirty="0" smtClean="0">
              <a:solidFill>
                <a:schemeClr val="tx1"/>
              </a:solidFill>
            </a:endParaRPr>
          </a:p>
          <a:p>
            <a:pPr marL="136525" indent="0">
              <a:lnSpc>
                <a:spcPct val="80000"/>
              </a:lnSpc>
              <a:buClr>
                <a:srgbClr val="000000"/>
              </a:buClr>
              <a:buNone/>
            </a:pPr>
            <a:r>
              <a:rPr lang="en-US" sz="1800" b="0" dirty="0" err="1">
                <a:solidFill>
                  <a:srgbClr val="00B050"/>
                </a:solidFill>
              </a:rPr>
              <a:t>Guinée</a:t>
            </a:r>
            <a:r>
              <a:rPr lang="en-US" sz="1800" b="0" dirty="0">
                <a:solidFill>
                  <a:srgbClr val="00B050"/>
                </a:solidFill>
              </a:rPr>
              <a:t>-Bissau</a:t>
            </a:r>
            <a:endParaRPr lang="fr-FR" sz="1800" b="0" dirty="0">
              <a:solidFill>
                <a:srgbClr val="00B050"/>
              </a:solidFill>
            </a:endParaRPr>
          </a:p>
          <a:p>
            <a:pPr marL="136525" indent="0">
              <a:lnSpc>
                <a:spcPct val="80000"/>
              </a:lnSpc>
              <a:buClr>
                <a:srgbClr val="000000"/>
              </a:buClr>
              <a:buNone/>
            </a:pPr>
            <a:endParaRPr lang="fr-FR" sz="1800" b="0" dirty="0" smtClean="0">
              <a:solidFill>
                <a:schemeClr val="tx1"/>
              </a:solidFill>
            </a:endParaRPr>
          </a:p>
        </p:txBody>
      </p:sp>
      <p:sp>
        <p:nvSpPr>
          <p:cNvPr id="11" name="Rounded Rectangle 6"/>
          <p:cNvSpPr/>
          <p:nvPr/>
        </p:nvSpPr>
        <p:spPr bwMode="auto">
          <a:xfrm>
            <a:off x="714348" y="64863"/>
            <a:ext cx="8215369" cy="578055"/>
          </a:xfrm>
          <a:prstGeom prst="roundRect">
            <a:avLst/>
          </a:prstGeom>
          <a:solidFill>
            <a:schemeClr val="accent5"/>
          </a:solidFill>
          <a:ln/>
          <a:extLst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fr-FR" b="1" dirty="0" smtClean="0">
                <a:solidFill>
                  <a:schemeClr val="folHlink"/>
                </a:solidFill>
                <a:latin typeface="Century Gothic" panose="020B0502020202020204" pitchFamily="34" charset="0"/>
                <a:ea typeface="+mj-ea"/>
                <a:cs typeface="+mj-cs"/>
              </a:rPr>
              <a:t>Présentation du Centre Régional AGRHYMET</a:t>
            </a:r>
          </a:p>
        </p:txBody>
      </p:sp>
    </p:spTree>
    <p:extLst>
      <p:ext uri="{BB962C8B-B14F-4D97-AF65-F5344CB8AC3E}">
        <p14:creationId xmlns:p14="http://schemas.microsoft.com/office/powerpoint/2010/main" xmlns="" val="24554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 bwMode="auto">
          <a:xfrm>
            <a:off x="714348" y="64863"/>
            <a:ext cx="8215369" cy="578055"/>
          </a:xfrm>
          <a:prstGeom prst="roundRect">
            <a:avLst/>
          </a:prstGeom>
          <a:solidFill>
            <a:schemeClr val="accent5"/>
          </a:solidFill>
          <a:ln/>
          <a:extLst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fr-FR" b="1" dirty="0" smtClean="0">
                <a:solidFill>
                  <a:schemeClr val="folHlink"/>
                </a:solidFill>
                <a:latin typeface="Century Gothic" panose="020B0502020202020204" pitchFamily="34" charset="0"/>
                <a:ea typeface="+mj-ea"/>
                <a:cs typeface="+mj-cs"/>
              </a:rPr>
              <a:t>Présentation du Centre Régional AGRHYMET</a:t>
            </a:r>
          </a:p>
        </p:txBody>
      </p:sp>
      <p:sp>
        <p:nvSpPr>
          <p:cNvPr id="8" name="Rectangle 7"/>
          <p:cNvSpPr/>
          <p:nvPr/>
        </p:nvSpPr>
        <p:spPr>
          <a:xfrm>
            <a:off x="714348" y="1228905"/>
            <a:ext cx="8215370" cy="27946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Tx/>
              <a:buNone/>
            </a:pPr>
            <a:r>
              <a:rPr lang="fr-FR" altLang="fr-FR" b="1" dirty="0" smtClean="0">
                <a:solidFill>
                  <a:srgbClr val="C00000"/>
                </a:solidFill>
                <a:latin typeface="Verdana" pitchFamily="34" charset="0"/>
              </a:rPr>
              <a:t>Mission: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fr-FR" sz="2600" dirty="0" smtClean="0">
                <a:solidFill>
                  <a:srgbClr val="0F5494"/>
                </a:solidFill>
                <a:latin typeface="Verdana" pitchFamily="34" charset="0"/>
              </a:rPr>
              <a:t>Promouvoir l’information et la formation dans les domaines de l’agro-hydro-météorologie afin de contribuer à la sécurité alimentaire, à la lutte contre la désertification et à la gestion des ressources naturelles dans les pays du Sahel et de l’Afrique de l’Ouest.</a:t>
            </a:r>
            <a:endParaRPr lang="fr-FR" altLang="fr-FR" sz="2600" dirty="0" smtClean="0">
              <a:solidFill>
                <a:srgbClr val="0F5494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54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836612"/>
            <a:ext cx="8137525" cy="583274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fr-FR" altLang="fr-FR" sz="2000" dirty="0" smtClean="0">
                <a:solidFill>
                  <a:srgbClr val="A50021"/>
                </a:solidFill>
                <a:cs typeface="Times New Roman" pitchFamily="18" charset="0"/>
              </a:rPr>
              <a:t>Plus de 10000 cadres formés depuis 1974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fr-FR" altLang="fr-FR" sz="900" dirty="0" smtClean="0">
              <a:solidFill>
                <a:srgbClr val="A50021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fr-FR" altLang="fr-FR" sz="2000" dirty="0" smtClean="0">
                <a:solidFill>
                  <a:srgbClr val="A50021"/>
                </a:solidFill>
                <a:cs typeface="Times New Roman" pitchFamily="18" charset="0"/>
              </a:rPr>
              <a:t>Formations diplômantes (reconnues par la CAMES)</a:t>
            </a:r>
            <a:r>
              <a:rPr lang="fr-FR" altLang="fr-FR" sz="1800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fr-FR" altLang="fr-FR" sz="1800" dirty="0" smtClean="0">
                <a:solidFill>
                  <a:schemeClr val="tx1"/>
                </a:solidFill>
                <a:cs typeface="Times New Roman" pitchFamily="18" charset="0"/>
              </a:rPr>
            </a:br>
            <a:endParaRPr lang="fr-FR" altLang="fr-FR" sz="18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fr-FR" altLang="fr-FR" sz="2000" dirty="0">
                <a:solidFill>
                  <a:srgbClr val="008000"/>
                </a:solidFill>
                <a:cs typeface="Times New Roman" pitchFamily="18" charset="0"/>
              </a:rPr>
              <a:t>3</a:t>
            </a:r>
            <a:r>
              <a:rPr lang="fr-FR" altLang="fr-FR" sz="2000" dirty="0" smtClean="0">
                <a:solidFill>
                  <a:srgbClr val="008000"/>
                </a:solidFill>
                <a:cs typeface="Times New Roman" pitchFamily="18" charset="0"/>
              </a:rPr>
              <a:t> cycles de formation 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1800" dirty="0">
                <a:solidFill>
                  <a:schemeClr val="tx1"/>
                </a:solidFill>
                <a:cs typeface="Times New Roman" pitchFamily="18" charset="0"/>
              </a:rPr>
              <a:t>Technicien Supérieur </a:t>
            </a:r>
            <a:r>
              <a:rPr lang="fr-FR" altLang="fr-FR" sz="1800" dirty="0" smtClean="0">
                <a:solidFill>
                  <a:schemeClr val="tx1"/>
                </a:solidFill>
                <a:cs typeface="Times New Roman" pitchFamily="18" charset="0"/>
              </a:rPr>
              <a:t>(Bac + 2) </a:t>
            </a:r>
            <a:endParaRPr lang="fr-FR" altLang="fr-FR" sz="1800" dirty="0">
              <a:solidFill>
                <a:schemeClr val="tx1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1800" dirty="0">
                <a:solidFill>
                  <a:schemeClr val="tx1"/>
                </a:solidFill>
                <a:cs typeface="Times New Roman" pitchFamily="18" charset="0"/>
              </a:rPr>
              <a:t>Ingénieur </a:t>
            </a:r>
            <a:r>
              <a:rPr lang="fr-FR" altLang="fr-FR" sz="1800" dirty="0" smtClean="0">
                <a:solidFill>
                  <a:schemeClr val="tx1"/>
                </a:solidFill>
                <a:cs typeface="Times New Roman" pitchFamily="18" charset="0"/>
              </a:rPr>
              <a:t>(Bac + 5)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1800" dirty="0" smtClean="0">
                <a:solidFill>
                  <a:schemeClr val="tx1"/>
                </a:solidFill>
                <a:cs typeface="Times New Roman" pitchFamily="18" charset="0"/>
              </a:rPr>
              <a:t>Masters professionnels (Bac + 6)</a:t>
            </a:r>
            <a:endParaRPr lang="fr-FR" altLang="fr-FR" sz="1800" dirty="0">
              <a:solidFill>
                <a:schemeClr val="tx1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fr-FR" altLang="fr-FR" sz="1100" dirty="0">
              <a:solidFill>
                <a:srgbClr val="008000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fr-FR" altLang="fr-FR" sz="2000" dirty="0" smtClean="0">
                <a:solidFill>
                  <a:srgbClr val="008000"/>
                </a:solidFill>
                <a:cs typeface="Times New Roman" pitchFamily="18" charset="0"/>
              </a:rPr>
              <a:t>4 filières de formation initiale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1800" dirty="0">
                <a:solidFill>
                  <a:schemeClr val="tx1"/>
                </a:solidFill>
                <a:cs typeface="Times New Roman" pitchFamily="18" charset="0"/>
              </a:rPr>
              <a:t>Hydrologie 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1800" dirty="0">
                <a:solidFill>
                  <a:schemeClr val="tx1"/>
                </a:solidFill>
                <a:cs typeface="Times New Roman" pitchFamily="18" charset="0"/>
              </a:rPr>
              <a:t>Agrométéorologie 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1800" dirty="0">
                <a:solidFill>
                  <a:schemeClr val="tx1"/>
                </a:solidFill>
                <a:cs typeface="Times New Roman" pitchFamily="18" charset="0"/>
              </a:rPr>
              <a:t>Instrument et micro informatique 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1800" dirty="0" smtClean="0">
                <a:solidFill>
                  <a:schemeClr val="tx1"/>
                </a:solidFill>
                <a:cs typeface="Times New Roman" pitchFamily="18" charset="0"/>
              </a:rPr>
              <a:t>Protection </a:t>
            </a:r>
            <a:r>
              <a:rPr lang="fr-FR" altLang="fr-FR" sz="1800" dirty="0">
                <a:solidFill>
                  <a:schemeClr val="tx1"/>
                </a:solidFill>
                <a:cs typeface="Times New Roman" pitchFamily="18" charset="0"/>
              </a:rPr>
              <a:t>des végétaux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fr-FR" altLang="fr-FR" sz="11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FR" altLang="fr-FR" sz="2000" dirty="0" smtClean="0">
                <a:solidFill>
                  <a:srgbClr val="008000"/>
                </a:solidFill>
                <a:cs typeface="Times New Roman" pitchFamily="18" charset="0"/>
              </a:rPr>
              <a:t>6 Masters spécialisés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1800" dirty="0">
                <a:solidFill>
                  <a:schemeClr val="tx1"/>
                </a:solidFill>
                <a:cs typeface="Times New Roman" pitchFamily="18" charset="0"/>
              </a:rPr>
              <a:t>Gestion Durable des Terres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1800" dirty="0" smtClean="0">
                <a:solidFill>
                  <a:schemeClr val="tx1"/>
                </a:solidFill>
                <a:cs typeface="Times New Roman" pitchFamily="18" charset="0"/>
              </a:rPr>
              <a:t>Changement Climatique et Développement Durable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1800" dirty="0" smtClean="0">
                <a:solidFill>
                  <a:schemeClr val="tx1"/>
                </a:solidFill>
                <a:cs typeface="Times New Roman" pitchFamily="18" charset="0"/>
              </a:rPr>
              <a:t>Gestion Intégrée des Ressources en Eau et Environnement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1800" dirty="0" smtClean="0">
                <a:solidFill>
                  <a:schemeClr val="tx1"/>
                </a:solidFill>
                <a:cs typeface="Times New Roman" pitchFamily="18" charset="0"/>
              </a:rPr>
              <a:t>Sécurité Alimentaire et Nutritionnelle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1800" dirty="0" smtClean="0">
                <a:solidFill>
                  <a:schemeClr val="tx1"/>
                </a:solidFill>
                <a:cs typeface="Times New Roman" pitchFamily="18" charset="0"/>
              </a:rPr>
              <a:t>Protection Durable des Cultures et de l’Environnement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1800" dirty="0" smtClean="0">
                <a:solidFill>
                  <a:schemeClr val="tx1"/>
                </a:solidFill>
                <a:cs typeface="Times New Roman" pitchFamily="18" charset="0"/>
              </a:rPr>
              <a:t>Pastoralisme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fr-FR" altLang="fr-FR" sz="18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endParaRPr lang="fr-FR" altLang="fr-FR" sz="1800" dirty="0" smtClean="0">
              <a:solidFill>
                <a:schemeClr val="hlink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fr-FR" altLang="fr-FR" sz="2000" b="0" dirty="0" smtClean="0">
              <a:solidFill>
                <a:srgbClr val="5F5F5F"/>
              </a:solidFill>
              <a:cs typeface="Times New Roman" pitchFamily="18" charset="0"/>
            </a:endParaRPr>
          </a:p>
        </p:txBody>
      </p:sp>
      <p:pic>
        <p:nvPicPr>
          <p:cNvPr id="30724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1025" y="1844675"/>
            <a:ext cx="1727200" cy="1309688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25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9073"/>
          <a:stretch>
            <a:fillRect/>
          </a:stretch>
        </p:blipFill>
        <p:spPr bwMode="auto">
          <a:xfrm>
            <a:off x="5276850" y="3357563"/>
            <a:ext cx="3673475" cy="185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6"/>
          <p:cNvSpPr/>
          <p:nvPr/>
        </p:nvSpPr>
        <p:spPr bwMode="auto">
          <a:xfrm>
            <a:off x="714348" y="64863"/>
            <a:ext cx="8215369" cy="578055"/>
          </a:xfrm>
          <a:prstGeom prst="roundRect">
            <a:avLst/>
          </a:prstGeom>
          <a:solidFill>
            <a:schemeClr val="accent5"/>
          </a:solidFill>
          <a:ln/>
          <a:extLst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fr-FR" b="1" dirty="0" smtClean="0">
                <a:solidFill>
                  <a:schemeClr val="folHlink"/>
                </a:solidFill>
                <a:latin typeface="Century Gothic" panose="020B0502020202020204" pitchFamily="34" charset="0"/>
              </a:rPr>
              <a:t>Volet Formation d’AGRHYMET</a:t>
            </a:r>
          </a:p>
        </p:txBody>
      </p:sp>
    </p:spTree>
    <p:extLst>
      <p:ext uri="{BB962C8B-B14F-4D97-AF65-F5344CB8AC3E}">
        <p14:creationId xmlns="" xmlns:p14="http://schemas.microsoft.com/office/powerpoint/2010/main" val="1856822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908050"/>
            <a:ext cx="8137525" cy="5588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fr-FR" altLang="fr-FR" sz="2000" dirty="0" smtClean="0">
                <a:solidFill>
                  <a:srgbClr val="A50021"/>
                </a:solidFill>
                <a:cs typeface="Times New Roman" pitchFamily="18" charset="0"/>
              </a:rPr>
              <a:t>Formations continues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fr-FR" altLang="fr-FR" sz="9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fr-FR" altLang="fr-FR" sz="1800" dirty="0" smtClean="0">
                <a:solidFill>
                  <a:srgbClr val="008000"/>
                </a:solidFill>
                <a:cs typeface="Times New Roman" pitchFamily="18" charset="0"/>
              </a:rPr>
              <a:t>Catalogue de formations</a:t>
            </a:r>
            <a:endParaRPr lang="fr-FR" altLang="fr-FR" sz="18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1800" dirty="0" smtClean="0">
                <a:solidFill>
                  <a:schemeClr val="tx1"/>
                </a:solidFill>
                <a:cs typeface="Times New Roman" pitchFamily="18" charset="0"/>
              </a:rPr>
              <a:t>Agriculture </a:t>
            </a:r>
            <a:r>
              <a:rPr lang="fr-FR" altLang="fr-FR" sz="1800" dirty="0">
                <a:solidFill>
                  <a:schemeClr val="tx1"/>
                </a:solidFill>
                <a:cs typeface="Times New Roman" pitchFamily="18" charset="0"/>
              </a:rPr>
              <a:t>durable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1800" dirty="0" smtClean="0">
                <a:solidFill>
                  <a:schemeClr val="tx1"/>
                </a:solidFill>
                <a:cs typeface="Times New Roman" pitchFamily="18" charset="0"/>
              </a:rPr>
              <a:t>Gestion intégrée des productions agricoles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1800" dirty="0" smtClean="0">
                <a:solidFill>
                  <a:schemeClr val="tx1"/>
                </a:solidFill>
                <a:cs typeface="Times New Roman" pitchFamily="18" charset="0"/>
              </a:rPr>
              <a:t>Genre et développement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1800" dirty="0" smtClean="0">
                <a:solidFill>
                  <a:schemeClr val="tx1"/>
                </a:solidFill>
                <a:cs typeface="Times New Roman" pitchFamily="18" charset="0"/>
              </a:rPr>
              <a:t>Gestion des ressources naturelles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1800" dirty="0" smtClean="0">
                <a:solidFill>
                  <a:schemeClr val="tx1"/>
                </a:solidFill>
                <a:cs typeface="Times New Roman" pitchFamily="18" charset="0"/>
              </a:rPr>
              <a:t>Contrôle phytosanitaire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1800" dirty="0" smtClean="0">
                <a:solidFill>
                  <a:schemeClr val="tx1"/>
                </a:solidFill>
                <a:cs typeface="Times New Roman" pitchFamily="18" charset="0"/>
              </a:rPr>
              <a:t>Gestion des bases de données hydrologiques, climatiques, etc.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fr-FR" altLang="fr-FR" sz="1050" dirty="0" smtClean="0">
              <a:solidFill>
                <a:srgbClr val="008000"/>
              </a:solidFill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fr-FR" altLang="fr-FR" sz="1800" dirty="0" smtClean="0">
                <a:solidFill>
                  <a:srgbClr val="008000"/>
                </a:solidFill>
                <a:cs typeface="Times New Roman" pitchFamily="18" charset="0"/>
              </a:rPr>
              <a:t>Organisation de stages collectifs, formations à la demande, etc. </a:t>
            </a:r>
            <a:endParaRPr lang="fr-FR" altLang="fr-FR" sz="18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fr-FR" altLang="fr-FR" sz="1000" dirty="0">
              <a:solidFill>
                <a:schemeClr val="tx1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fr-FR" altLang="fr-FR" sz="2000" dirty="0" smtClean="0">
                <a:solidFill>
                  <a:srgbClr val="A50021"/>
                </a:solidFill>
                <a:cs typeface="Times New Roman" pitchFamily="18" charset="0"/>
              </a:rPr>
              <a:t>Evolutions engagées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fr-FR" altLang="fr-FR" sz="1000" dirty="0" smtClean="0">
              <a:solidFill>
                <a:srgbClr val="A50021"/>
              </a:solidFill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fr-FR" altLang="fr-FR" sz="1800" dirty="0" smtClean="0">
                <a:solidFill>
                  <a:srgbClr val="008000"/>
                </a:solidFill>
                <a:cs typeface="Times New Roman" pitchFamily="18" charset="0"/>
              </a:rPr>
              <a:t>Développement du E-learning</a:t>
            </a:r>
            <a:endParaRPr lang="fr-FR" altLang="fr-FR" sz="1800" dirty="0">
              <a:solidFill>
                <a:srgbClr val="008000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1800" dirty="0" smtClean="0">
                <a:solidFill>
                  <a:schemeClr val="tx1"/>
                </a:solidFill>
                <a:cs typeface="Times New Roman" pitchFamily="18" charset="0"/>
              </a:rPr>
              <a:t>Développement d’un module pilote de formation en ligne et à distance sur la quantification carbone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fr-FR" altLang="fr-FR" sz="600" dirty="0" smtClean="0">
              <a:solidFill>
                <a:srgbClr val="008000"/>
              </a:solidFill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fr-FR" altLang="fr-FR" sz="1800" dirty="0" smtClean="0">
                <a:solidFill>
                  <a:srgbClr val="008000"/>
                </a:solidFill>
                <a:cs typeface="Times New Roman" pitchFamily="18" charset="0"/>
              </a:rPr>
              <a:t>Formations doctorales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1800" dirty="0" smtClean="0">
                <a:solidFill>
                  <a:schemeClr val="tx1"/>
                </a:solidFill>
                <a:cs typeface="Times New Roman" pitchFamily="18" charset="0"/>
              </a:rPr>
              <a:t>Co-encadrement de thèses 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1800" dirty="0" smtClean="0">
                <a:solidFill>
                  <a:schemeClr val="tx1"/>
                </a:solidFill>
                <a:cs typeface="Times New Roman" pitchFamily="18" charset="0"/>
              </a:rPr>
              <a:t>Accueil en post-doc 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fr-FR" altLang="fr-FR" sz="1800" dirty="0" smtClean="0">
                <a:solidFill>
                  <a:schemeClr val="tx1"/>
                </a:solidFill>
                <a:cs typeface="Times New Roman" pitchFamily="18" charset="0"/>
              </a:rPr>
              <a:t>Alliances avec des écoles doctorales ouest-africaines</a:t>
            </a:r>
            <a:endParaRPr lang="fr-FR" altLang="fr-FR" sz="1800" dirty="0" smtClean="0">
              <a:solidFill>
                <a:srgbClr val="008000"/>
              </a:solidFill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fr-FR" altLang="fr-FR" sz="1800" dirty="0" smtClean="0">
              <a:solidFill>
                <a:srgbClr val="008000"/>
              </a:solidFill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fr-FR" altLang="fr-FR" sz="1800" dirty="0">
              <a:solidFill>
                <a:srgbClr val="008000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endParaRPr lang="fr-FR" altLang="fr-FR" sz="1800" dirty="0">
              <a:solidFill>
                <a:srgbClr val="A50021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endParaRPr lang="fr-FR" altLang="fr-FR" sz="1800" dirty="0">
              <a:solidFill>
                <a:srgbClr val="A50021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endParaRPr lang="fr-FR" altLang="fr-FR" sz="1800" dirty="0" smtClean="0">
              <a:solidFill>
                <a:schemeClr val="hlink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fr-FR" altLang="fr-FR" sz="2000" b="0" dirty="0" smtClean="0">
              <a:solidFill>
                <a:srgbClr val="5F5F5F"/>
              </a:solidFill>
              <a:cs typeface="Times New Roman" pitchFamily="18" charset="0"/>
            </a:endParaRPr>
          </a:p>
        </p:txBody>
      </p:sp>
      <p:sp>
        <p:nvSpPr>
          <p:cNvPr id="4" name="Rounded Rectangle 6"/>
          <p:cNvSpPr/>
          <p:nvPr/>
        </p:nvSpPr>
        <p:spPr bwMode="auto">
          <a:xfrm>
            <a:off x="714348" y="64863"/>
            <a:ext cx="8215369" cy="578055"/>
          </a:xfrm>
          <a:prstGeom prst="roundRect">
            <a:avLst/>
          </a:prstGeom>
          <a:solidFill>
            <a:schemeClr val="accent5"/>
          </a:solidFill>
          <a:ln/>
          <a:extLst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fr-FR" b="1" dirty="0" smtClean="0">
                <a:solidFill>
                  <a:schemeClr val="folHlink"/>
                </a:solidFill>
                <a:latin typeface="Century Gothic" panose="020B0502020202020204" pitchFamily="34" charset="0"/>
              </a:rPr>
              <a:t>Volet Formation d’AGRHYMET</a:t>
            </a:r>
          </a:p>
        </p:txBody>
      </p:sp>
    </p:spTree>
    <p:extLst>
      <p:ext uri="{BB962C8B-B14F-4D97-AF65-F5344CB8AC3E}">
        <p14:creationId xmlns="" xmlns:p14="http://schemas.microsoft.com/office/powerpoint/2010/main" val="2857851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6"/>
          <p:cNvSpPr/>
          <p:nvPr/>
        </p:nvSpPr>
        <p:spPr bwMode="auto">
          <a:xfrm>
            <a:off x="714348" y="64863"/>
            <a:ext cx="8215369" cy="578055"/>
          </a:xfrm>
          <a:prstGeom prst="roundRect">
            <a:avLst/>
          </a:prstGeom>
          <a:solidFill>
            <a:srgbClr val="FFCC66"/>
          </a:solidFill>
          <a:ln/>
          <a:extLst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fr-FR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Volet Information d’AGRHYMET</a:t>
            </a:r>
          </a:p>
        </p:txBody>
      </p:sp>
      <p:sp>
        <p:nvSpPr>
          <p:cNvPr id="5" name="Rectangle 4"/>
          <p:cNvSpPr/>
          <p:nvPr/>
        </p:nvSpPr>
        <p:spPr>
          <a:xfrm>
            <a:off x="642910" y="714356"/>
            <a:ext cx="8215370" cy="5832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/>
              <a:t>Le CILSS à travers AGRHYMET anime depuis plus de 40 ans un dispositif de veille sur la sécurité alimentaire en Afrique de l’Ouest et au Sahel, destiné à:</a:t>
            </a:r>
          </a:p>
          <a:p>
            <a:pPr indent="1800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fr-FR" sz="2400" dirty="0" smtClean="0"/>
              <a:t> prévoir les récoltes,</a:t>
            </a:r>
          </a:p>
          <a:p>
            <a:pPr indent="1800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fr-FR" sz="2400" dirty="0" smtClean="0"/>
              <a:t> consolider les bilans alimentaires,</a:t>
            </a:r>
          </a:p>
          <a:p>
            <a:pPr indent="1800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fr-FR" sz="2400" dirty="0" smtClean="0"/>
              <a:t> suivre les prix et les marchés,</a:t>
            </a:r>
          </a:p>
          <a:p>
            <a:pPr indent="1800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fr-FR" sz="2400" dirty="0" smtClean="0"/>
              <a:t> identifier les zones à risque alimentaire.</a:t>
            </a:r>
          </a:p>
          <a:p>
            <a:pPr indent="180000">
              <a:spcBef>
                <a:spcPts val="600"/>
              </a:spcBef>
              <a:spcAft>
                <a:spcPts val="600"/>
              </a:spcAft>
            </a:pPr>
            <a:endParaRPr lang="fr-FR" sz="24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dirty="0" smtClean="0"/>
              <a:t>Un dispositif de suivi de:</a:t>
            </a:r>
          </a:p>
          <a:p>
            <a:pPr indent="1800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fr-FR" sz="2400" dirty="0" smtClean="0"/>
              <a:t> la ressource en eau,</a:t>
            </a:r>
          </a:p>
          <a:p>
            <a:pPr indent="1800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fr-FR" sz="2400" dirty="0" smtClean="0"/>
              <a:t> des aléas hydroclimatiques (sécheresse et </a:t>
            </a:r>
            <a:r>
              <a:rPr lang="fr-FR" sz="2400" dirty="0" smtClean="0">
                <a:solidFill>
                  <a:srgbClr val="FF0000"/>
                </a:solidFill>
              </a:rPr>
              <a:t>inondation</a:t>
            </a:r>
            <a:r>
              <a:rPr lang="fr-FR" sz="2400" dirty="0" smtClean="0"/>
              <a:t>),</a:t>
            </a:r>
          </a:p>
          <a:p>
            <a:pPr indent="1800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fr-FR" sz="2400" smtClean="0"/>
              <a:t> des </a:t>
            </a:r>
            <a:r>
              <a:rPr lang="fr-FR" sz="2400" dirty="0" smtClean="0"/>
              <a:t>zones à risque d’inondation.</a:t>
            </a:r>
          </a:p>
        </p:txBody>
      </p:sp>
    </p:spTree>
    <p:extLst>
      <p:ext uri="{BB962C8B-B14F-4D97-AF65-F5344CB8AC3E}">
        <p14:creationId xmlns="" xmlns:p14="http://schemas.microsoft.com/office/powerpoint/2010/main" val="285785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6"/>
          <p:cNvSpPr/>
          <p:nvPr/>
        </p:nvSpPr>
        <p:spPr bwMode="auto">
          <a:xfrm>
            <a:off x="714348" y="64863"/>
            <a:ext cx="8215369" cy="578055"/>
          </a:xfrm>
          <a:prstGeom prst="roundRect">
            <a:avLst/>
          </a:prstGeom>
          <a:solidFill>
            <a:srgbClr val="FFCC66"/>
          </a:solidFill>
          <a:ln/>
          <a:extLst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fr-FR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Volet Information d’AGRHYMET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83568" y="1071546"/>
            <a:ext cx="7992888" cy="337015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+mj-lt"/>
              </a:rPr>
              <a:t> </a:t>
            </a:r>
            <a:r>
              <a:rPr lang="fr-FR" sz="2400" dirty="0" smtClean="0">
                <a:latin typeface="Verdana" pitchFamily="34" charset="0"/>
              </a:rPr>
              <a:t>Collecte, traitement et gestion de données,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Verdana" pitchFamily="34" charset="0"/>
              </a:rPr>
              <a:t> Recherche de méthodes appliquées,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Verdana" pitchFamily="34" charset="0"/>
              </a:rPr>
              <a:t> Diffusion d’informations sur les politiques régionales: sécurité alimentaire, alerte précoce,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Verdana" pitchFamily="34" charset="0"/>
              </a:rPr>
              <a:t> Formation et transfert d’outils, de méthodes et de savoir-faire en climatologie, </a:t>
            </a:r>
            <a:r>
              <a:rPr lang="fr-FR" sz="2400" dirty="0" err="1" smtClean="0">
                <a:latin typeface="Verdana" pitchFamily="34" charset="0"/>
              </a:rPr>
              <a:t>agrométéorologie</a:t>
            </a:r>
            <a:r>
              <a:rPr lang="fr-FR" sz="2400" dirty="0" smtClean="0">
                <a:latin typeface="Verdana" pitchFamily="34" charset="0"/>
              </a:rPr>
              <a:t>, hydrologie, </a:t>
            </a:r>
            <a:r>
              <a:rPr lang="fr-FR" sz="2400" dirty="0" err="1" smtClean="0">
                <a:latin typeface="Verdana" pitchFamily="34" charset="0"/>
              </a:rPr>
              <a:t>géomatique</a:t>
            </a:r>
            <a:r>
              <a:rPr lang="fr-FR" sz="2400" dirty="0" smtClean="0">
                <a:latin typeface="Verdana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1357290" y="5143512"/>
            <a:ext cx="75009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/>
              <a:t>Renforcer les capacités des GTP pour améliorer la qualité des services hydrométéorologiques et leur dissémination,</a:t>
            </a:r>
            <a:endParaRPr lang="fr-FR" sz="2400" dirty="0"/>
          </a:p>
        </p:txBody>
      </p:sp>
      <p:sp>
        <p:nvSpPr>
          <p:cNvPr id="7" name="Rectangle 6"/>
          <p:cNvSpPr/>
          <p:nvPr/>
        </p:nvSpPr>
        <p:spPr>
          <a:xfrm>
            <a:off x="642910" y="5143512"/>
            <a:ext cx="9140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==&gt; 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85785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6"/>
          <p:cNvSpPr/>
          <p:nvPr/>
        </p:nvSpPr>
        <p:spPr bwMode="auto">
          <a:xfrm>
            <a:off x="714348" y="64863"/>
            <a:ext cx="8215369" cy="578055"/>
          </a:xfrm>
          <a:prstGeom prst="roundRect">
            <a:avLst/>
          </a:prstGeom>
          <a:solidFill>
            <a:schemeClr val="accent5"/>
          </a:solidFill>
          <a:ln/>
          <a:extLst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fr-FR" b="1" dirty="0" smtClean="0">
                <a:solidFill>
                  <a:schemeClr val="folHlink"/>
                </a:solidFill>
                <a:latin typeface="Century Gothic" panose="020B0502020202020204" pitchFamily="34" charset="0"/>
                <a:ea typeface="+mj-ea"/>
                <a:cs typeface="+mj-cs"/>
              </a:rPr>
              <a:t>Réseautage: la recherche &amp; l’opérationnel</a:t>
            </a:r>
          </a:p>
        </p:txBody>
      </p:sp>
      <p:grpSp>
        <p:nvGrpSpPr>
          <p:cNvPr id="24" name="Groupe 23"/>
          <p:cNvGrpSpPr/>
          <p:nvPr/>
        </p:nvGrpSpPr>
        <p:grpSpPr>
          <a:xfrm>
            <a:off x="1143433" y="1071546"/>
            <a:ext cx="7286219" cy="5429288"/>
            <a:chOff x="909686" y="785794"/>
            <a:chExt cx="7286219" cy="5429288"/>
          </a:xfrm>
        </p:grpSpPr>
        <p:sp>
          <p:nvSpPr>
            <p:cNvPr id="25" name="Rounded Rectangle 6"/>
            <p:cNvSpPr/>
            <p:nvPr/>
          </p:nvSpPr>
          <p:spPr bwMode="auto">
            <a:xfrm>
              <a:off x="2643174" y="5143512"/>
              <a:ext cx="3357586" cy="1071570"/>
            </a:xfrm>
            <a:prstGeom prst="roundRect">
              <a:avLst/>
            </a:prstGeom>
            <a:solidFill>
              <a:srgbClr val="FF99FF"/>
            </a:solidFill>
            <a:ln>
              <a:solidFill>
                <a:srgbClr val="FF99FF"/>
              </a:solidFill>
            </a:ln>
            <a:extLst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algn="ctr" eaLnBrk="1" hangingPunct="1"/>
              <a:r>
                <a:rPr lang="fr-FR" sz="1800" b="1" dirty="0" smtClean="0">
                  <a:solidFill>
                    <a:srgbClr val="0F5494"/>
                  </a:solidFill>
                  <a:latin typeface="Verdana" pitchFamily="34" charset="0"/>
                </a:rPr>
                <a:t>Services nationaux de la météorologie et de l’hydrologie</a:t>
              </a:r>
              <a:endParaRPr lang="fr-FR" sz="1800" b="1" dirty="0">
                <a:solidFill>
                  <a:srgbClr val="0F5494"/>
                </a:solidFill>
                <a:latin typeface="Verdana" pitchFamily="34" charset="0"/>
              </a:endParaRPr>
            </a:p>
          </p:txBody>
        </p:sp>
        <p:sp>
          <p:nvSpPr>
            <p:cNvPr id="27" name="Rounded Rectangle 6"/>
            <p:cNvSpPr/>
            <p:nvPr/>
          </p:nvSpPr>
          <p:spPr bwMode="auto">
            <a:xfrm>
              <a:off x="3000364" y="3071810"/>
              <a:ext cx="2714644" cy="928694"/>
            </a:xfrm>
            <a:prstGeom prst="roundRect">
              <a:avLst/>
            </a:prstGeom>
            <a:solidFill>
              <a:srgbClr val="E6B732"/>
            </a:solidFill>
            <a:ln/>
            <a:extLst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algn="ctr" eaLnBrk="1" hangingPunct="1"/>
              <a:r>
                <a:rPr lang="fr-FR" sz="1800" b="1" dirty="0" smtClean="0">
                  <a:solidFill>
                    <a:srgbClr val="0F5494"/>
                  </a:solidFill>
                  <a:latin typeface="Verdana" pitchFamily="34" charset="0"/>
                </a:rPr>
                <a:t>Centre Régional AGRHYMET</a:t>
              </a:r>
              <a:endParaRPr lang="fr-FR" sz="1800" b="1" dirty="0">
                <a:solidFill>
                  <a:srgbClr val="0F5494"/>
                </a:solidFill>
                <a:latin typeface="Verdana" pitchFamily="34" charset="0"/>
              </a:endParaRPr>
            </a:p>
          </p:txBody>
        </p:sp>
        <p:sp>
          <p:nvSpPr>
            <p:cNvPr id="12" name="Rounded Rectangle 6"/>
            <p:cNvSpPr/>
            <p:nvPr/>
          </p:nvSpPr>
          <p:spPr bwMode="auto">
            <a:xfrm>
              <a:off x="4798040" y="785794"/>
              <a:ext cx="3202984" cy="922143"/>
            </a:xfrm>
            <a:prstGeom prst="roundRect">
              <a:avLst/>
            </a:prstGeom>
            <a:solidFill>
              <a:schemeClr val="accent1">
                <a:lumMod val="90000"/>
              </a:schemeClr>
            </a:solidFill>
            <a:ln/>
            <a:extLst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algn="ctr" eaLnBrk="1" hangingPunct="1"/>
              <a:r>
                <a:rPr lang="fr-FR" sz="1800" b="1" dirty="0" smtClean="0">
                  <a:solidFill>
                    <a:srgbClr val="0F5494"/>
                  </a:solidFill>
                  <a:latin typeface="Verdana" pitchFamily="34" charset="0"/>
                </a:rPr>
                <a:t>Institutions de recherches (IRD, SMHI, JRC, IRI, ...)</a:t>
              </a:r>
              <a:endParaRPr lang="fr-FR" sz="1800" b="1" dirty="0">
                <a:solidFill>
                  <a:srgbClr val="0F5494"/>
                </a:solidFill>
                <a:latin typeface="Verdana" pitchFamily="34" charset="0"/>
              </a:endParaRPr>
            </a:p>
          </p:txBody>
        </p:sp>
        <p:sp>
          <p:nvSpPr>
            <p:cNvPr id="14" name="Flèche vers le bas 13"/>
            <p:cNvSpPr/>
            <p:nvPr/>
          </p:nvSpPr>
          <p:spPr>
            <a:xfrm>
              <a:off x="4000496" y="4017350"/>
              <a:ext cx="642942" cy="1126162"/>
            </a:xfrm>
            <a:prstGeom prst="downArrow">
              <a:avLst/>
            </a:prstGeom>
            <a:solidFill>
              <a:srgbClr val="FF99FF"/>
            </a:solidFill>
            <a:ln>
              <a:solidFill>
                <a:srgbClr val="FF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Rounded Rectangle 6"/>
            <p:cNvSpPr/>
            <p:nvPr/>
          </p:nvSpPr>
          <p:spPr bwMode="auto">
            <a:xfrm>
              <a:off x="1214414" y="785794"/>
              <a:ext cx="2869246" cy="1000132"/>
            </a:xfrm>
            <a:prstGeom prst="roundRect">
              <a:avLst/>
            </a:prstGeom>
            <a:solidFill>
              <a:srgbClr val="92D050"/>
            </a:solidFill>
            <a:ln/>
            <a:extLst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algn="ctr" eaLnBrk="1" hangingPunct="1">
                <a:lnSpc>
                  <a:spcPct val="115000"/>
                </a:lnSpc>
              </a:pPr>
              <a:r>
                <a:rPr lang="fr-FR" sz="1800" b="1" dirty="0" smtClean="0">
                  <a:solidFill>
                    <a:srgbClr val="0F5494"/>
                  </a:solidFill>
                  <a:latin typeface="Verdana" pitchFamily="34" charset="0"/>
                </a:rPr>
                <a:t>Universités:</a:t>
              </a:r>
            </a:p>
            <a:p>
              <a:pPr marL="3175" algn="ctr" eaLnBrk="1" hangingPunct="1">
                <a:lnSpc>
                  <a:spcPct val="115000"/>
                </a:lnSpc>
              </a:pPr>
              <a:r>
                <a:rPr lang="fr-FR" sz="1800" b="1" dirty="0" smtClean="0">
                  <a:solidFill>
                    <a:srgbClr val="0F5494"/>
                  </a:solidFill>
                  <a:latin typeface="Verdana" pitchFamily="34" charset="0"/>
                </a:rPr>
                <a:t>Formations de base</a:t>
              </a:r>
              <a:endParaRPr lang="fr-FR" sz="1800" b="1" dirty="0">
                <a:solidFill>
                  <a:srgbClr val="0F5494"/>
                </a:solidFill>
                <a:latin typeface="Verdana" pitchFamily="34" charset="0"/>
              </a:endParaRPr>
            </a:p>
          </p:txBody>
        </p:sp>
        <p:grpSp>
          <p:nvGrpSpPr>
            <p:cNvPr id="17" name="Groupe 16"/>
            <p:cNvGrpSpPr/>
            <p:nvPr/>
          </p:nvGrpSpPr>
          <p:grpSpPr>
            <a:xfrm rot="240875">
              <a:off x="2653137" y="1725662"/>
              <a:ext cx="825959" cy="1439956"/>
              <a:chOff x="2653137" y="1725662"/>
              <a:chExt cx="825959" cy="1439956"/>
            </a:xfrm>
          </p:grpSpPr>
          <p:sp>
            <p:nvSpPr>
              <p:cNvPr id="13" name="Flèche vers le bas 12"/>
              <p:cNvSpPr/>
              <p:nvPr/>
            </p:nvSpPr>
            <p:spPr>
              <a:xfrm rot="19816708">
                <a:off x="2836154" y="2044411"/>
                <a:ext cx="642942" cy="1121207"/>
              </a:xfrm>
              <a:prstGeom prst="downArrow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6" name="Flèche vers le bas 15"/>
              <p:cNvSpPr/>
              <p:nvPr/>
            </p:nvSpPr>
            <p:spPr>
              <a:xfrm rot="9000000">
                <a:off x="2653137" y="1725662"/>
                <a:ext cx="642942" cy="1166247"/>
              </a:xfrm>
              <a:prstGeom prst="downArrow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grpSp>
          <p:nvGrpSpPr>
            <p:cNvPr id="18" name="Groupe 17"/>
            <p:cNvGrpSpPr/>
            <p:nvPr/>
          </p:nvGrpSpPr>
          <p:grpSpPr>
            <a:xfrm rot="3197685">
              <a:off x="5125912" y="1684497"/>
              <a:ext cx="825959" cy="1439956"/>
              <a:chOff x="2653137" y="1725662"/>
              <a:chExt cx="825959" cy="1439956"/>
            </a:xfrm>
            <a:solidFill>
              <a:schemeClr val="accent5">
                <a:lumMod val="90000"/>
              </a:schemeClr>
            </a:solidFill>
          </p:grpSpPr>
          <p:sp>
            <p:nvSpPr>
              <p:cNvPr id="19" name="Flèche vers le bas 18"/>
              <p:cNvSpPr/>
              <p:nvPr/>
            </p:nvSpPr>
            <p:spPr>
              <a:xfrm rot="19816708">
                <a:off x="2836154" y="2044411"/>
                <a:ext cx="642942" cy="1121207"/>
              </a:xfrm>
              <a:prstGeom prst="downArrow">
                <a:avLst/>
              </a:prstGeom>
              <a:grpFill/>
              <a:ln>
                <a:solidFill>
                  <a:schemeClr val="accent5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" name="Flèche vers le bas 19"/>
              <p:cNvSpPr/>
              <p:nvPr/>
            </p:nvSpPr>
            <p:spPr>
              <a:xfrm rot="9000000">
                <a:off x="2653137" y="1725662"/>
                <a:ext cx="642942" cy="1166247"/>
              </a:xfrm>
              <a:prstGeom prst="downArrow">
                <a:avLst/>
              </a:prstGeom>
              <a:grpFill/>
              <a:ln>
                <a:solidFill>
                  <a:schemeClr val="accent5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21" name="ZoneTexte 20"/>
            <p:cNvSpPr txBox="1"/>
            <p:nvPr/>
          </p:nvSpPr>
          <p:spPr>
            <a:xfrm rot="663198">
              <a:off x="5555867" y="2300962"/>
              <a:ext cx="2640038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b="1" dirty="0" smtClean="0"/>
                <a:t>Renforcement expertise, </a:t>
              </a:r>
              <a:r>
                <a:rPr lang="fr-FR" sz="1600" b="1" dirty="0" err="1" smtClean="0"/>
                <a:t>co</a:t>
              </a:r>
              <a:r>
                <a:rPr lang="fr-FR" sz="1600" b="1" dirty="0" smtClean="0"/>
                <a:t>-développement, adaptation des outils et méthodes</a:t>
              </a:r>
              <a:endParaRPr lang="fr-FR" sz="1600" b="1" dirty="0"/>
            </a:p>
          </p:txBody>
        </p:sp>
        <p:sp>
          <p:nvSpPr>
            <p:cNvPr id="22" name="ZoneTexte 21"/>
            <p:cNvSpPr txBox="1"/>
            <p:nvPr/>
          </p:nvSpPr>
          <p:spPr>
            <a:xfrm rot="20198157">
              <a:off x="909686" y="2133807"/>
              <a:ext cx="2078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b="1" dirty="0" smtClean="0"/>
                <a:t>Recherche, accueil des étudiants</a:t>
              </a:r>
            </a:p>
            <a:p>
              <a:pPr algn="ctr"/>
              <a:endParaRPr lang="fr-FR" sz="1600" b="1" dirty="0" smtClean="0"/>
            </a:p>
            <a:p>
              <a:pPr algn="ctr"/>
              <a:r>
                <a:rPr lang="fr-FR" sz="1600" b="1" dirty="0" smtClean="0"/>
                <a:t>Formations spécifiques opérationnelles</a:t>
              </a:r>
              <a:endParaRPr lang="fr-FR" sz="1600" b="1" dirty="0"/>
            </a:p>
          </p:txBody>
        </p:sp>
        <p:sp>
          <p:nvSpPr>
            <p:cNvPr id="23" name="ZoneTexte 22"/>
            <p:cNvSpPr txBox="1"/>
            <p:nvPr/>
          </p:nvSpPr>
          <p:spPr>
            <a:xfrm>
              <a:off x="2786050" y="4143380"/>
              <a:ext cx="314327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b="1" dirty="0" smtClean="0"/>
                <a:t>Transfert d’outils et méthodes</a:t>
              </a:r>
            </a:p>
            <a:p>
              <a:pPr algn="ctr"/>
              <a:r>
                <a:rPr lang="fr-FR" sz="1600" b="1" dirty="0" smtClean="0"/>
                <a:t>Renforcement des capacités</a:t>
              </a:r>
              <a:endParaRPr lang="fr-FR" sz="1600" b="1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159262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7664" y="1890698"/>
            <a:ext cx="6192688" cy="1754326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fr-FR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Merci de votre attention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1907704" y="4365104"/>
            <a:ext cx="5382344" cy="1920526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agrhymet.cilss.int</a:t>
            </a:r>
            <a:endParaRPr lang="fr-FR" sz="1800" b="1" dirty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fr-FR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BP 11011 Niamey (Niger)</a:t>
            </a:r>
          </a:p>
          <a:p>
            <a:pPr algn="ctr">
              <a:spcBef>
                <a:spcPct val="50000"/>
              </a:spcBef>
              <a:defRPr/>
            </a:pPr>
            <a:r>
              <a:rPr lang="fr-FR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Tel. : (227) – </a:t>
            </a:r>
            <a:r>
              <a:rPr lang="fr-FR" sz="1800" b="1" dirty="0">
                <a:latin typeface="Arial Black" pitchFamily="34" charset="0"/>
              </a:rPr>
              <a:t>20 31 53 16 / 20 31 54 36</a:t>
            </a:r>
            <a:endParaRPr lang="fr-FR" sz="18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fr-FR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Fax : (227) – </a:t>
            </a:r>
            <a:r>
              <a:rPr lang="fr-FR" sz="1800" b="1" dirty="0">
                <a:latin typeface="Arial Black" pitchFamily="34" charset="0"/>
              </a:rPr>
              <a:t>20 31 54 35</a:t>
            </a:r>
            <a:endParaRPr lang="fr-FR" sz="18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</a:endParaRPr>
          </a:p>
          <a:p>
            <a:pPr algn="ctr">
              <a:lnSpc>
                <a:spcPct val="60000"/>
              </a:lnSpc>
              <a:spcBef>
                <a:spcPct val="50000"/>
              </a:spcBef>
              <a:defRPr/>
            </a:pPr>
            <a:r>
              <a:rPr lang="fr-FR" sz="1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administration.agrhymet@cilss.int</a:t>
            </a:r>
            <a:endParaRPr lang="fr-FR" sz="1800" dirty="0"/>
          </a:p>
        </p:txBody>
      </p:sp>
      <p:pic>
        <p:nvPicPr>
          <p:cNvPr id="4" name="Picture 2" descr="Logo_cils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12135" y="270698"/>
            <a:ext cx="1463745" cy="16200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2861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onception personnalisée">
  <a:themeElements>
    <a:clrScheme name="1_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onception personnalisé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onception personnalisée">
  <a:themeElements>
    <a:clrScheme name="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ception personnalisé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SMHI - Svart">
  <a:themeElements>
    <a:clrScheme name="SMHI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B9CDF"/>
      </a:accent1>
      <a:accent2>
        <a:srgbClr val="72CA34"/>
      </a:accent2>
      <a:accent3>
        <a:srgbClr val="FDEB1B"/>
      </a:accent3>
      <a:accent4>
        <a:srgbClr val="F82B37"/>
      </a:accent4>
      <a:accent5>
        <a:srgbClr val="000000"/>
      </a:accent5>
      <a:accent6>
        <a:srgbClr val="7F7F7F"/>
      </a:accent6>
      <a:hlink>
        <a:srgbClr val="0000FF"/>
      </a:hlink>
      <a:folHlink>
        <a:srgbClr val="800080"/>
      </a:folHlink>
    </a:clrScheme>
    <a:fontScheme name="SMHI - Svar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MHI - Sva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B9CDF"/>
        </a:accent1>
        <a:accent2>
          <a:srgbClr val="72CA34"/>
        </a:accent2>
        <a:accent3>
          <a:srgbClr val="FFFFFF"/>
        </a:accent3>
        <a:accent4>
          <a:srgbClr val="000000"/>
        </a:accent4>
        <a:accent5>
          <a:srgbClr val="AFCBEC"/>
        </a:accent5>
        <a:accent6>
          <a:srgbClr val="67B72E"/>
        </a:accent6>
        <a:hlink>
          <a:srgbClr val="FDEB1B"/>
        </a:hlink>
        <a:folHlink>
          <a:srgbClr val="F82B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I - Sva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B9CDF"/>
        </a:accent1>
        <a:accent2>
          <a:srgbClr val="72CA34"/>
        </a:accent2>
        <a:accent3>
          <a:srgbClr val="FFFFFF"/>
        </a:accent3>
        <a:accent4>
          <a:srgbClr val="000000"/>
        </a:accent4>
        <a:accent5>
          <a:srgbClr val="AFCBEC"/>
        </a:accent5>
        <a:accent6>
          <a:srgbClr val="67B72E"/>
        </a:accent6>
        <a:hlink>
          <a:srgbClr val="FDEB1B"/>
        </a:hlink>
        <a:folHlink>
          <a:srgbClr val="F82B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I - Svart 2">
        <a:dk1>
          <a:srgbClr val="000000"/>
        </a:dk1>
        <a:lt1>
          <a:srgbClr val="FFFFFF"/>
        </a:lt1>
        <a:dk2>
          <a:srgbClr val="C4E1F5"/>
        </a:dk2>
        <a:lt2>
          <a:srgbClr val="B1D7F2"/>
        </a:lt2>
        <a:accent1>
          <a:srgbClr val="3B9CDF"/>
        </a:accent1>
        <a:accent2>
          <a:srgbClr val="62B0E5"/>
        </a:accent2>
        <a:accent3>
          <a:srgbClr val="FFFFFF"/>
        </a:accent3>
        <a:accent4>
          <a:srgbClr val="000000"/>
        </a:accent4>
        <a:accent5>
          <a:srgbClr val="AFCBEC"/>
        </a:accent5>
        <a:accent6>
          <a:srgbClr val="589FCF"/>
        </a:accent6>
        <a:hlink>
          <a:srgbClr val="76BAE9"/>
        </a:hlink>
        <a:folHlink>
          <a:srgbClr val="89C4E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I - Svart 3">
        <a:dk1>
          <a:srgbClr val="000000"/>
        </a:dk1>
        <a:lt1>
          <a:srgbClr val="FFFFFF"/>
        </a:lt1>
        <a:dk2>
          <a:srgbClr val="D4EFC2"/>
        </a:dk2>
        <a:lt2>
          <a:srgbClr val="C7EAAE"/>
        </a:lt2>
        <a:accent1>
          <a:srgbClr val="72CA34"/>
        </a:accent1>
        <a:accent2>
          <a:srgbClr val="8ED55D"/>
        </a:accent2>
        <a:accent3>
          <a:srgbClr val="FFFFFF"/>
        </a:accent3>
        <a:accent4>
          <a:srgbClr val="000000"/>
        </a:accent4>
        <a:accent5>
          <a:srgbClr val="BCE1AE"/>
        </a:accent5>
        <a:accent6>
          <a:srgbClr val="80C153"/>
        </a:accent6>
        <a:hlink>
          <a:srgbClr val="9DDA71"/>
        </a:hlink>
        <a:folHlink>
          <a:srgbClr val="AADF8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I - Svart 4">
        <a:dk1>
          <a:srgbClr val="000000"/>
        </a:dk1>
        <a:lt1>
          <a:srgbClr val="FFFFFF"/>
        </a:lt1>
        <a:dk2>
          <a:srgbClr val="FEF9BA"/>
        </a:dk2>
        <a:lt2>
          <a:srgbClr val="FEF7A4"/>
        </a:lt2>
        <a:accent1>
          <a:srgbClr val="FDEB1B"/>
        </a:accent1>
        <a:accent2>
          <a:srgbClr val="FDEF49"/>
        </a:accent2>
        <a:accent3>
          <a:srgbClr val="FFFFFF"/>
        </a:accent3>
        <a:accent4>
          <a:srgbClr val="000000"/>
        </a:accent4>
        <a:accent5>
          <a:srgbClr val="FEF3AB"/>
        </a:accent5>
        <a:accent6>
          <a:srgbClr val="E5D941"/>
        </a:accent6>
        <a:hlink>
          <a:srgbClr val="FEF160"/>
        </a:hlink>
        <a:folHlink>
          <a:srgbClr val="FEF37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I - Svart 5">
        <a:dk1>
          <a:srgbClr val="000000"/>
        </a:dk1>
        <a:lt1>
          <a:srgbClr val="FFFFFF"/>
        </a:lt1>
        <a:dk2>
          <a:srgbClr val="FAC2C5"/>
        </a:dk2>
        <a:lt2>
          <a:srgbClr val="F8AEB2"/>
        </a:lt2>
        <a:accent1>
          <a:srgbClr val="EE343F"/>
        </a:accent1>
        <a:accent2>
          <a:srgbClr val="F15D65"/>
        </a:accent2>
        <a:accent3>
          <a:srgbClr val="FFFFFF"/>
        </a:accent3>
        <a:accent4>
          <a:srgbClr val="000000"/>
        </a:accent4>
        <a:accent5>
          <a:srgbClr val="F5AEAF"/>
        </a:accent5>
        <a:accent6>
          <a:srgbClr val="DA535B"/>
        </a:accent6>
        <a:hlink>
          <a:srgbClr val="F37179"/>
        </a:hlink>
        <a:folHlink>
          <a:srgbClr val="F5858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18185</TotalTime>
  <Words>526</Words>
  <Application>Microsoft Office PowerPoint</Application>
  <PresentationFormat>Affichage à l'écran (4:3)</PresentationFormat>
  <Paragraphs>125</Paragraphs>
  <Slides>9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4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Modèle par défaut</vt:lpstr>
      <vt:lpstr>1_Conception personnalisée</vt:lpstr>
      <vt:lpstr>Conception personnalisée</vt:lpstr>
      <vt:lpstr>SMHI - Svart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Toshiba</dc:creator>
  <cp:lastModifiedBy>Hamatan</cp:lastModifiedBy>
  <cp:revision>3881</cp:revision>
  <dcterms:created xsi:type="dcterms:W3CDTF">2003-01-26T09:51:28Z</dcterms:created>
  <dcterms:modified xsi:type="dcterms:W3CDTF">2018-11-15T07:52:01Z</dcterms:modified>
</cp:coreProperties>
</file>