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50" r:id="rId6"/>
    <p:sldMasterId id="2147483674" r:id="rId7"/>
    <p:sldMasterId id="2147483686" r:id="rId8"/>
    <p:sldMasterId id="2147483702" r:id="rId9"/>
    <p:sldMasterId id="2147483718" r:id="rId10"/>
    <p:sldMasterId id="2147483720" r:id="rId11"/>
  </p:sldMasterIdLst>
  <p:notesMasterIdLst>
    <p:notesMasterId r:id="rId28"/>
  </p:notesMasterIdLst>
  <p:handoutMasterIdLst>
    <p:handoutMasterId r:id="rId29"/>
  </p:handoutMasterIdLst>
  <p:sldIdLst>
    <p:sldId id="279" r:id="rId12"/>
    <p:sldId id="320" r:id="rId13"/>
    <p:sldId id="343" r:id="rId14"/>
    <p:sldId id="296" r:id="rId15"/>
    <p:sldId id="294" r:id="rId16"/>
    <p:sldId id="341" r:id="rId17"/>
    <p:sldId id="342" r:id="rId18"/>
    <p:sldId id="297" r:id="rId19"/>
    <p:sldId id="298" r:id="rId20"/>
    <p:sldId id="310" r:id="rId21"/>
    <p:sldId id="334" r:id="rId22"/>
    <p:sldId id="335" r:id="rId23"/>
    <p:sldId id="336" r:id="rId24"/>
    <p:sldId id="287" r:id="rId25"/>
    <p:sldId id="288" r:id="rId26"/>
    <p:sldId id="276" r:id="rId2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48" autoAdjust="0"/>
    <p:restoredTop sz="99788" autoAdjust="0"/>
  </p:normalViewPr>
  <p:slideViewPr>
    <p:cSldViewPr snapToGrid="0" snapToObjects="1">
      <p:cViewPr varScale="1">
        <p:scale>
          <a:sx n="123" d="100"/>
          <a:sy n="123" d="100"/>
        </p:scale>
        <p:origin x="192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184" y="2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DE74D-F849-4C22-9EDE-C47B9EA036B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C8B34-2D39-42F4-B9B4-7844E91EAD26}">
      <dgm:prSet custT="1"/>
      <dgm:spPr/>
      <dgm:t>
        <a:bodyPr/>
        <a:lstStyle/>
        <a:p>
          <a:pPr rtl="0"/>
          <a:r>
            <a:rPr lang="en-US" sz="3200" u="non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Fit for Context Technology</a:t>
          </a:r>
          <a:endParaRPr lang="en-US" sz="3200" b="1" u="none" dirty="0"/>
        </a:p>
      </dgm:t>
    </dgm:pt>
    <dgm:pt modelId="{846BBC70-0CF4-4F5D-8EFA-42A8412B2832}" type="parTrans" cxnId="{C9B80303-BC37-4FCE-88A3-4D4A8A604383}">
      <dgm:prSet/>
      <dgm:spPr/>
      <dgm:t>
        <a:bodyPr/>
        <a:lstStyle/>
        <a:p>
          <a:endParaRPr lang="en-US" sz="2800" u="none"/>
        </a:p>
      </dgm:t>
    </dgm:pt>
    <dgm:pt modelId="{7F4443CE-D955-4AEA-B8D1-12966065B955}" type="sibTrans" cxnId="{C9B80303-BC37-4FCE-88A3-4D4A8A604383}">
      <dgm:prSet/>
      <dgm:spPr/>
      <dgm:t>
        <a:bodyPr/>
        <a:lstStyle/>
        <a:p>
          <a:endParaRPr lang="en-US" sz="2800" u="none"/>
        </a:p>
      </dgm:t>
    </dgm:pt>
    <dgm:pt modelId="{137F34C0-AC62-4C26-91C2-F7188412951A}">
      <dgm:prSet custT="1"/>
      <dgm:spPr/>
      <dgm:t>
        <a:bodyPr/>
        <a:lstStyle/>
        <a:p>
          <a:pPr rtl="0"/>
          <a:r>
            <a:rPr lang="en-US" sz="3200" u="non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Multi-Year Project Investment</a:t>
          </a:r>
          <a:endParaRPr lang="en-US" sz="3200" b="1" u="none" dirty="0"/>
        </a:p>
      </dgm:t>
    </dgm:pt>
    <dgm:pt modelId="{24B2E7B7-8A5B-4AA4-87C9-7F95666A3572}" type="parTrans" cxnId="{767FAD5B-D5A6-4C05-A227-4D65E67B2635}">
      <dgm:prSet/>
      <dgm:spPr/>
      <dgm:t>
        <a:bodyPr/>
        <a:lstStyle/>
        <a:p>
          <a:endParaRPr lang="en-US" sz="2800" u="none"/>
        </a:p>
      </dgm:t>
    </dgm:pt>
    <dgm:pt modelId="{3AF7C038-C76C-4B0A-A948-7E67B0F6508C}" type="sibTrans" cxnId="{767FAD5B-D5A6-4C05-A227-4D65E67B2635}">
      <dgm:prSet/>
      <dgm:spPr/>
      <dgm:t>
        <a:bodyPr/>
        <a:lstStyle/>
        <a:p>
          <a:endParaRPr lang="en-US" sz="2800" u="none"/>
        </a:p>
      </dgm:t>
    </dgm:pt>
    <dgm:pt modelId="{F9C0A116-19DE-4396-91DA-B05E58B4FE57}">
      <dgm:prSet custT="1"/>
      <dgm:spPr/>
      <dgm:t>
        <a:bodyPr/>
        <a:lstStyle/>
        <a:p>
          <a:pPr rtl="0"/>
          <a:r>
            <a:rPr lang="en-US" sz="3200" u="non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Public Private Partnerships</a:t>
          </a:r>
          <a:endParaRPr lang="en-US" sz="3200" b="1" u="none" dirty="0"/>
        </a:p>
      </dgm:t>
    </dgm:pt>
    <dgm:pt modelId="{E678CD91-D389-4F81-9EB9-07049DE6ED18}" type="parTrans" cxnId="{ED9BBD80-AA65-407D-A0A7-CCA4B338FBD8}">
      <dgm:prSet/>
      <dgm:spPr/>
      <dgm:t>
        <a:bodyPr/>
        <a:lstStyle/>
        <a:p>
          <a:endParaRPr lang="en-US" sz="2800" u="none"/>
        </a:p>
      </dgm:t>
    </dgm:pt>
    <dgm:pt modelId="{FB836521-3AC7-49CD-AC42-F0E4151BA898}" type="sibTrans" cxnId="{ED9BBD80-AA65-407D-A0A7-CCA4B338FBD8}">
      <dgm:prSet/>
      <dgm:spPr/>
      <dgm:t>
        <a:bodyPr/>
        <a:lstStyle/>
        <a:p>
          <a:endParaRPr lang="en-US" sz="2800" u="none"/>
        </a:p>
      </dgm:t>
    </dgm:pt>
    <dgm:pt modelId="{FD6BBD52-FEB0-477E-A4C6-3093ED9BBDBD}">
      <dgm:prSet custT="1"/>
      <dgm:spPr/>
      <dgm:t>
        <a:bodyPr/>
        <a:lstStyle/>
        <a:p>
          <a:pPr rtl="0"/>
          <a:r>
            <a:rPr lang="en-US" sz="3200" u="non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Data Rights to Enable the PPPs</a:t>
          </a:r>
          <a:endParaRPr lang="en-US" sz="3200" b="1" u="none" dirty="0"/>
        </a:p>
      </dgm:t>
    </dgm:pt>
    <dgm:pt modelId="{D2E69E3C-8753-4AA6-BD72-676FA682B227}" type="parTrans" cxnId="{55167F75-443F-4FDC-BE40-1374A44275DB}">
      <dgm:prSet/>
      <dgm:spPr/>
      <dgm:t>
        <a:bodyPr/>
        <a:lstStyle/>
        <a:p>
          <a:endParaRPr lang="en-US" sz="2800" u="none"/>
        </a:p>
      </dgm:t>
    </dgm:pt>
    <dgm:pt modelId="{17EB70D8-5CF1-43E7-9F4D-23952CCDF3FE}" type="sibTrans" cxnId="{55167F75-443F-4FDC-BE40-1374A44275DB}">
      <dgm:prSet/>
      <dgm:spPr/>
      <dgm:t>
        <a:bodyPr/>
        <a:lstStyle/>
        <a:p>
          <a:endParaRPr lang="en-US" sz="2800" u="none"/>
        </a:p>
      </dgm:t>
    </dgm:pt>
    <dgm:pt modelId="{7F66E565-2BCD-437A-B20C-09A217BF06D2}">
      <dgm:prSet custT="1"/>
      <dgm:spPr/>
      <dgm:t>
        <a:bodyPr/>
        <a:lstStyle/>
        <a:p>
          <a:r>
            <a:rPr lang="en-US" sz="3200" u="non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Multi-Stakeholder Approach</a:t>
          </a:r>
          <a:endParaRPr lang="en-US" sz="3200" u="none" dirty="0"/>
        </a:p>
      </dgm:t>
    </dgm:pt>
    <dgm:pt modelId="{113B649D-9459-4771-95D2-B7A7F6A8B2C3}" type="parTrans" cxnId="{9C117D32-5DDD-4728-AA7C-13B1E9FEAF4D}">
      <dgm:prSet/>
      <dgm:spPr/>
      <dgm:t>
        <a:bodyPr/>
        <a:lstStyle/>
        <a:p>
          <a:endParaRPr lang="en-US" sz="2800" u="none"/>
        </a:p>
      </dgm:t>
    </dgm:pt>
    <dgm:pt modelId="{6D7927EE-66AB-471C-BCBD-B2848627FC03}" type="sibTrans" cxnId="{9C117D32-5DDD-4728-AA7C-13B1E9FEAF4D}">
      <dgm:prSet/>
      <dgm:spPr/>
      <dgm:t>
        <a:bodyPr/>
        <a:lstStyle/>
        <a:p>
          <a:endParaRPr lang="en-US" sz="2800" u="none"/>
        </a:p>
      </dgm:t>
    </dgm:pt>
    <dgm:pt modelId="{181FDE48-A171-4ACD-92AB-0FD059806354}" type="pres">
      <dgm:prSet presAssocID="{A84DE74D-F849-4C22-9EDE-C47B9EA036BF}" presName="compositeShape" presStyleCnt="0">
        <dgm:presLayoutVars>
          <dgm:dir/>
          <dgm:resizeHandles/>
        </dgm:presLayoutVars>
      </dgm:prSet>
      <dgm:spPr/>
    </dgm:pt>
    <dgm:pt modelId="{FE1D24BF-11E1-4B92-ABC5-FC3D97634756}" type="pres">
      <dgm:prSet presAssocID="{A84DE74D-F849-4C22-9EDE-C47B9EA036BF}" presName="pyramid" presStyleLbl="node1" presStyleIdx="0" presStyleCnt="1" custLinFactNeighborX="-41949"/>
      <dgm:spPr/>
    </dgm:pt>
    <dgm:pt modelId="{27801F60-2734-4D55-A004-02D8D1F5C1B8}" type="pres">
      <dgm:prSet presAssocID="{A84DE74D-F849-4C22-9EDE-C47B9EA036BF}" presName="theList" presStyleCnt="0"/>
      <dgm:spPr/>
    </dgm:pt>
    <dgm:pt modelId="{A219656B-7D7F-4D3B-98C0-0B9366F527D8}" type="pres">
      <dgm:prSet presAssocID="{7E3C8B34-2D39-42F4-B9B4-7844E91EAD26}" presName="aNode" presStyleLbl="fgAcc1" presStyleIdx="0" presStyleCnt="5" custScaleX="206416">
        <dgm:presLayoutVars>
          <dgm:bulletEnabled val="1"/>
        </dgm:presLayoutVars>
      </dgm:prSet>
      <dgm:spPr/>
    </dgm:pt>
    <dgm:pt modelId="{7A5682B4-5D2D-4D18-9159-8A1EE90E68D0}" type="pres">
      <dgm:prSet presAssocID="{7E3C8B34-2D39-42F4-B9B4-7844E91EAD26}" presName="aSpace" presStyleCnt="0"/>
      <dgm:spPr/>
    </dgm:pt>
    <dgm:pt modelId="{C0499590-4CEC-4C32-B022-9FEBB5F35045}" type="pres">
      <dgm:prSet presAssocID="{137F34C0-AC62-4C26-91C2-F7188412951A}" presName="aNode" presStyleLbl="fgAcc1" presStyleIdx="1" presStyleCnt="5" custScaleX="206416">
        <dgm:presLayoutVars>
          <dgm:bulletEnabled val="1"/>
        </dgm:presLayoutVars>
      </dgm:prSet>
      <dgm:spPr/>
    </dgm:pt>
    <dgm:pt modelId="{469BC020-2D10-41DA-8294-2548FC96B360}" type="pres">
      <dgm:prSet presAssocID="{137F34C0-AC62-4C26-91C2-F7188412951A}" presName="aSpace" presStyleCnt="0"/>
      <dgm:spPr/>
    </dgm:pt>
    <dgm:pt modelId="{BCD30076-3882-4CAA-9673-52430F95A0E0}" type="pres">
      <dgm:prSet presAssocID="{F9C0A116-19DE-4396-91DA-B05E58B4FE57}" presName="aNode" presStyleLbl="fgAcc1" presStyleIdx="2" presStyleCnt="5" custScaleX="206416">
        <dgm:presLayoutVars>
          <dgm:bulletEnabled val="1"/>
        </dgm:presLayoutVars>
      </dgm:prSet>
      <dgm:spPr/>
    </dgm:pt>
    <dgm:pt modelId="{2F2D8D5F-6BF5-4DCB-8F78-FC9A4C3943E4}" type="pres">
      <dgm:prSet presAssocID="{F9C0A116-19DE-4396-91DA-B05E58B4FE57}" presName="aSpace" presStyleCnt="0"/>
      <dgm:spPr/>
    </dgm:pt>
    <dgm:pt modelId="{259B03F4-0CC9-4AC7-8F44-5A9435E33683}" type="pres">
      <dgm:prSet presAssocID="{FD6BBD52-FEB0-477E-A4C6-3093ED9BBDBD}" presName="aNode" presStyleLbl="fgAcc1" presStyleIdx="3" presStyleCnt="5" custScaleX="206416">
        <dgm:presLayoutVars>
          <dgm:bulletEnabled val="1"/>
        </dgm:presLayoutVars>
      </dgm:prSet>
      <dgm:spPr/>
    </dgm:pt>
    <dgm:pt modelId="{A28FA7B6-8DED-4C39-83B3-237DE4EADD4F}" type="pres">
      <dgm:prSet presAssocID="{FD6BBD52-FEB0-477E-A4C6-3093ED9BBDBD}" presName="aSpace" presStyleCnt="0"/>
      <dgm:spPr/>
    </dgm:pt>
    <dgm:pt modelId="{7BE3B415-6626-4624-8B00-1808ABA6824D}" type="pres">
      <dgm:prSet presAssocID="{7F66E565-2BCD-437A-B20C-09A217BF06D2}" presName="aNode" presStyleLbl="fgAcc1" presStyleIdx="4" presStyleCnt="5" custScaleX="206416">
        <dgm:presLayoutVars>
          <dgm:bulletEnabled val="1"/>
        </dgm:presLayoutVars>
      </dgm:prSet>
      <dgm:spPr/>
    </dgm:pt>
    <dgm:pt modelId="{3361FDA0-0E91-41AF-9633-D64753F2535C}" type="pres">
      <dgm:prSet presAssocID="{7F66E565-2BCD-437A-B20C-09A217BF06D2}" presName="aSpace" presStyleCnt="0"/>
      <dgm:spPr/>
    </dgm:pt>
  </dgm:ptLst>
  <dgm:cxnLst>
    <dgm:cxn modelId="{C9B80303-BC37-4FCE-88A3-4D4A8A604383}" srcId="{A84DE74D-F849-4C22-9EDE-C47B9EA036BF}" destId="{7E3C8B34-2D39-42F4-B9B4-7844E91EAD26}" srcOrd="0" destOrd="0" parTransId="{846BBC70-0CF4-4F5D-8EFA-42A8412B2832}" sibTransId="{7F4443CE-D955-4AEA-B8D1-12966065B955}"/>
    <dgm:cxn modelId="{49CE1A03-D94F-4F20-88EA-6A92C1E61AE2}" type="presOf" srcId="{7E3C8B34-2D39-42F4-B9B4-7844E91EAD26}" destId="{A219656B-7D7F-4D3B-98C0-0B9366F527D8}" srcOrd="0" destOrd="0" presId="urn:microsoft.com/office/officeart/2005/8/layout/pyramid2"/>
    <dgm:cxn modelId="{02D5CB04-C9D8-44F3-8DE9-1063880A9E1A}" type="presOf" srcId="{137F34C0-AC62-4C26-91C2-F7188412951A}" destId="{C0499590-4CEC-4C32-B022-9FEBB5F35045}" srcOrd="0" destOrd="0" presId="urn:microsoft.com/office/officeart/2005/8/layout/pyramid2"/>
    <dgm:cxn modelId="{B4406123-2EE0-47F1-9966-C1B932C12C83}" type="presOf" srcId="{A84DE74D-F849-4C22-9EDE-C47B9EA036BF}" destId="{181FDE48-A171-4ACD-92AB-0FD059806354}" srcOrd="0" destOrd="0" presId="urn:microsoft.com/office/officeart/2005/8/layout/pyramid2"/>
    <dgm:cxn modelId="{9C117D32-5DDD-4728-AA7C-13B1E9FEAF4D}" srcId="{A84DE74D-F849-4C22-9EDE-C47B9EA036BF}" destId="{7F66E565-2BCD-437A-B20C-09A217BF06D2}" srcOrd="4" destOrd="0" parTransId="{113B649D-9459-4771-95D2-B7A7F6A8B2C3}" sibTransId="{6D7927EE-66AB-471C-BCBD-B2848627FC03}"/>
    <dgm:cxn modelId="{25149655-DACE-4F26-9675-C3BDFFE7EEFF}" type="presOf" srcId="{F9C0A116-19DE-4396-91DA-B05E58B4FE57}" destId="{BCD30076-3882-4CAA-9673-52430F95A0E0}" srcOrd="0" destOrd="0" presId="urn:microsoft.com/office/officeart/2005/8/layout/pyramid2"/>
    <dgm:cxn modelId="{767FAD5B-D5A6-4C05-A227-4D65E67B2635}" srcId="{A84DE74D-F849-4C22-9EDE-C47B9EA036BF}" destId="{137F34C0-AC62-4C26-91C2-F7188412951A}" srcOrd="1" destOrd="0" parTransId="{24B2E7B7-8A5B-4AA4-87C9-7F95666A3572}" sibTransId="{3AF7C038-C76C-4B0A-A948-7E67B0F6508C}"/>
    <dgm:cxn modelId="{0A351F69-A39C-42FB-876D-437C5C5A8413}" type="presOf" srcId="{FD6BBD52-FEB0-477E-A4C6-3093ED9BBDBD}" destId="{259B03F4-0CC9-4AC7-8F44-5A9435E33683}" srcOrd="0" destOrd="0" presId="urn:microsoft.com/office/officeart/2005/8/layout/pyramid2"/>
    <dgm:cxn modelId="{55167F75-443F-4FDC-BE40-1374A44275DB}" srcId="{A84DE74D-F849-4C22-9EDE-C47B9EA036BF}" destId="{FD6BBD52-FEB0-477E-A4C6-3093ED9BBDBD}" srcOrd="3" destOrd="0" parTransId="{D2E69E3C-8753-4AA6-BD72-676FA682B227}" sibTransId="{17EB70D8-5CF1-43E7-9F4D-23952CCDF3FE}"/>
    <dgm:cxn modelId="{ED9BBD80-AA65-407D-A0A7-CCA4B338FBD8}" srcId="{A84DE74D-F849-4C22-9EDE-C47B9EA036BF}" destId="{F9C0A116-19DE-4396-91DA-B05E58B4FE57}" srcOrd="2" destOrd="0" parTransId="{E678CD91-D389-4F81-9EB9-07049DE6ED18}" sibTransId="{FB836521-3AC7-49CD-AC42-F0E4151BA898}"/>
    <dgm:cxn modelId="{57BBDDAF-E0AB-4225-A943-1C299ADCB8B4}" type="presOf" srcId="{7F66E565-2BCD-437A-B20C-09A217BF06D2}" destId="{7BE3B415-6626-4624-8B00-1808ABA6824D}" srcOrd="0" destOrd="0" presId="urn:microsoft.com/office/officeart/2005/8/layout/pyramid2"/>
    <dgm:cxn modelId="{6CE1F541-ACB8-4F4A-BC17-0274B1983BB7}" type="presParOf" srcId="{181FDE48-A171-4ACD-92AB-0FD059806354}" destId="{FE1D24BF-11E1-4B92-ABC5-FC3D97634756}" srcOrd="0" destOrd="0" presId="urn:microsoft.com/office/officeart/2005/8/layout/pyramid2"/>
    <dgm:cxn modelId="{E5A69C5E-1758-4AD0-B005-1BC3581C59D6}" type="presParOf" srcId="{181FDE48-A171-4ACD-92AB-0FD059806354}" destId="{27801F60-2734-4D55-A004-02D8D1F5C1B8}" srcOrd="1" destOrd="0" presId="urn:microsoft.com/office/officeart/2005/8/layout/pyramid2"/>
    <dgm:cxn modelId="{F43DAEAC-346E-49B1-AF45-4920E3B3A84F}" type="presParOf" srcId="{27801F60-2734-4D55-A004-02D8D1F5C1B8}" destId="{A219656B-7D7F-4D3B-98C0-0B9366F527D8}" srcOrd="0" destOrd="0" presId="urn:microsoft.com/office/officeart/2005/8/layout/pyramid2"/>
    <dgm:cxn modelId="{22F5311E-F103-4564-86B4-EC94BAAD2616}" type="presParOf" srcId="{27801F60-2734-4D55-A004-02D8D1F5C1B8}" destId="{7A5682B4-5D2D-4D18-9159-8A1EE90E68D0}" srcOrd="1" destOrd="0" presId="urn:microsoft.com/office/officeart/2005/8/layout/pyramid2"/>
    <dgm:cxn modelId="{DF1339CA-26B4-4979-A1BB-7F7F9C9992EF}" type="presParOf" srcId="{27801F60-2734-4D55-A004-02D8D1F5C1B8}" destId="{C0499590-4CEC-4C32-B022-9FEBB5F35045}" srcOrd="2" destOrd="0" presId="urn:microsoft.com/office/officeart/2005/8/layout/pyramid2"/>
    <dgm:cxn modelId="{269B2D19-E659-4AFE-8FDE-C3B2C6672584}" type="presParOf" srcId="{27801F60-2734-4D55-A004-02D8D1F5C1B8}" destId="{469BC020-2D10-41DA-8294-2548FC96B360}" srcOrd="3" destOrd="0" presId="urn:microsoft.com/office/officeart/2005/8/layout/pyramid2"/>
    <dgm:cxn modelId="{0140A0AA-2626-4515-909F-9C31BE709FE0}" type="presParOf" srcId="{27801F60-2734-4D55-A004-02D8D1F5C1B8}" destId="{BCD30076-3882-4CAA-9673-52430F95A0E0}" srcOrd="4" destOrd="0" presId="urn:microsoft.com/office/officeart/2005/8/layout/pyramid2"/>
    <dgm:cxn modelId="{999438C4-7374-41F0-B9F6-E6FCB688DA9C}" type="presParOf" srcId="{27801F60-2734-4D55-A004-02D8D1F5C1B8}" destId="{2F2D8D5F-6BF5-4DCB-8F78-FC9A4C3943E4}" srcOrd="5" destOrd="0" presId="urn:microsoft.com/office/officeart/2005/8/layout/pyramid2"/>
    <dgm:cxn modelId="{5FE3E186-A963-442C-8D8C-FAB3939E9271}" type="presParOf" srcId="{27801F60-2734-4D55-A004-02D8D1F5C1B8}" destId="{259B03F4-0CC9-4AC7-8F44-5A9435E33683}" srcOrd="6" destOrd="0" presId="urn:microsoft.com/office/officeart/2005/8/layout/pyramid2"/>
    <dgm:cxn modelId="{BE2FC311-86E7-454F-94E1-00A006F320C8}" type="presParOf" srcId="{27801F60-2734-4D55-A004-02D8D1F5C1B8}" destId="{A28FA7B6-8DED-4C39-83B3-237DE4EADD4F}" srcOrd="7" destOrd="0" presId="urn:microsoft.com/office/officeart/2005/8/layout/pyramid2"/>
    <dgm:cxn modelId="{EA5DD475-32CE-48BC-A293-D66A7DFF12C1}" type="presParOf" srcId="{27801F60-2734-4D55-A004-02D8D1F5C1B8}" destId="{7BE3B415-6626-4624-8B00-1808ABA6824D}" srcOrd="8" destOrd="0" presId="urn:microsoft.com/office/officeart/2005/8/layout/pyramid2"/>
    <dgm:cxn modelId="{68410B24-5E78-4AE3-9156-8C55498939C8}" type="presParOf" srcId="{27801F60-2734-4D55-A004-02D8D1F5C1B8}" destId="{3361FDA0-0E91-41AF-9633-D64753F2535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EC1E1-BA91-4290-AACC-A07F3A01805E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2F98BF-4D7A-4A73-AA59-D92AE5D97296}">
      <dgm:prSet phldrT="[Text]" custT="1"/>
      <dgm:spPr/>
      <dgm:t>
        <a:bodyPr/>
        <a:lstStyle/>
        <a:p>
          <a:r>
            <a:rPr lang="en-US" sz="2400" b="1" dirty="0"/>
            <a:t>Budgets</a:t>
          </a:r>
        </a:p>
      </dgm:t>
    </dgm:pt>
    <dgm:pt modelId="{14FC9098-DBFA-4F53-AAF8-76FD6AC7C303}" type="parTrans" cxnId="{48986F7F-E941-4718-AFCE-B78B15F28997}">
      <dgm:prSet/>
      <dgm:spPr/>
      <dgm:t>
        <a:bodyPr/>
        <a:lstStyle/>
        <a:p>
          <a:endParaRPr lang="en-US"/>
        </a:p>
      </dgm:t>
    </dgm:pt>
    <dgm:pt modelId="{DB15DCBD-D64E-4D84-A412-371A6A275C45}" type="sibTrans" cxnId="{48986F7F-E941-4718-AFCE-B78B15F28997}">
      <dgm:prSet/>
      <dgm:spPr/>
      <dgm:t>
        <a:bodyPr/>
        <a:lstStyle/>
        <a:p>
          <a:endParaRPr lang="en-US"/>
        </a:p>
      </dgm:t>
    </dgm:pt>
    <dgm:pt modelId="{4EAC7D5C-8123-417D-86C5-0FC7BD295934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</a:rPr>
            <a:t>Government budgets are very limited</a:t>
          </a:r>
          <a:endParaRPr lang="en-US" sz="1400" dirty="0"/>
        </a:p>
      </dgm:t>
    </dgm:pt>
    <dgm:pt modelId="{4E41E687-FF62-4440-BD3C-27E77675F00D}" type="parTrans" cxnId="{BA9FA7B5-BE05-460F-9B6A-4659E64FC144}">
      <dgm:prSet/>
      <dgm:spPr/>
      <dgm:t>
        <a:bodyPr/>
        <a:lstStyle/>
        <a:p>
          <a:endParaRPr lang="en-US"/>
        </a:p>
      </dgm:t>
    </dgm:pt>
    <dgm:pt modelId="{007CEDB7-54CA-4B73-9520-1975345B807E}" type="sibTrans" cxnId="{BA9FA7B5-BE05-460F-9B6A-4659E64FC144}">
      <dgm:prSet/>
      <dgm:spPr/>
      <dgm:t>
        <a:bodyPr/>
        <a:lstStyle/>
        <a:p>
          <a:endParaRPr lang="en-US"/>
        </a:p>
      </dgm:t>
    </dgm:pt>
    <dgm:pt modelId="{6F072568-4D15-4526-B5FB-DCBF1B7D0462}">
      <dgm:prSet phldrT="[Text]" custT="1"/>
      <dgm:spPr/>
      <dgm:t>
        <a:bodyPr rIns="0"/>
        <a:lstStyle/>
        <a:p>
          <a:pPr>
            <a:tabLst/>
          </a:pPr>
          <a:r>
            <a:rPr lang="en-US" sz="2200" b="1" dirty="0"/>
            <a:t>People</a:t>
          </a:r>
        </a:p>
      </dgm:t>
    </dgm:pt>
    <dgm:pt modelId="{1229CF4D-BCBF-4650-90E0-FAB97F736F94}" type="parTrans" cxnId="{2D1BBFAD-EFCD-429E-8C69-88C9FE27036A}">
      <dgm:prSet/>
      <dgm:spPr/>
      <dgm:t>
        <a:bodyPr/>
        <a:lstStyle/>
        <a:p>
          <a:endParaRPr lang="en-US"/>
        </a:p>
      </dgm:t>
    </dgm:pt>
    <dgm:pt modelId="{07E2E86C-A053-41ED-9864-1A64F182AA5E}" type="sibTrans" cxnId="{2D1BBFAD-EFCD-429E-8C69-88C9FE27036A}">
      <dgm:prSet/>
      <dgm:spPr/>
      <dgm:t>
        <a:bodyPr/>
        <a:lstStyle/>
        <a:p>
          <a:endParaRPr lang="en-US"/>
        </a:p>
      </dgm:t>
    </dgm:pt>
    <dgm:pt modelId="{78D8074E-783F-4BAE-B676-AEC82C6AFDF3}">
      <dgm:prSet phldrT="[Text]" custT="1"/>
      <dgm:spPr/>
      <dgm:t>
        <a:bodyPr/>
        <a:lstStyle/>
        <a:p>
          <a:r>
            <a:rPr lang="en-US" sz="1400" dirty="0">
              <a:solidFill>
                <a:schemeClr val="tx2">
                  <a:lumMod val="50000"/>
                </a:schemeClr>
              </a:solidFill>
            </a:rPr>
            <a:t>Limited technical skills and resources  </a:t>
          </a:r>
        </a:p>
      </dgm:t>
    </dgm:pt>
    <dgm:pt modelId="{5833B180-0884-4396-B6F6-2E61E55B667B}" type="parTrans" cxnId="{6D8B17F4-F55D-4D1E-B99E-105266D40247}">
      <dgm:prSet/>
      <dgm:spPr/>
      <dgm:t>
        <a:bodyPr/>
        <a:lstStyle/>
        <a:p>
          <a:endParaRPr lang="en-US"/>
        </a:p>
      </dgm:t>
    </dgm:pt>
    <dgm:pt modelId="{A70E6622-AC6B-40FE-973C-BDE3D6B01A74}" type="sibTrans" cxnId="{6D8B17F4-F55D-4D1E-B99E-105266D40247}">
      <dgm:prSet/>
      <dgm:spPr/>
      <dgm:t>
        <a:bodyPr/>
        <a:lstStyle/>
        <a:p>
          <a:endParaRPr lang="en-US"/>
        </a:p>
      </dgm:t>
    </dgm:pt>
    <dgm:pt modelId="{987E7C1C-F049-43DD-8D14-4EE35798311C}">
      <dgm:prSet phldrT="[Text]" custT="1"/>
      <dgm:spPr/>
      <dgm:t>
        <a:bodyPr/>
        <a:lstStyle/>
        <a:p>
          <a:r>
            <a:rPr lang="en-US" sz="2200" b="1" spc="-100" baseline="0" dirty="0"/>
            <a:t>Technology</a:t>
          </a:r>
        </a:p>
      </dgm:t>
    </dgm:pt>
    <dgm:pt modelId="{8126ABC2-2B7A-4136-90A3-307187E89C0D}" type="parTrans" cxnId="{981EAFD8-F00A-436C-92D3-D6FB14FD60B0}">
      <dgm:prSet/>
      <dgm:spPr/>
      <dgm:t>
        <a:bodyPr/>
        <a:lstStyle/>
        <a:p>
          <a:endParaRPr lang="en-US"/>
        </a:p>
      </dgm:t>
    </dgm:pt>
    <dgm:pt modelId="{3D46FFC1-3CEF-435A-96E8-AC4AEC0C5A05}" type="sibTrans" cxnId="{981EAFD8-F00A-436C-92D3-D6FB14FD60B0}">
      <dgm:prSet/>
      <dgm:spPr/>
      <dgm:t>
        <a:bodyPr/>
        <a:lstStyle/>
        <a:p>
          <a:endParaRPr lang="en-US"/>
        </a:p>
      </dgm:t>
    </dgm:pt>
    <dgm:pt modelId="{CF6C85E9-0264-4E3D-8B56-0486788EF5FB}">
      <dgm:prSet phldrT="[Text]" custT="1"/>
      <dgm:spPr/>
      <dgm:t>
        <a:bodyPr/>
        <a:lstStyle/>
        <a:p>
          <a:r>
            <a:rPr lang="en-US" sz="2400" b="1" dirty="0"/>
            <a:t>Services</a:t>
          </a:r>
        </a:p>
      </dgm:t>
    </dgm:pt>
    <dgm:pt modelId="{E5327E11-7172-4DE3-A57C-040050841722}" type="parTrans" cxnId="{4EDCD1C8-AFF9-499E-BC4F-179BD9BD1A3B}">
      <dgm:prSet/>
      <dgm:spPr/>
      <dgm:t>
        <a:bodyPr/>
        <a:lstStyle/>
        <a:p>
          <a:endParaRPr lang="en-US"/>
        </a:p>
      </dgm:t>
    </dgm:pt>
    <dgm:pt modelId="{1F61B04C-E4BB-4C78-BD30-D51BBBEEAFF5}" type="sibTrans" cxnId="{4EDCD1C8-AFF9-499E-BC4F-179BD9BD1A3B}">
      <dgm:prSet/>
      <dgm:spPr/>
      <dgm:t>
        <a:bodyPr/>
        <a:lstStyle/>
        <a:p>
          <a:endParaRPr lang="en-US"/>
        </a:p>
      </dgm:t>
    </dgm:pt>
    <dgm:pt modelId="{37D907D1-7C03-49A9-A181-14E3AFA3137B}">
      <dgm:prSet phldrT="[Text]" custT="1"/>
      <dgm:spPr/>
      <dgm:t>
        <a:bodyPr/>
        <a:lstStyle/>
        <a:p>
          <a:r>
            <a:rPr lang="en-US" sz="1400" dirty="0">
              <a:solidFill>
                <a:srgbClr val="000000"/>
              </a:solidFill>
            </a:rPr>
            <a:t>Sporadic donor funded programs</a:t>
          </a:r>
        </a:p>
      </dgm:t>
    </dgm:pt>
    <dgm:pt modelId="{C4AB681E-C367-4161-A054-268CB33466F4}" type="parTrans" cxnId="{2FB87132-73EF-4188-9FD2-17E3C83010AE}">
      <dgm:prSet/>
      <dgm:spPr/>
      <dgm:t>
        <a:bodyPr/>
        <a:lstStyle/>
        <a:p>
          <a:endParaRPr lang="en-US"/>
        </a:p>
      </dgm:t>
    </dgm:pt>
    <dgm:pt modelId="{F6984044-81F2-481E-B692-BFC2609CBC9A}" type="sibTrans" cxnId="{2FB87132-73EF-4188-9FD2-17E3C83010AE}">
      <dgm:prSet/>
      <dgm:spPr/>
      <dgm:t>
        <a:bodyPr/>
        <a:lstStyle/>
        <a:p>
          <a:endParaRPr lang="en-US"/>
        </a:p>
      </dgm:t>
    </dgm:pt>
    <dgm:pt modelId="{29D6E4B9-23FE-4910-BD32-C4AD930FA924}">
      <dgm:prSet phldrT="[Text]" custT="1"/>
      <dgm:spPr/>
      <dgm:t>
        <a:bodyPr/>
        <a:lstStyle/>
        <a:p>
          <a:endParaRPr lang="en-US" sz="1400" dirty="0"/>
        </a:p>
      </dgm:t>
    </dgm:pt>
    <dgm:pt modelId="{05490600-EEB6-48F0-B579-C66284B89635}" type="parTrans" cxnId="{8192C27D-CEE3-464B-ACFA-EE0699857705}">
      <dgm:prSet/>
      <dgm:spPr/>
      <dgm:t>
        <a:bodyPr/>
        <a:lstStyle/>
        <a:p>
          <a:endParaRPr lang="en-US"/>
        </a:p>
      </dgm:t>
    </dgm:pt>
    <dgm:pt modelId="{A36EBA42-D529-41C8-927F-C4297E1C9C62}" type="sibTrans" cxnId="{8192C27D-CEE3-464B-ACFA-EE0699857705}">
      <dgm:prSet/>
      <dgm:spPr/>
      <dgm:t>
        <a:bodyPr/>
        <a:lstStyle/>
        <a:p>
          <a:endParaRPr lang="en-US"/>
        </a:p>
      </dgm:t>
    </dgm:pt>
    <dgm:pt modelId="{87744A1A-04C3-4E1B-930D-1F2D93E3B379}">
      <dgm:prSet custT="1"/>
      <dgm:spPr/>
      <dgm:t>
        <a:bodyPr/>
        <a:lstStyle/>
        <a:p>
          <a:r>
            <a:rPr lang="en-US" sz="1400" dirty="0">
              <a:solidFill>
                <a:schemeClr val="tx2">
                  <a:lumMod val="50000"/>
                </a:schemeClr>
              </a:solidFill>
            </a:rPr>
            <a:t>Lack of professional, empowered staff</a:t>
          </a:r>
        </a:p>
      </dgm:t>
    </dgm:pt>
    <dgm:pt modelId="{525DAA52-AB9B-4825-BC4E-9A9359AF5F33}" type="parTrans" cxnId="{9E311454-E7E0-4A39-B35F-DA68E8CC2815}">
      <dgm:prSet/>
      <dgm:spPr/>
      <dgm:t>
        <a:bodyPr/>
        <a:lstStyle/>
        <a:p>
          <a:endParaRPr lang="en-US"/>
        </a:p>
      </dgm:t>
    </dgm:pt>
    <dgm:pt modelId="{198210D5-C9B2-4A61-89C9-4158928C69E3}" type="sibTrans" cxnId="{9E311454-E7E0-4A39-B35F-DA68E8CC2815}">
      <dgm:prSet/>
      <dgm:spPr/>
      <dgm:t>
        <a:bodyPr/>
        <a:lstStyle/>
        <a:p>
          <a:endParaRPr lang="en-US"/>
        </a:p>
      </dgm:t>
    </dgm:pt>
    <dgm:pt modelId="{FAEFAF3E-350A-447E-BFD5-3037E2E382AD}">
      <dgm:prSet custT="1"/>
      <dgm:spPr/>
      <dgm:t>
        <a:bodyPr/>
        <a:lstStyle/>
        <a:p>
          <a:endParaRPr lang="en-US" sz="1400" dirty="0"/>
        </a:p>
      </dgm:t>
    </dgm:pt>
    <dgm:pt modelId="{0AEB9DE5-A5C0-4604-A415-BD5B5F34C0CB}" type="parTrans" cxnId="{ACB9214F-6F8D-4808-9B72-260427AE69EC}">
      <dgm:prSet/>
      <dgm:spPr/>
      <dgm:t>
        <a:bodyPr/>
        <a:lstStyle/>
        <a:p>
          <a:endParaRPr lang="en-US"/>
        </a:p>
      </dgm:t>
    </dgm:pt>
    <dgm:pt modelId="{65A69217-FDBA-4807-9842-636C7AC477E2}" type="sibTrans" cxnId="{ACB9214F-6F8D-4808-9B72-260427AE69EC}">
      <dgm:prSet/>
      <dgm:spPr/>
      <dgm:t>
        <a:bodyPr/>
        <a:lstStyle/>
        <a:p>
          <a:endParaRPr lang="en-US"/>
        </a:p>
      </dgm:t>
    </dgm:pt>
    <dgm:pt modelId="{953F1A8F-AAC7-4682-9F35-42CBE80820E2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</a:rPr>
            <a:t>Technology mismatch with capacity</a:t>
          </a:r>
        </a:p>
      </dgm:t>
    </dgm:pt>
    <dgm:pt modelId="{016F77FB-8748-4B1B-BBFF-2EAFB3A565DC}" type="parTrans" cxnId="{51CA5D2E-B83D-4A25-A29B-392CED5CF220}">
      <dgm:prSet/>
      <dgm:spPr/>
      <dgm:t>
        <a:bodyPr/>
        <a:lstStyle/>
        <a:p>
          <a:endParaRPr lang="en-US"/>
        </a:p>
      </dgm:t>
    </dgm:pt>
    <dgm:pt modelId="{EC24BEDC-1AEC-4476-A460-75468C350EEC}" type="sibTrans" cxnId="{51CA5D2E-B83D-4A25-A29B-392CED5CF220}">
      <dgm:prSet/>
      <dgm:spPr/>
      <dgm:t>
        <a:bodyPr/>
        <a:lstStyle/>
        <a:p>
          <a:endParaRPr lang="en-US"/>
        </a:p>
      </dgm:t>
    </dgm:pt>
    <dgm:pt modelId="{0058C453-181F-4753-AB84-A38B0625AFFD}">
      <dgm:prSet custT="1"/>
      <dgm:spPr/>
      <dgm:t>
        <a:bodyPr/>
        <a:lstStyle/>
        <a:p>
          <a:pPr algn="l"/>
          <a:r>
            <a:rPr lang="en-US" sz="1400" dirty="0">
              <a:solidFill>
                <a:srgbClr val="000000"/>
              </a:solidFill>
            </a:rPr>
            <a:t>Basic operational constraints</a:t>
          </a:r>
        </a:p>
      </dgm:t>
    </dgm:pt>
    <dgm:pt modelId="{4A1C4EE4-4517-4734-9E6C-98E37D5A640D}" type="parTrans" cxnId="{1CA52045-DBE2-41FE-8E1E-88BE33780C47}">
      <dgm:prSet/>
      <dgm:spPr/>
      <dgm:t>
        <a:bodyPr/>
        <a:lstStyle/>
        <a:p>
          <a:endParaRPr lang="en-US"/>
        </a:p>
      </dgm:t>
    </dgm:pt>
    <dgm:pt modelId="{E110B76A-16CF-426A-ACCD-B62861E2603B}" type="sibTrans" cxnId="{1CA52045-DBE2-41FE-8E1E-88BE33780C47}">
      <dgm:prSet/>
      <dgm:spPr/>
      <dgm:t>
        <a:bodyPr/>
        <a:lstStyle/>
        <a:p>
          <a:endParaRPr lang="en-US"/>
        </a:p>
      </dgm:t>
    </dgm:pt>
    <dgm:pt modelId="{147F8122-E815-434D-9B4D-AEB3D057F448}">
      <dgm:prSet phldrT="[Text]" custT="1"/>
      <dgm:spPr/>
      <dgm:t>
        <a:bodyPr/>
        <a:lstStyle/>
        <a:p>
          <a:r>
            <a:rPr lang="en-US" sz="1400" dirty="0">
              <a:solidFill>
                <a:schemeClr val="tx2">
                  <a:lumMod val="50000"/>
                </a:schemeClr>
              </a:solidFill>
            </a:rPr>
            <a:t>Inability to deliver services</a:t>
          </a:r>
        </a:p>
      </dgm:t>
    </dgm:pt>
    <dgm:pt modelId="{3976AA4E-8C57-42CE-83C9-1C8EC8C3E352}" type="parTrans" cxnId="{2237804B-90EE-4FE2-BE63-05AF6864983C}">
      <dgm:prSet/>
      <dgm:spPr/>
      <dgm:t>
        <a:bodyPr/>
        <a:lstStyle/>
        <a:p>
          <a:endParaRPr lang="en-US"/>
        </a:p>
      </dgm:t>
    </dgm:pt>
    <dgm:pt modelId="{C98B0751-6DC8-4B59-BA2C-50899D3CF486}" type="sibTrans" cxnId="{2237804B-90EE-4FE2-BE63-05AF6864983C}">
      <dgm:prSet/>
      <dgm:spPr/>
      <dgm:t>
        <a:bodyPr/>
        <a:lstStyle/>
        <a:p>
          <a:endParaRPr lang="en-US"/>
        </a:p>
      </dgm:t>
    </dgm:pt>
    <dgm:pt modelId="{AFCE2C62-8FF9-4233-A02D-4688E72C1D49}">
      <dgm:prSet custT="1"/>
      <dgm:spPr/>
      <dgm:t>
        <a:bodyPr/>
        <a:lstStyle/>
        <a:p>
          <a:r>
            <a:rPr lang="en-US" sz="1400" dirty="0">
              <a:solidFill>
                <a:schemeClr val="tx2">
                  <a:lumMod val="50000"/>
                </a:schemeClr>
              </a:solidFill>
            </a:rPr>
            <a:t>Uniformed vulnerable communities</a:t>
          </a:r>
        </a:p>
      </dgm:t>
    </dgm:pt>
    <dgm:pt modelId="{58417518-9D82-4448-A3BB-B20ED92D0AAA}" type="parTrans" cxnId="{9F99B97A-D84F-4F46-8644-76F695B5EA4D}">
      <dgm:prSet/>
      <dgm:spPr/>
      <dgm:t>
        <a:bodyPr/>
        <a:lstStyle/>
        <a:p>
          <a:endParaRPr lang="en-US"/>
        </a:p>
      </dgm:t>
    </dgm:pt>
    <dgm:pt modelId="{08A1A22F-50AB-415A-A8CF-D49AF3CCA3DE}" type="sibTrans" cxnId="{9F99B97A-D84F-4F46-8644-76F695B5EA4D}">
      <dgm:prSet/>
      <dgm:spPr/>
      <dgm:t>
        <a:bodyPr/>
        <a:lstStyle/>
        <a:p>
          <a:endParaRPr lang="en-US"/>
        </a:p>
      </dgm:t>
    </dgm:pt>
    <dgm:pt modelId="{6405BEDA-9CC0-4B0D-96BF-96F8A6D6CD5B}">
      <dgm:prSet phldrT="[Text]" custT="1"/>
      <dgm:spPr/>
      <dgm:t>
        <a:bodyPr/>
        <a:lstStyle/>
        <a:p>
          <a:pPr algn="l"/>
          <a:endParaRPr lang="en-US" sz="1400" dirty="0">
            <a:solidFill>
              <a:srgbClr val="000000"/>
            </a:solidFill>
          </a:endParaRPr>
        </a:p>
      </dgm:t>
    </dgm:pt>
    <dgm:pt modelId="{EAFABDA0-F598-4E79-A12E-58459CE40ECC}" type="parTrans" cxnId="{F6FAEDBA-8EEF-4FC4-B200-715FA1155A1F}">
      <dgm:prSet/>
      <dgm:spPr/>
      <dgm:t>
        <a:bodyPr/>
        <a:lstStyle/>
        <a:p>
          <a:endParaRPr lang="en-US"/>
        </a:p>
      </dgm:t>
    </dgm:pt>
    <dgm:pt modelId="{C4A95095-9CC6-46F9-A6F1-39D80F37C795}" type="sibTrans" cxnId="{F6FAEDBA-8EEF-4FC4-B200-715FA1155A1F}">
      <dgm:prSet/>
      <dgm:spPr/>
      <dgm:t>
        <a:bodyPr/>
        <a:lstStyle/>
        <a:p>
          <a:endParaRPr lang="en-US"/>
        </a:p>
      </dgm:t>
    </dgm:pt>
    <dgm:pt modelId="{499C0E7A-FACD-4110-842D-A3F9D6A60E01}">
      <dgm:prSet phldrT="[Text]" custT="1"/>
      <dgm:spPr/>
      <dgm:t>
        <a:bodyPr/>
        <a:lstStyle/>
        <a:p>
          <a:r>
            <a:rPr lang="en-US" sz="1400" dirty="0">
              <a:solidFill>
                <a:schemeClr val="tx2">
                  <a:lumMod val="50000"/>
                </a:schemeClr>
              </a:solidFill>
            </a:rPr>
            <a:t>Lack of credibility</a:t>
          </a:r>
        </a:p>
      </dgm:t>
    </dgm:pt>
    <dgm:pt modelId="{01669F0A-4A61-455F-85B3-28EC13CF6FAC}" type="parTrans" cxnId="{1CBBDA2C-0CBB-4468-84B3-A480C6C17BB4}">
      <dgm:prSet/>
      <dgm:spPr/>
      <dgm:t>
        <a:bodyPr/>
        <a:lstStyle/>
        <a:p>
          <a:endParaRPr lang="en-US"/>
        </a:p>
      </dgm:t>
    </dgm:pt>
    <dgm:pt modelId="{AF92A8E8-4111-4036-9162-8C72E6471DDE}" type="sibTrans" cxnId="{1CBBDA2C-0CBB-4468-84B3-A480C6C17BB4}">
      <dgm:prSet/>
      <dgm:spPr/>
      <dgm:t>
        <a:bodyPr/>
        <a:lstStyle/>
        <a:p>
          <a:endParaRPr lang="en-US"/>
        </a:p>
      </dgm:t>
    </dgm:pt>
    <dgm:pt modelId="{77B7E80F-65AB-45BF-ADCB-5AF68A3C1587}" type="pres">
      <dgm:prSet presAssocID="{334EC1E1-BA91-4290-AACC-A07F3A01805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342CC04-1CDB-48E9-9AFE-74C095D5EE59}" type="pres">
      <dgm:prSet presAssocID="{334EC1E1-BA91-4290-AACC-A07F3A01805E}" presName="children" presStyleCnt="0"/>
      <dgm:spPr/>
    </dgm:pt>
    <dgm:pt modelId="{215B1586-FE17-4225-A70F-72965213C128}" type="pres">
      <dgm:prSet presAssocID="{334EC1E1-BA91-4290-AACC-A07F3A01805E}" presName="child1group" presStyleCnt="0"/>
      <dgm:spPr/>
    </dgm:pt>
    <dgm:pt modelId="{C868B459-7FFD-482F-B874-22A777819DE2}" type="pres">
      <dgm:prSet presAssocID="{334EC1E1-BA91-4290-AACC-A07F3A01805E}" presName="child1" presStyleLbl="bgAcc1" presStyleIdx="0" presStyleCnt="4" custScaleX="106135" custLinFactNeighborX="-4907"/>
      <dgm:spPr/>
    </dgm:pt>
    <dgm:pt modelId="{7510790E-AE25-46EA-8865-A43DCD170065}" type="pres">
      <dgm:prSet presAssocID="{334EC1E1-BA91-4290-AACC-A07F3A01805E}" presName="child1Text" presStyleLbl="bgAcc1" presStyleIdx="0" presStyleCnt="4">
        <dgm:presLayoutVars>
          <dgm:bulletEnabled val="1"/>
        </dgm:presLayoutVars>
      </dgm:prSet>
      <dgm:spPr/>
    </dgm:pt>
    <dgm:pt modelId="{EB650900-4C11-438C-9E92-7EB562E19987}" type="pres">
      <dgm:prSet presAssocID="{334EC1E1-BA91-4290-AACC-A07F3A01805E}" presName="child2group" presStyleCnt="0"/>
      <dgm:spPr/>
    </dgm:pt>
    <dgm:pt modelId="{97B1D2A0-872A-4E14-AD07-74CFAF464BDB}" type="pres">
      <dgm:prSet presAssocID="{334EC1E1-BA91-4290-AACC-A07F3A01805E}" presName="child2" presStyleLbl="bgAcc1" presStyleIdx="1" presStyleCnt="4" custScaleX="107668" custLinFactNeighborX="4907"/>
      <dgm:spPr/>
    </dgm:pt>
    <dgm:pt modelId="{5F09DF74-B14E-4E56-B89D-698D17F99078}" type="pres">
      <dgm:prSet presAssocID="{334EC1E1-BA91-4290-AACC-A07F3A01805E}" presName="child2Text" presStyleLbl="bgAcc1" presStyleIdx="1" presStyleCnt="4">
        <dgm:presLayoutVars>
          <dgm:bulletEnabled val="1"/>
        </dgm:presLayoutVars>
      </dgm:prSet>
      <dgm:spPr/>
    </dgm:pt>
    <dgm:pt modelId="{37C7BAE9-20E8-4B8E-996C-FF54F7513072}" type="pres">
      <dgm:prSet presAssocID="{334EC1E1-BA91-4290-AACC-A07F3A01805E}" presName="child3group" presStyleCnt="0"/>
      <dgm:spPr/>
    </dgm:pt>
    <dgm:pt modelId="{CA976F7E-13E6-4F7C-ABAE-B429C910233B}" type="pres">
      <dgm:prSet presAssocID="{334EC1E1-BA91-4290-AACC-A07F3A01805E}" presName="child3" presStyleLbl="bgAcc1" presStyleIdx="2" presStyleCnt="4" custScaleX="111502" custLinFactNeighborX="4907"/>
      <dgm:spPr/>
    </dgm:pt>
    <dgm:pt modelId="{16E80911-0396-4453-864C-843CB754397E}" type="pres">
      <dgm:prSet presAssocID="{334EC1E1-BA91-4290-AACC-A07F3A01805E}" presName="child3Text" presStyleLbl="bgAcc1" presStyleIdx="2" presStyleCnt="4">
        <dgm:presLayoutVars>
          <dgm:bulletEnabled val="1"/>
        </dgm:presLayoutVars>
      </dgm:prSet>
      <dgm:spPr/>
    </dgm:pt>
    <dgm:pt modelId="{193D7D82-BF23-44DD-B61C-AE6A327DFF82}" type="pres">
      <dgm:prSet presAssocID="{334EC1E1-BA91-4290-AACC-A07F3A01805E}" presName="child4group" presStyleCnt="0"/>
      <dgm:spPr/>
    </dgm:pt>
    <dgm:pt modelId="{1F2547C4-9005-4473-9673-32C42E763803}" type="pres">
      <dgm:prSet presAssocID="{334EC1E1-BA91-4290-AACC-A07F3A01805E}" presName="child4" presStyleLbl="bgAcc1" presStyleIdx="3" presStyleCnt="4" custScaleX="109202" custLinFactNeighborX="-4907"/>
      <dgm:spPr/>
    </dgm:pt>
    <dgm:pt modelId="{D5192548-50FA-484E-9254-ED9F10B61198}" type="pres">
      <dgm:prSet presAssocID="{334EC1E1-BA91-4290-AACC-A07F3A01805E}" presName="child4Text" presStyleLbl="bgAcc1" presStyleIdx="3" presStyleCnt="4">
        <dgm:presLayoutVars>
          <dgm:bulletEnabled val="1"/>
        </dgm:presLayoutVars>
      </dgm:prSet>
      <dgm:spPr/>
    </dgm:pt>
    <dgm:pt modelId="{AE9DD6CA-C3E2-415C-8BBA-79555C0CA105}" type="pres">
      <dgm:prSet presAssocID="{334EC1E1-BA91-4290-AACC-A07F3A01805E}" presName="childPlaceholder" presStyleCnt="0"/>
      <dgm:spPr/>
    </dgm:pt>
    <dgm:pt modelId="{658A6D4C-5127-46CE-A5E8-D51F59FBF491}" type="pres">
      <dgm:prSet presAssocID="{334EC1E1-BA91-4290-AACC-A07F3A01805E}" presName="circle" presStyleCnt="0"/>
      <dgm:spPr/>
    </dgm:pt>
    <dgm:pt modelId="{2186DA87-AD08-4EDE-AA89-201636B6E37B}" type="pres">
      <dgm:prSet presAssocID="{334EC1E1-BA91-4290-AACC-A07F3A01805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B129DA6-98E7-4A36-8931-6A2011665770}" type="pres">
      <dgm:prSet presAssocID="{334EC1E1-BA91-4290-AACC-A07F3A01805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A39A98D-A097-411C-9452-6C96257FB3D1}" type="pres">
      <dgm:prSet presAssocID="{334EC1E1-BA91-4290-AACC-A07F3A01805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8A32B5B-4600-4D7C-B7EA-DF6C5FDFB994}" type="pres">
      <dgm:prSet presAssocID="{334EC1E1-BA91-4290-AACC-A07F3A01805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7D49086-18B9-45E4-A826-B903C05A2905}" type="pres">
      <dgm:prSet presAssocID="{334EC1E1-BA91-4290-AACC-A07F3A01805E}" presName="quadrantPlaceholder" presStyleCnt="0"/>
      <dgm:spPr/>
    </dgm:pt>
    <dgm:pt modelId="{629CEA0B-D42C-4486-BC39-9361B7BB0A5B}" type="pres">
      <dgm:prSet presAssocID="{334EC1E1-BA91-4290-AACC-A07F3A01805E}" presName="center1" presStyleLbl="fgShp" presStyleIdx="0" presStyleCnt="2"/>
      <dgm:spPr/>
    </dgm:pt>
    <dgm:pt modelId="{AC66175D-B0EB-42DA-AA77-99BEE37FF2D5}" type="pres">
      <dgm:prSet presAssocID="{334EC1E1-BA91-4290-AACC-A07F3A01805E}" presName="center2" presStyleLbl="fgShp" presStyleIdx="1" presStyleCnt="2"/>
      <dgm:spPr/>
    </dgm:pt>
  </dgm:ptLst>
  <dgm:cxnLst>
    <dgm:cxn modelId="{8FF1C007-D83D-4D77-A73F-6657B95036A0}" type="presOf" srcId="{78D8074E-783F-4BAE-B676-AEC82C6AFDF3}" destId="{5F09DF74-B14E-4E56-B89D-698D17F99078}" srcOrd="1" destOrd="0" presId="urn:microsoft.com/office/officeart/2005/8/layout/cycle4"/>
    <dgm:cxn modelId="{CC73A31E-1D29-4596-8B4B-ED7C70F2CE52}" type="presOf" srcId="{AFCE2C62-8FF9-4233-A02D-4688E72C1D49}" destId="{D5192548-50FA-484E-9254-ED9F10B61198}" srcOrd="1" destOrd="2" presId="urn:microsoft.com/office/officeart/2005/8/layout/cycle4"/>
    <dgm:cxn modelId="{1BB6E726-DDB6-4888-9C5C-D69EA8BD9623}" type="presOf" srcId="{FAEFAF3E-350A-447E-BFD5-3037E2E382AD}" destId="{5F09DF74-B14E-4E56-B89D-698D17F99078}" srcOrd="1" destOrd="2" presId="urn:microsoft.com/office/officeart/2005/8/layout/cycle4"/>
    <dgm:cxn modelId="{474DB629-760F-4085-97E6-24A87FC5D5BC}" type="presOf" srcId="{6405BEDA-9CC0-4B0D-96BF-96F8A6D6CD5B}" destId="{CA976F7E-13E6-4F7C-ABAE-B429C910233B}" srcOrd="0" destOrd="0" presId="urn:microsoft.com/office/officeart/2005/8/layout/cycle4"/>
    <dgm:cxn modelId="{1CBBDA2C-0CBB-4468-84B3-A480C6C17BB4}" srcId="{CF6C85E9-0264-4E3D-8B56-0486788EF5FB}" destId="{499C0E7A-FACD-4110-842D-A3F9D6A60E01}" srcOrd="1" destOrd="0" parTransId="{01669F0A-4A61-455F-85B3-28EC13CF6FAC}" sibTransId="{AF92A8E8-4111-4036-9162-8C72E6471DDE}"/>
    <dgm:cxn modelId="{16B02E2E-6A6B-4774-B5E8-CC710FB294A8}" type="presOf" srcId="{953F1A8F-AAC7-4682-9F35-42CBE80820E2}" destId="{CA976F7E-13E6-4F7C-ABAE-B429C910233B}" srcOrd="0" destOrd="1" presId="urn:microsoft.com/office/officeart/2005/8/layout/cycle4"/>
    <dgm:cxn modelId="{51CA5D2E-B83D-4A25-A29B-392CED5CF220}" srcId="{987E7C1C-F049-43DD-8D14-4EE35798311C}" destId="{953F1A8F-AAC7-4682-9F35-42CBE80820E2}" srcOrd="1" destOrd="0" parTransId="{016F77FB-8748-4B1B-BBFF-2EAFB3A565DC}" sibTransId="{EC24BEDC-1AEC-4476-A460-75468C350EEC}"/>
    <dgm:cxn modelId="{2FB87132-73EF-4188-9FD2-17E3C83010AE}" srcId="{992F98BF-4D7A-4A73-AA59-D92AE5D97296}" destId="{37D907D1-7C03-49A9-A181-14E3AFA3137B}" srcOrd="1" destOrd="0" parTransId="{C4AB681E-C367-4161-A054-268CB33466F4}" sibTransId="{F6984044-81F2-481E-B692-BFC2609CBC9A}"/>
    <dgm:cxn modelId="{9175C83A-5137-4BA1-B08F-0B6336B283B4}" type="presOf" srcId="{987E7C1C-F049-43DD-8D14-4EE35798311C}" destId="{7A39A98D-A097-411C-9452-6C96257FB3D1}" srcOrd="0" destOrd="0" presId="urn:microsoft.com/office/officeart/2005/8/layout/cycle4"/>
    <dgm:cxn modelId="{645ABB42-DDA1-44B6-91E6-CEDFDF365AD6}" type="presOf" srcId="{4EAC7D5C-8123-417D-86C5-0FC7BD295934}" destId="{7510790E-AE25-46EA-8865-A43DCD170065}" srcOrd="1" destOrd="0" presId="urn:microsoft.com/office/officeart/2005/8/layout/cycle4"/>
    <dgm:cxn modelId="{B6BE7544-69DF-4875-8704-78678247770F}" type="presOf" srcId="{4EAC7D5C-8123-417D-86C5-0FC7BD295934}" destId="{C868B459-7FFD-482F-B874-22A777819DE2}" srcOrd="0" destOrd="0" presId="urn:microsoft.com/office/officeart/2005/8/layout/cycle4"/>
    <dgm:cxn modelId="{1CA52045-DBE2-41FE-8E1E-88BE33780C47}" srcId="{987E7C1C-F049-43DD-8D14-4EE35798311C}" destId="{0058C453-181F-4753-AB84-A38B0625AFFD}" srcOrd="2" destOrd="0" parTransId="{4A1C4EE4-4517-4734-9E6C-98E37D5A640D}" sibTransId="{E110B76A-16CF-426A-ACCD-B62861E2603B}"/>
    <dgm:cxn modelId="{2237804B-90EE-4FE2-BE63-05AF6864983C}" srcId="{CF6C85E9-0264-4E3D-8B56-0486788EF5FB}" destId="{147F8122-E815-434D-9B4D-AEB3D057F448}" srcOrd="0" destOrd="0" parTransId="{3976AA4E-8C57-42CE-83C9-1C8EC8C3E352}" sibTransId="{C98B0751-6DC8-4B59-BA2C-50899D3CF486}"/>
    <dgm:cxn modelId="{ACB9214F-6F8D-4808-9B72-260427AE69EC}" srcId="{6F072568-4D15-4526-B5FB-DCBF1B7D0462}" destId="{FAEFAF3E-350A-447E-BFD5-3037E2E382AD}" srcOrd="2" destOrd="0" parTransId="{0AEB9DE5-A5C0-4604-A415-BD5B5F34C0CB}" sibTransId="{65A69217-FDBA-4807-9842-636C7AC477E2}"/>
    <dgm:cxn modelId="{9E311454-E7E0-4A39-B35F-DA68E8CC2815}" srcId="{6F072568-4D15-4526-B5FB-DCBF1B7D0462}" destId="{87744A1A-04C3-4E1B-930D-1F2D93E3B379}" srcOrd="1" destOrd="0" parTransId="{525DAA52-AB9B-4825-BC4E-9A9359AF5F33}" sibTransId="{198210D5-C9B2-4A61-89C9-4158928C69E3}"/>
    <dgm:cxn modelId="{984A4061-A2A1-4715-857A-326245A99B23}" type="presOf" srcId="{499C0E7A-FACD-4110-842D-A3F9D6A60E01}" destId="{1F2547C4-9005-4473-9673-32C42E763803}" srcOrd="0" destOrd="1" presId="urn:microsoft.com/office/officeart/2005/8/layout/cycle4"/>
    <dgm:cxn modelId="{6D2BE961-13D7-4691-9B04-FBC811E102E1}" type="presOf" srcId="{FAEFAF3E-350A-447E-BFD5-3037E2E382AD}" destId="{97B1D2A0-872A-4E14-AD07-74CFAF464BDB}" srcOrd="0" destOrd="2" presId="urn:microsoft.com/office/officeart/2005/8/layout/cycle4"/>
    <dgm:cxn modelId="{C775786F-8ADC-47FC-8463-0CC94C2661CF}" type="presOf" srcId="{37D907D1-7C03-49A9-A181-14E3AFA3137B}" destId="{C868B459-7FFD-482F-B874-22A777819DE2}" srcOrd="0" destOrd="1" presId="urn:microsoft.com/office/officeart/2005/8/layout/cycle4"/>
    <dgm:cxn modelId="{62472977-3A49-479F-9CE6-3CB377A4F6D5}" type="presOf" srcId="{499C0E7A-FACD-4110-842D-A3F9D6A60E01}" destId="{D5192548-50FA-484E-9254-ED9F10B61198}" srcOrd="1" destOrd="1" presId="urn:microsoft.com/office/officeart/2005/8/layout/cycle4"/>
    <dgm:cxn modelId="{9F99B97A-D84F-4F46-8644-76F695B5EA4D}" srcId="{CF6C85E9-0264-4E3D-8B56-0486788EF5FB}" destId="{AFCE2C62-8FF9-4233-A02D-4688E72C1D49}" srcOrd="2" destOrd="0" parTransId="{58417518-9D82-4448-A3BB-B20ED92D0AAA}" sibTransId="{08A1A22F-50AB-415A-A8CF-D49AF3CCA3DE}"/>
    <dgm:cxn modelId="{8192C27D-CEE3-464B-ACFA-EE0699857705}" srcId="{6F072568-4D15-4526-B5FB-DCBF1B7D0462}" destId="{29D6E4B9-23FE-4910-BD32-C4AD930FA924}" srcOrd="3" destOrd="0" parTransId="{05490600-EEB6-48F0-B579-C66284B89635}" sibTransId="{A36EBA42-D529-41C8-927F-C4297E1C9C62}"/>
    <dgm:cxn modelId="{48986F7F-E941-4718-AFCE-B78B15F28997}" srcId="{334EC1E1-BA91-4290-AACC-A07F3A01805E}" destId="{992F98BF-4D7A-4A73-AA59-D92AE5D97296}" srcOrd="0" destOrd="0" parTransId="{14FC9098-DBFA-4F53-AAF8-76FD6AC7C303}" sibTransId="{DB15DCBD-D64E-4D84-A412-371A6A275C45}"/>
    <dgm:cxn modelId="{094CCB91-CF50-483D-B5EF-5FE7F737F877}" type="presOf" srcId="{334EC1E1-BA91-4290-AACC-A07F3A01805E}" destId="{77B7E80F-65AB-45BF-ADCB-5AF68A3C1587}" srcOrd="0" destOrd="0" presId="urn:microsoft.com/office/officeart/2005/8/layout/cycle4"/>
    <dgm:cxn modelId="{4CA58E95-E125-45CD-B8B3-EE3A17FB64B8}" type="presOf" srcId="{87744A1A-04C3-4E1B-930D-1F2D93E3B379}" destId="{97B1D2A0-872A-4E14-AD07-74CFAF464BDB}" srcOrd="0" destOrd="1" presId="urn:microsoft.com/office/officeart/2005/8/layout/cycle4"/>
    <dgm:cxn modelId="{33A5E49E-4286-410F-B258-8DF873F196FB}" type="presOf" srcId="{AFCE2C62-8FF9-4233-A02D-4688E72C1D49}" destId="{1F2547C4-9005-4473-9673-32C42E763803}" srcOrd="0" destOrd="2" presId="urn:microsoft.com/office/officeart/2005/8/layout/cycle4"/>
    <dgm:cxn modelId="{009655A3-CE24-4093-9DD0-80D2A9152F61}" type="presOf" srcId="{147F8122-E815-434D-9B4D-AEB3D057F448}" destId="{D5192548-50FA-484E-9254-ED9F10B61198}" srcOrd="1" destOrd="0" presId="urn:microsoft.com/office/officeart/2005/8/layout/cycle4"/>
    <dgm:cxn modelId="{FE3486AD-E31C-4557-A631-FB9D5312FE30}" type="presOf" srcId="{6405BEDA-9CC0-4B0D-96BF-96F8A6D6CD5B}" destId="{16E80911-0396-4453-864C-843CB754397E}" srcOrd="1" destOrd="0" presId="urn:microsoft.com/office/officeart/2005/8/layout/cycle4"/>
    <dgm:cxn modelId="{2D1BBFAD-EFCD-429E-8C69-88C9FE27036A}" srcId="{334EC1E1-BA91-4290-AACC-A07F3A01805E}" destId="{6F072568-4D15-4526-B5FB-DCBF1B7D0462}" srcOrd="1" destOrd="0" parTransId="{1229CF4D-BCBF-4650-90E0-FAB97F736F94}" sibTransId="{07E2E86C-A053-41ED-9864-1A64F182AA5E}"/>
    <dgm:cxn modelId="{BA9FA7B5-BE05-460F-9B6A-4659E64FC144}" srcId="{992F98BF-4D7A-4A73-AA59-D92AE5D97296}" destId="{4EAC7D5C-8123-417D-86C5-0FC7BD295934}" srcOrd="0" destOrd="0" parTransId="{4E41E687-FF62-4440-BD3C-27E77675F00D}" sibTransId="{007CEDB7-54CA-4B73-9520-1975345B807E}"/>
    <dgm:cxn modelId="{CFE7B0B6-DF52-461B-AA46-D846813031D4}" type="presOf" srcId="{147F8122-E815-434D-9B4D-AEB3D057F448}" destId="{1F2547C4-9005-4473-9673-32C42E763803}" srcOrd="0" destOrd="0" presId="urn:microsoft.com/office/officeart/2005/8/layout/cycle4"/>
    <dgm:cxn modelId="{2F6E34B8-76C7-4BD2-B905-FF847545657D}" type="presOf" srcId="{992F98BF-4D7A-4A73-AA59-D92AE5D97296}" destId="{2186DA87-AD08-4EDE-AA89-201636B6E37B}" srcOrd="0" destOrd="0" presId="urn:microsoft.com/office/officeart/2005/8/layout/cycle4"/>
    <dgm:cxn modelId="{F6FAEDBA-8EEF-4FC4-B200-715FA1155A1F}" srcId="{987E7C1C-F049-43DD-8D14-4EE35798311C}" destId="{6405BEDA-9CC0-4B0D-96BF-96F8A6D6CD5B}" srcOrd="0" destOrd="0" parTransId="{EAFABDA0-F598-4E79-A12E-58459CE40ECC}" sibTransId="{C4A95095-9CC6-46F9-A6F1-39D80F37C795}"/>
    <dgm:cxn modelId="{4EDCD1C8-AFF9-499E-BC4F-179BD9BD1A3B}" srcId="{334EC1E1-BA91-4290-AACC-A07F3A01805E}" destId="{CF6C85E9-0264-4E3D-8B56-0486788EF5FB}" srcOrd="3" destOrd="0" parTransId="{E5327E11-7172-4DE3-A57C-040050841722}" sibTransId="{1F61B04C-E4BB-4C78-BD30-D51BBBEEAFF5}"/>
    <dgm:cxn modelId="{0F3B7CCB-717C-4254-849A-83F155ED38DB}" type="presOf" srcId="{29D6E4B9-23FE-4910-BD32-C4AD930FA924}" destId="{5F09DF74-B14E-4E56-B89D-698D17F99078}" srcOrd="1" destOrd="3" presId="urn:microsoft.com/office/officeart/2005/8/layout/cycle4"/>
    <dgm:cxn modelId="{5CE6D1D1-0497-414B-AA5B-9A88FEE464AE}" type="presOf" srcId="{29D6E4B9-23FE-4910-BD32-C4AD930FA924}" destId="{97B1D2A0-872A-4E14-AD07-74CFAF464BDB}" srcOrd="0" destOrd="3" presId="urn:microsoft.com/office/officeart/2005/8/layout/cycle4"/>
    <dgm:cxn modelId="{8C3094D4-6BF4-4A54-A649-3F74930F4DBF}" type="presOf" srcId="{0058C453-181F-4753-AB84-A38B0625AFFD}" destId="{16E80911-0396-4453-864C-843CB754397E}" srcOrd="1" destOrd="2" presId="urn:microsoft.com/office/officeart/2005/8/layout/cycle4"/>
    <dgm:cxn modelId="{981EAFD8-F00A-436C-92D3-D6FB14FD60B0}" srcId="{334EC1E1-BA91-4290-AACC-A07F3A01805E}" destId="{987E7C1C-F049-43DD-8D14-4EE35798311C}" srcOrd="2" destOrd="0" parTransId="{8126ABC2-2B7A-4136-90A3-307187E89C0D}" sibTransId="{3D46FFC1-3CEF-435A-96E8-AC4AEC0C5A05}"/>
    <dgm:cxn modelId="{9CF819DD-D262-48A4-9195-22D209D1F101}" type="presOf" srcId="{78D8074E-783F-4BAE-B676-AEC82C6AFDF3}" destId="{97B1D2A0-872A-4E14-AD07-74CFAF464BDB}" srcOrd="0" destOrd="0" presId="urn:microsoft.com/office/officeart/2005/8/layout/cycle4"/>
    <dgm:cxn modelId="{B0F955E2-C34E-425B-B86D-01F1E4E1E867}" type="presOf" srcId="{0058C453-181F-4753-AB84-A38B0625AFFD}" destId="{CA976F7E-13E6-4F7C-ABAE-B429C910233B}" srcOrd="0" destOrd="2" presId="urn:microsoft.com/office/officeart/2005/8/layout/cycle4"/>
    <dgm:cxn modelId="{1112D9E4-2C35-44C2-B2BD-D85A94ECCE38}" type="presOf" srcId="{CF6C85E9-0264-4E3D-8B56-0486788EF5FB}" destId="{A8A32B5B-4600-4D7C-B7EA-DF6C5FDFB994}" srcOrd="0" destOrd="0" presId="urn:microsoft.com/office/officeart/2005/8/layout/cycle4"/>
    <dgm:cxn modelId="{D39EE9EB-03B9-4522-BCEB-F2A84734ED91}" type="presOf" srcId="{6F072568-4D15-4526-B5FB-DCBF1B7D0462}" destId="{5B129DA6-98E7-4A36-8931-6A2011665770}" srcOrd="0" destOrd="0" presId="urn:microsoft.com/office/officeart/2005/8/layout/cycle4"/>
    <dgm:cxn modelId="{4A3F72F2-1C50-40CD-AECF-CA4AA7FA0D1B}" type="presOf" srcId="{37D907D1-7C03-49A9-A181-14E3AFA3137B}" destId="{7510790E-AE25-46EA-8865-A43DCD170065}" srcOrd="1" destOrd="1" presId="urn:microsoft.com/office/officeart/2005/8/layout/cycle4"/>
    <dgm:cxn modelId="{6D8B17F4-F55D-4D1E-B99E-105266D40247}" srcId="{6F072568-4D15-4526-B5FB-DCBF1B7D0462}" destId="{78D8074E-783F-4BAE-B676-AEC82C6AFDF3}" srcOrd="0" destOrd="0" parTransId="{5833B180-0884-4396-B6F6-2E61E55B667B}" sibTransId="{A70E6622-AC6B-40FE-973C-BDE3D6B01A74}"/>
    <dgm:cxn modelId="{B67F3CF4-87AE-4BD1-A7CE-33D4A1E987A9}" type="presOf" srcId="{87744A1A-04C3-4E1B-930D-1F2D93E3B379}" destId="{5F09DF74-B14E-4E56-B89D-698D17F99078}" srcOrd="1" destOrd="1" presId="urn:microsoft.com/office/officeart/2005/8/layout/cycle4"/>
    <dgm:cxn modelId="{4458B8FB-45AC-4526-BA2C-EF95EBD9BB08}" type="presOf" srcId="{953F1A8F-AAC7-4682-9F35-42CBE80820E2}" destId="{16E80911-0396-4453-864C-843CB754397E}" srcOrd="1" destOrd="1" presId="urn:microsoft.com/office/officeart/2005/8/layout/cycle4"/>
    <dgm:cxn modelId="{86EDFE0C-D9BF-4DD8-AB57-FBCD136A481C}" type="presParOf" srcId="{77B7E80F-65AB-45BF-ADCB-5AF68A3C1587}" destId="{2342CC04-1CDB-48E9-9AFE-74C095D5EE59}" srcOrd="0" destOrd="0" presId="urn:microsoft.com/office/officeart/2005/8/layout/cycle4"/>
    <dgm:cxn modelId="{A1D41811-386B-44E2-93D3-54FDA82A037A}" type="presParOf" srcId="{2342CC04-1CDB-48E9-9AFE-74C095D5EE59}" destId="{215B1586-FE17-4225-A70F-72965213C128}" srcOrd="0" destOrd="0" presId="urn:microsoft.com/office/officeart/2005/8/layout/cycle4"/>
    <dgm:cxn modelId="{D10E1983-66B3-4ECF-A8DA-E6AB13B3A0D3}" type="presParOf" srcId="{215B1586-FE17-4225-A70F-72965213C128}" destId="{C868B459-7FFD-482F-B874-22A777819DE2}" srcOrd="0" destOrd="0" presId="urn:microsoft.com/office/officeart/2005/8/layout/cycle4"/>
    <dgm:cxn modelId="{28B978E0-9961-4CC6-B15C-5E01DB8FEE42}" type="presParOf" srcId="{215B1586-FE17-4225-A70F-72965213C128}" destId="{7510790E-AE25-46EA-8865-A43DCD170065}" srcOrd="1" destOrd="0" presId="urn:microsoft.com/office/officeart/2005/8/layout/cycle4"/>
    <dgm:cxn modelId="{23939210-EDA8-4D43-842B-C42846CE4C20}" type="presParOf" srcId="{2342CC04-1CDB-48E9-9AFE-74C095D5EE59}" destId="{EB650900-4C11-438C-9E92-7EB562E19987}" srcOrd="1" destOrd="0" presId="urn:microsoft.com/office/officeart/2005/8/layout/cycle4"/>
    <dgm:cxn modelId="{098E63A9-6CCD-45A6-B76C-410AE9DFB47F}" type="presParOf" srcId="{EB650900-4C11-438C-9E92-7EB562E19987}" destId="{97B1D2A0-872A-4E14-AD07-74CFAF464BDB}" srcOrd="0" destOrd="0" presId="urn:microsoft.com/office/officeart/2005/8/layout/cycle4"/>
    <dgm:cxn modelId="{F78C95DA-FDD9-4EC0-8EC3-664530C16E9F}" type="presParOf" srcId="{EB650900-4C11-438C-9E92-7EB562E19987}" destId="{5F09DF74-B14E-4E56-B89D-698D17F99078}" srcOrd="1" destOrd="0" presId="urn:microsoft.com/office/officeart/2005/8/layout/cycle4"/>
    <dgm:cxn modelId="{355B0DA9-C18E-4CA4-9E22-3CD0AA3F1E72}" type="presParOf" srcId="{2342CC04-1CDB-48E9-9AFE-74C095D5EE59}" destId="{37C7BAE9-20E8-4B8E-996C-FF54F7513072}" srcOrd="2" destOrd="0" presId="urn:microsoft.com/office/officeart/2005/8/layout/cycle4"/>
    <dgm:cxn modelId="{6CBCAED1-BE53-4922-8A95-12A8FBBE9BE0}" type="presParOf" srcId="{37C7BAE9-20E8-4B8E-996C-FF54F7513072}" destId="{CA976F7E-13E6-4F7C-ABAE-B429C910233B}" srcOrd="0" destOrd="0" presId="urn:microsoft.com/office/officeart/2005/8/layout/cycle4"/>
    <dgm:cxn modelId="{B7BBE6F4-A763-4244-930B-7D4BE887C907}" type="presParOf" srcId="{37C7BAE9-20E8-4B8E-996C-FF54F7513072}" destId="{16E80911-0396-4453-864C-843CB754397E}" srcOrd="1" destOrd="0" presId="urn:microsoft.com/office/officeart/2005/8/layout/cycle4"/>
    <dgm:cxn modelId="{6689FA1E-BE6D-48AD-B65E-2338C01293BA}" type="presParOf" srcId="{2342CC04-1CDB-48E9-9AFE-74C095D5EE59}" destId="{193D7D82-BF23-44DD-B61C-AE6A327DFF82}" srcOrd="3" destOrd="0" presId="urn:microsoft.com/office/officeart/2005/8/layout/cycle4"/>
    <dgm:cxn modelId="{D73EA776-0635-4B71-B9A4-8890B04E8E42}" type="presParOf" srcId="{193D7D82-BF23-44DD-B61C-AE6A327DFF82}" destId="{1F2547C4-9005-4473-9673-32C42E763803}" srcOrd="0" destOrd="0" presId="urn:microsoft.com/office/officeart/2005/8/layout/cycle4"/>
    <dgm:cxn modelId="{AC6802EC-86AD-47CA-B1AF-EC782BD1ED63}" type="presParOf" srcId="{193D7D82-BF23-44DD-B61C-AE6A327DFF82}" destId="{D5192548-50FA-484E-9254-ED9F10B61198}" srcOrd="1" destOrd="0" presId="urn:microsoft.com/office/officeart/2005/8/layout/cycle4"/>
    <dgm:cxn modelId="{C2B728D9-6CD3-4906-890B-BA1CBD55A4EE}" type="presParOf" srcId="{2342CC04-1CDB-48E9-9AFE-74C095D5EE59}" destId="{AE9DD6CA-C3E2-415C-8BBA-79555C0CA105}" srcOrd="4" destOrd="0" presId="urn:microsoft.com/office/officeart/2005/8/layout/cycle4"/>
    <dgm:cxn modelId="{52F7EEE2-5CEB-4A91-BED5-6427DF342300}" type="presParOf" srcId="{77B7E80F-65AB-45BF-ADCB-5AF68A3C1587}" destId="{658A6D4C-5127-46CE-A5E8-D51F59FBF491}" srcOrd="1" destOrd="0" presId="urn:microsoft.com/office/officeart/2005/8/layout/cycle4"/>
    <dgm:cxn modelId="{557F57E4-15B0-41DB-A88C-108D870E8D57}" type="presParOf" srcId="{658A6D4C-5127-46CE-A5E8-D51F59FBF491}" destId="{2186DA87-AD08-4EDE-AA89-201636B6E37B}" srcOrd="0" destOrd="0" presId="urn:microsoft.com/office/officeart/2005/8/layout/cycle4"/>
    <dgm:cxn modelId="{29E54C6A-707B-4E8B-8767-51E3B163E49C}" type="presParOf" srcId="{658A6D4C-5127-46CE-A5E8-D51F59FBF491}" destId="{5B129DA6-98E7-4A36-8931-6A2011665770}" srcOrd="1" destOrd="0" presId="urn:microsoft.com/office/officeart/2005/8/layout/cycle4"/>
    <dgm:cxn modelId="{B7C3C9F1-15C8-42FB-B6EB-4A09CA1F1E94}" type="presParOf" srcId="{658A6D4C-5127-46CE-A5E8-D51F59FBF491}" destId="{7A39A98D-A097-411C-9452-6C96257FB3D1}" srcOrd="2" destOrd="0" presId="urn:microsoft.com/office/officeart/2005/8/layout/cycle4"/>
    <dgm:cxn modelId="{46D3FFE9-95D4-4473-A80D-3C35E2B2DA73}" type="presParOf" srcId="{658A6D4C-5127-46CE-A5E8-D51F59FBF491}" destId="{A8A32B5B-4600-4D7C-B7EA-DF6C5FDFB994}" srcOrd="3" destOrd="0" presId="urn:microsoft.com/office/officeart/2005/8/layout/cycle4"/>
    <dgm:cxn modelId="{2FE14DE1-8371-4463-997F-C61048754946}" type="presParOf" srcId="{658A6D4C-5127-46CE-A5E8-D51F59FBF491}" destId="{67D49086-18B9-45E4-A826-B903C05A2905}" srcOrd="4" destOrd="0" presId="urn:microsoft.com/office/officeart/2005/8/layout/cycle4"/>
    <dgm:cxn modelId="{56068484-F6FA-4E8E-A614-0BDF8CEC8C88}" type="presParOf" srcId="{77B7E80F-65AB-45BF-ADCB-5AF68A3C1587}" destId="{629CEA0B-D42C-4486-BC39-9361B7BB0A5B}" srcOrd="2" destOrd="0" presId="urn:microsoft.com/office/officeart/2005/8/layout/cycle4"/>
    <dgm:cxn modelId="{3EDC106E-404F-41C6-8DFF-96FB0D391C1B}" type="presParOf" srcId="{77B7E80F-65AB-45BF-ADCB-5AF68A3C1587}" destId="{AC66175D-B0EB-42DA-AA77-99BEE37FF2D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7F9F6C-99A3-431A-AB04-FED95D197AD9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2FCCF7-607C-430B-99E9-0F973D8243D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/>
            <a:t>Co-Investment in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dirty="0"/>
            <a:t>EWS Infrastructure</a:t>
          </a:r>
        </a:p>
      </dgm:t>
    </dgm:pt>
    <dgm:pt modelId="{D456A441-A71D-4475-963E-3DFD3D5CF9F1}" type="parTrans" cxnId="{7A9D434E-0453-4106-881B-73F8B6734F3C}">
      <dgm:prSet/>
      <dgm:spPr/>
      <dgm:t>
        <a:bodyPr/>
        <a:lstStyle/>
        <a:p>
          <a:endParaRPr lang="en-US" sz="1600" b="1"/>
        </a:p>
      </dgm:t>
    </dgm:pt>
    <dgm:pt modelId="{9127EED3-F446-4509-8055-AD2D3F15F857}" type="sibTrans" cxnId="{7A9D434E-0453-4106-881B-73F8B6734F3C}">
      <dgm:prSet custT="1"/>
      <dgm:spPr/>
      <dgm:t>
        <a:bodyPr/>
        <a:lstStyle/>
        <a:p>
          <a:endParaRPr lang="en-US" sz="3200" b="1"/>
        </a:p>
      </dgm:t>
    </dgm:pt>
    <dgm:pt modelId="{E4D066C5-EF84-45BC-B926-ABB9B6DD7898}">
      <dgm:prSet phldrT="[Text]" custT="1"/>
      <dgm:spPr/>
      <dgm:t>
        <a:bodyPr/>
        <a:lstStyle/>
        <a:p>
          <a:r>
            <a:rPr lang="en-US" sz="2800" b="1" dirty="0"/>
            <a:t>Guaranteed Ongoing Operation of EWS </a:t>
          </a:r>
        </a:p>
      </dgm:t>
    </dgm:pt>
    <dgm:pt modelId="{D19C37AB-DAE7-4B19-8A1B-6B1C83573F70}" type="parTrans" cxnId="{5FEF60B5-F8DB-4CAE-8A02-57409E038D15}">
      <dgm:prSet/>
      <dgm:spPr/>
      <dgm:t>
        <a:bodyPr/>
        <a:lstStyle/>
        <a:p>
          <a:endParaRPr lang="en-US" sz="1600" b="1"/>
        </a:p>
      </dgm:t>
    </dgm:pt>
    <dgm:pt modelId="{C51A45FE-D0E1-4695-8C23-0E573899EE7D}" type="sibTrans" cxnId="{5FEF60B5-F8DB-4CAE-8A02-57409E038D15}">
      <dgm:prSet custT="1"/>
      <dgm:spPr/>
      <dgm:t>
        <a:bodyPr/>
        <a:lstStyle/>
        <a:p>
          <a:endParaRPr lang="en-US" sz="3200" b="1"/>
        </a:p>
      </dgm:t>
    </dgm:pt>
    <dgm:pt modelId="{0EF5896E-FFD0-40C0-BF08-E9B4B6E3E155}">
      <dgm:prSet phldrT="[Text]" custT="1"/>
      <dgm:spPr/>
      <dgm:t>
        <a:bodyPr/>
        <a:lstStyle/>
        <a:p>
          <a:r>
            <a:rPr lang="en-US" sz="2800" b="1" dirty="0"/>
            <a:t>Joint Go-To-Market     Shared Cost Recovery </a:t>
          </a:r>
        </a:p>
      </dgm:t>
    </dgm:pt>
    <dgm:pt modelId="{E42C5922-5BB0-4E3A-840A-6994F99F488A}" type="parTrans" cxnId="{85AA9D72-A2B9-4BD4-87EB-CD04086E5307}">
      <dgm:prSet/>
      <dgm:spPr/>
      <dgm:t>
        <a:bodyPr/>
        <a:lstStyle/>
        <a:p>
          <a:endParaRPr lang="en-US" sz="1600" b="1"/>
        </a:p>
      </dgm:t>
    </dgm:pt>
    <dgm:pt modelId="{F7311C99-CB30-420C-8799-4CA01807A57D}" type="sibTrans" cxnId="{85AA9D72-A2B9-4BD4-87EB-CD04086E5307}">
      <dgm:prSet/>
      <dgm:spPr/>
      <dgm:t>
        <a:bodyPr/>
        <a:lstStyle/>
        <a:p>
          <a:endParaRPr lang="en-US" sz="1600" b="1"/>
        </a:p>
      </dgm:t>
    </dgm:pt>
    <dgm:pt modelId="{E2871E83-F5A4-44FD-9B4D-E659B80181C7}" type="pres">
      <dgm:prSet presAssocID="{5A7F9F6C-99A3-431A-AB04-FED95D197AD9}" presName="outerComposite" presStyleCnt="0">
        <dgm:presLayoutVars>
          <dgm:chMax val="5"/>
          <dgm:dir/>
          <dgm:resizeHandles val="exact"/>
        </dgm:presLayoutVars>
      </dgm:prSet>
      <dgm:spPr/>
    </dgm:pt>
    <dgm:pt modelId="{3172B1D8-BEDA-4552-A607-BBFE67D91E46}" type="pres">
      <dgm:prSet presAssocID="{5A7F9F6C-99A3-431A-AB04-FED95D197AD9}" presName="dummyMaxCanvas" presStyleCnt="0">
        <dgm:presLayoutVars/>
      </dgm:prSet>
      <dgm:spPr/>
    </dgm:pt>
    <dgm:pt modelId="{65F1FA58-B58A-499A-9493-C8ABF69E762F}" type="pres">
      <dgm:prSet presAssocID="{5A7F9F6C-99A3-431A-AB04-FED95D197AD9}" presName="ThreeNodes_1" presStyleLbl="node1" presStyleIdx="0" presStyleCnt="3">
        <dgm:presLayoutVars>
          <dgm:bulletEnabled val="1"/>
        </dgm:presLayoutVars>
      </dgm:prSet>
      <dgm:spPr/>
    </dgm:pt>
    <dgm:pt modelId="{3543F309-5EA9-4433-B822-A90C7BF7F988}" type="pres">
      <dgm:prSet presAssocID="{5A7F9F6C-99A3-431A-AB04-FED95D197AD9}" presName="ThreeNodes_2" presStyleLbl="node1" presStyleIdx="1" presStyleCnt="3">
        <dgm:presLayoutVars>
          <dgm:bulletEnabled val="1"/>
        </dgm:presLayoutVars>
      </dgm:prSet>
      <dgm:spPr/>
    </dgm:pt>
    <dgm:pt modelId="{489D4D71-0331-4817-8B59-1BD59EB9F5C7}" type="pres">
      <dgm:prSet presAssocID="{5A7F9F6C-99A3-431A-AB04-FED95D197AD9}" presName="ThreeNodes_3" presStyleLbl="node1" presStyleIdx="2" presStyleCnt="3" custLinFactNeighborY="1293">
        <dgm:presLayoutVars>
          <dgm:bulletEnabled val="1"/>
        </dgm:presLayoutVars>
      </dgm:prSet>
      <dgm:spPr/>
    </dgm:pt>
    <dgm:pt modelId="{9ED1138C-059E-410A-96B2-27C0572325CA}" type="pres">
      <dgm:prSet presAssocID="{5A7F9F6C-99A3-431A-AB04-FED95D197AD9}" presName="ThreeConn_1-2" presStyleLbl="fgAccFollowNode1" presStyleIdx="0" presStyleCnt="2">
        <dgm:presLayoutVars>
          <dgm:bulletEnabled val="1"/>
        </dgm:presLayoutVars>
      </dgm:prSet>
      <dgm:spPr/>
    </dgm:pt>
    <dgm:pt modelId="{52DB6390-7818-4B43-8CAD-0B72B30C060D}" type="pres">
      <dgm:prSet presAssocID="{5A7F9F6C-99A3-431A-AB04-FED95D197AD9}" presName="ThreeConn_2-3" presStyleLbl="fgAccFollowNode1" presStyleIdx="1" presStyleCnt="2">
        <dgm:presLayoutVars>
          <dgm:bulletEnabled val="1"/>
        </dgm:presLayoutVars>
      </dgm:prSet>
      <dgm:spPr/>
    </dgm:pt>
    <dgm:pt modelId="{D69D8ADA-51ED-4752-A686-134FADD02489}" type="pres">
      <dgm:prSet presAssocID="{5A7F9F6C-99A3-431A-AB04-FED95D197AD9}" presName="ThreeNodes_1_text" presStyleLbl="node1" presStyleIdx="2" presStyleCnt="3">
        <dgm:presLayoutVars>
          <dgm:bulletEnabled val="1"/>
        </dgm:presLayoutVars>
      </dgm:prSet>
      <dgm:spPr/>
    </dgm:pt>
    <dgm:pt modelId="{0F1C83C3-0064-4A90-8BCD-EB96BC6B7EC0}" type="pres">
      <dgm:prSet presAssocID="{5A7F9F6C-99A3-431A-AB04-FED95D197AD9}" presName="ThreeNodes_2_text" presStyleLbl="node1" presStyleIdx="2" presStyleCnt="3">
        <dgm:presLayoutVars>
          <dgm:bulletEnabled val="1"/>
        </dgm:presLayoutVars>
      </dgm:prSet>
      <dgm:spPr/>
    </dgm:pt>
    <dgm:pt modelId="{7865AFF0-FFCB-4722-AF56-D21FE050FCC0}" type="pres">
      <dgm:prSet presAssocID="{5A7F9F6C-99A3-431A-AB04-FED95D197AD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5EBAC28-5A70-4630-B958-EFCE4403A7AE}" type="presOf" srcId="{E4D066C5-EF84-45BC-B926-ABB9B6DD7898}" destId="{0F1C83C3-0064-4A90-8BCD-EB96BC6B7EC0}" srcOrd="1" destOrd="0" presId="urn:microsoft.com/office/officeart/2005/8/layout/vProcess5"/>
    <dgm:cxn modelId="{7A9D434E-0453-4106-881B-73F8B6734F3C}" srcId="{5A7F9F6C-99A3-431A-AB04-FED95D197AD9}" destId="{E02FCCF7-607C-430B-99E9-0F973D8243D1}" srcOrd="0" destOrd="0" parTransId="{D456A441-A71D-4475-963E-3DFD3D5CF9F1}" sibTransId="{9127EED3-F446-4509-8055-AD2D3F15F857}"/>
    <dgm:cxn modelId="{1742AF62-F310-4860-9AE0-EED7EE7702A0}" type="presOf" srcId="{E02FCCF7-607C-430B-99E9-0F973D8243D1}" destId="{D69D8ADA-51ED-4752-A686-134FADD02489}" srcOrd="1" destOrd="0" presId="urn:microsoft.com/office/officeart/2005/8/layout/vProcess5"/>
    <dgm:cxn modelId="{FF69446F-87F2-4AF2-A83F-CAB6B76B6ECF}" type="presOf" srcId="{C51A45FE-D0E1-4695-8C23-0E573899EE7D}" destId="{52DB6390-7818-4B43-8CAD-0B72B30C060D}" srcOrd="0" destOrd="0" presId="urn:microsoft.com/office/officeart/2005/8/layout/vProcess5"/>
    <dgm:cxn modelId="{85AA9D72-A2B9-4BD4-87EB-CD04086E5307}" srcId="{5A7F9F6C-99A3-431A-AB04-FED95D197AD9}" destId="{0EF5896E-FFD0-40C0-BF08-E9B4B6E3E155}" srcOrd="2" destOrd="0" parTransId="{E42C5922-5BB0-4E3A-840A-6994F99F488A}" sibTransId="{F7311C99-CB30-420C-8799-4CA01807A57D}"/>
    <dgm:cxn modelId="{DAFB017B-CF04-4D05-B726-54D51E3467F7}" type="presOf" srcId="{E4D066C5-EF84-45BC-B926-ABB9B6DD7898}" destId="{3543F309-5EA9-4433-B822-A90C7BF7F988}" srcOrd="0" destOrd="0" presId="urn:microsoft.com/office/officeart/2005/8/layout/vProcess5"/>
    <dgm:cxn modelId="{D20AF080-526D-418F-8339-4C777179837D}" type="presOf" srcId="{5A7F9F6C-99A3-431A-AB04-FED95D197AD9}" destId="{E2871E83-F5A4-44FD-9B4D-E659B80181C7}" srcOrd="0" destOrd="0" presId="urn:microsoft.com/office/officeart/2005/8/layout/vProcess5"/>
    <dgm:cxn modelId="{E941028D-B248-4E20-A41F-46CAF8748A2A}" type="presOf" srcId="{E02FCCF7-607C-430B-99E9-0F973D8243D1}" destId="{65F1FA58-B58A-499A-9493-C8ABF69E762F}" srcOrd="0" destOrd="0" presId="urn:microsoft.com/office/officeart/2005/8/layout/vProcess5"/>
    <dgm:cxn modelId="{C98DD291-ABA5-41D9-9C17-D2B8AECD035C}" type="presOf" srcId="{0EF5896E-FFD0-40C0-BF08-E9B4B6E3E155}" destId="{489D4D71-0331-4817-8B59-1BD59EB9F5C7}" srcOrd="0" destOrd="0" presId="urn:microsoft.com/office/officeart/2005/8/layout/vProcess5"/>
    <dgm:cxn modelId="{C28C2393-1D1E-49E8-A290-E14B678AA8C5}" type="presOf" srcId="{0EF5896E-FFD0-40C0-BF08-E9B4B6E3E155}" destId="{7865AFF0-FFCB-4722-AF56-D21FE050FCC0}" srcOrd="1" destOrd="0" presId="urn:microsoft.com/office/officeart/2005/8/layout/vProcess5"/>
    <dgm:cxn modelId="{5FEF60B5-F8DB-4CAE-8A02-57409E038D15}" srcId="{5A7F9F6C-99A3-431A-AB04-FED95D197AD9}" destId="{E4D066C5-EF84-45BC-B926-ABB9B6DD7898}" srcOrd="1" destOrd="0" parTransId="{D19C37AB-DAE7-4B19-8A1B-6B1C83573F70}" sibTransId="{C51A45FE-D0E1-4695-8C23-0E573899EE7D}"/>
    <dgm:cxn modelId="{2EAAA2C8-72E1-429A-B464-2DC7575F4D54}" type="presOf" srcId="{9127EED3-F446-4509-8055-AD2D3F15F857}" destId="{9ED1138C-059E-410A-96B2-27C0572325CA}" srcOrd="0" destOrd="0" presId="urn:microsoft.com/office/officeart/2005/8/layout/vProcess5"/>
    <dgm:cxn modelId="{A504D7E7-4F30-458D-9DE1-A9A2763473F0}" type="presParOf" srcId="{E2871E83-F5A4-44FD-9B4D-E659B80181C7}" destId="{3172B1D8-BEDA-4552-A607-BBFE67D91E46}" srcOrd="0" destOrd="0" presId="urn:microsoft.com/office/officeart/2005/8/layout/vProcess5"/>
    <dgm:cxn modelId="{2691C99D-49B8-4B0C-B511-168423975C06}" type="presParOf" srcId="{E2871E83-F5A4-44FD-9B4D-E659B80181C7}" destId="{65F1FA58-B58A-499A-9493-C8ABF69E762F}" srcOrd="1" destOrd="0" presId="urn:microsoft.com/office/officeart/2005/8/layout/vProcess5"/>
    <dgm:cxn modelId="{A0826375-C9A6-401B-91A0-F07776B36A53}" type="presParOf" srcId="{E2871E83-F5A4-44FD-9B4D-E659B80181C7}" destId="{3543F309-5EA9-4433-B822-A90C7BF7F988}" srcOrd="2" destOrd="0" presId="urn:microsoft.com/office/officeart/2005/8/layout/vProcess5"/>
    <dgm:cxn modelId="{E5B0B7D6-3A4F-4EAA-B236-F21F24737292}" type="presParOf" srcId="{E2871E83-F5A4-44FD-9B4D-E659B80181C7}" destId="{489D4D71-0331-4817-8B59-1BD59EB9F5C7}" srcOrd="3" destOrd="0" presId="urn:microsoft.com/office/officeart/2005/8/layout/vProcess5"/>
    <dgm:cxn modelId="{B55FC8AC-2B67-414F-B3EB-86B1559C250E}" type="presParOf" srcId="{E2871E83-F5A4-44FD-9B4D-E659B80181C7}" destId="{9ED1138C-059E-410A-96B2-27C0572325CA}" srcOrd="4" destOrd="0" presId="urn:microsoft.com/office/officeart/2005/8/layout/vProcess5"/>
    <dgm:cxn modelId="{BDAA97DF-9324-4E6C-AECF-FF0D0B36C3FA}" type="presParOf" srcId="{E2871E83-F5A4-44FD-9B4D-E659B80181C7}" destId="{52DB6390-7818-4B43-8CAD-0B72B30C060D}" srcOrd="5" destOrd="0" presId="urn:microsoft.com/office/officeart/2005/8/layout/vProcess5"/>
    <dgm:cxn modelId="{24BE87B7-33B5-4CB2-9081-5857A3B0AB96}" type="presParOf" srcId="{E2871E83-F5A4-44FD-9B4D-E659B80181C7}" destId="{D69D8ADA-51ED-4752-A686-134FADD02489}" srcOrd="6" destOrd="0" presId="urn:microsoft.com/office/officeart/2005/8/layout/vProcess5"/>
    <dgm:cxn modelId="{4160CE71-B851-4A0B-A1A4-0BA07CC4082E}" type="presParOf" srcId="{E2871E83-F5A4-44FD-9B4D-E659B80181C7}" destId="{0F1C83C3-0064-4A90-8BCD-EB96BC6B7EC0}" srcOrd="7" destOrd="0" presId="urn:microsoft.com/office/officeart/2005/8/layout/vProcess5"/>
    <dgm:cxn modelId="{B1770D10-315B-4175-9B2A-0F412BBE9F96}" type="presParOf" srcId="{E2871E83-F5A4-44FD-9B4D-E659B80181C7}" destId="{7865AFF0-FFCB-4722-AF56-D21FE050FCC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D24BF-11E1-4B92-ABC5-FC3D97634756}">
      <dsp:nvSpPr>
        <dsp:cNvPr id="0" name=""/>
        <dsp:cNvSpPr/>
      </dsp:nvSpPr>
      <dsp:spPr>
        <a:xfrm>
          <a:off x="5984919" y="0"/>
          <a:ext cx="4495800" cy="4495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9656B-7D7F-4D3B-98C0-0B9366F527D8}">
      <dsp:nvSpPr>
        <dsp:cNvPr id="0" name=""/>
        <dsp:cNvSpPr/>
      </dsp:nvSpPr>
      <dsp:spPr>
        <a:xfrm>
          <a:off x="8563880" y="450019"/>
          <a:ext cx="6032032" cy="639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none" kern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Fit for Context Technology</a:t>
          </a:r>
          <a:endParaRPr lang="en-US" sz="3200" b="1" u="none" kern="1200" dirty="0"/>
        </a:p>
      </dsp:txBody>
      <dsp:txXfrm>
        <a:off x="8595085" y="481224"/>
        <a:ext cx="5969622" cy="576836"/>
      </dsp:txXfrm>
    </dsp:sp>
    <dsp:sp modelId="{C0499590-4CEC-4C32-B022-9FEBB5F35045}">
      <dsp:nvSpPr>
        <dsp:cNvPr id="0" name=""/>
        <dsp:cNvSpPr/>
      </dsp:nvSpPr>
      <dsp:spPr>
        <a:xfrm>
          <a:off x="8563880" y="1169171"/>
          <a:ext cx="6032032" cy="639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none" kern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Multi-Year Project Investment</a:t>
          </a:r>
          <a:endParaRPr lang="en-US" sz="3200" b="1" u="none" kern="1200" dirty="0"/>
        </a:p>
      </dsp:txBody>
      <dsp:txXfrm>
        <a:off x="8595085" y="1200376"/>
        <a:ext cx="5969622" cy="576836"/>
      </dsp:txXfrm>
    </dsp:sp>
    <dsp:sp modelId="{BCD30076-3882-4CAA-9673-52430F95A0E0}">
      <dsp:nvSpPr>
        <dsp:cNvPr id="0" name=""/>
        <dsp:cNvSpPr/>
      </dsp:nvSpPr>
      <dsp:spPr>
        <a:xfrm>
          <a:off x="8563880" y="1888323"/>
          <a:ext cx="6032032" cy="639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none" kern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Public Private Partnerships</a:t>
          </a:r>
          <a:endParaRPr lang="en-US" sz="3200" b="1" u="none" kern="1200" dirty="0"/>
        </a:p>
      </dsp:txBody>
      <dsp:txXfrm>
        <a:off x="8595085" y="1919528"/>
        <a:ext cx="5969622" cy="576836"/>
      </dsp:txXfrm>
    </dsp:sp>
    <dsp:sp modelId="{259B03F4-0CC9-4AC7-8F44-5A9435E33683}">
      <dsp:nvSpPr>
        <dsp:cNvPr id="0" name=""/>
        <dsp:cNvSpPr/>
      </dsp:nvSpPr>
      <dsp:spPr>
        <a:xfrm>
          <a:off x="8563880" y="2607476"/>
          <a:ext cx="6032032" cy="639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none" kern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Data Rights to Enable the PPPs</a:t>
          </a:r>
          <a:endParaRPr lang="en-US" sz="3200" b="1" u="none" kern="1200" dirty="0"/>
        </a:p>
      </dsp:txBody>
      <dsp:txXfrm>
        <a:off x="8595085" y="2638681"/>
        <a:ext cx="5969622" cy="576836"/>
      </dsp:txXfrm>
    </dsp:sp>
    <dsp:sp modelId="{7BE3B415-6626-4624-8B00-1808ABA6824D}">
      <dsp:nvSpPr>
        <dsp:cNvPr id="0" name=""/>
        <dsp:cNvSpPr/>
      </dsp:nvSpPr>
      <dsp:spPr>
        <a:xfrm>
          <a:off x="8563880" y="3326628"/>
          <a:ext cx="6032032" cy="639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none" kern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Multi-Stakeholder Approach</a:t>
          </a:r>
          <a:endParaRPr lang="en-US" sz="3200" u="none" kern="1200" dirty="0"/>
        </a:p>
      </dsp:txBody>
      <dsp:txXfrm>
        <a:off x="8595085" y="3357833"/>
        <a:ext cx="5969622" cy="576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76F7E-13E6-4F7C-ABAE-B429C910233B}">
      <dsp:nvSpPr>
        <dsp:cNvPr id="0" name=""/>
        <dsp:cNvSpPr/>
      </dsp:nvSpPr>
      <dsp:spPr>
        <a:xfrm>
          <a:off x="4521201" y="3419855"/>
          <a:ext cx="2770183" cy="1609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</a:rPr>
            <a:t>Technology mismatch with capacity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</a:rPr>
            <a:t>Basic operational constraints</a:t>
          </a:r>
        </a:p>
      </dsp:txBody>
      <dsp:txXfrm>
        <a:off x="5387608" y="3857543"/>
        <a:ext cx="1868424" cy="1136304"/>
      </dsp:txXfrm>
    </dsp:sp>
    <dsp:sp modelId="{1F2547C4-9005-4473-9673-32C42E763803}">
      <dsp:nvSpPr>
        <dsp:cNvPr id="0" name=""/>
        <dsp:cNvSpPr/>
      </dsp:nvSpPr>
      <dsp:spPr>
        <a:xfrm>
          <a:off x="252415" y="3419855"/>
          <a:ext cx="2713041" cy="1609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</a:rPr>
            <a:t>Inability to deliver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</a:rPr>
            <a:t>Lack of credibility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</a:rPr>
            <a:t>Uniformed vulnerable communities</a:t>
          </a:r>
        </a:p>
      </dsp:txBody>
      <dsp:txXfrm>
        <a:off x="287767" y="3857543"/>
        <a:ext cx="1828425" cy="1136304"/>
      </dsp:txXfrm>
    </dsp:sp>
    <dsp:sp modelId="{97B1D2A0-872A-4E14-AD07-74CFAF464BDB}">
      <dsp:nvSpPr>
        <dsp:cNvPr id="0" name=""/>
        <dsp:cNvSpPr/>
      </dsp:nvSpPr>
      <dsp:spPr>
        <a:xfrm>
          <a:off x="4568827" y="0"/>
          <a:ext cx="2674930" cy="1609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</a:rPr>
            <a:t>Limited technical skills and resources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tx2">
                  <a:lumMod val="50000"/>
                </a:schemeClr>
              </a:solidFill>
            </a:rPr>
            <a:t>Lack of professional, empowered staff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5406658" y="35352"/>
        <a:ext cx="1801747" cy="1136304"/>
      </dsp:txXfrm>
    </dsp:sp>
    <dsp:sp modelId="{C868B459-7FFD-482F-B874-22A777819DE2}">
      <dsp:nvSpPr>
        <dsp:cNvPr id="0" name=""/>
        <dsp:cNvSpPr/>
      </dsp:nvSpPr>
      <dsp:spPr>
        <a:xfrm>
          <a:off x="290514" y="0"/>
          <a:ext cx="2636844" cy="1609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</a:rPr>
            <a:t>Government budgets are very limited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/>
              </a:solidFill>
            </a:rPr>
            <a:t>Sporadic donor funded programs</a:t>
          </a:r>
        </a:p>
      </dsp:txBody>
      <dsp:txXfrm>
        <a:off x="325866" y="35352"/>
        <a:ext cx="1775086" cy="1136304"/>
      </dsp:txXfrm>
    </dsp:sp>
    <dsp:sp modelId="{2186DA87-AD08-4EDE-AA89-201636B6E37B}">
      <dsp:nvSpPr>
        <dsp:cNvPr id="0" name=""/>
        <dsp:cNvSpPr/>
      </dsp:nvSpPr>
      <dsp:spPr>
        <a:xfrm>
          <a:off x="1543964" y="286664"/>
          <a:ext cx="2177643" cy="2177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Budgets</a:t>
          </a:r>
        </a:p>
      </dsp:txBody>
      <dsp:txXfrm>
        <a:off x="2181781" y="924481"/>
        <a:ext cx="1539826" cy="1539826"/>
      </dsp:txXfrm>
    </dsp:sp>
    <dsp:sp modelId="{5B129DA6-98E7-4A36-8931-6A2011665770}">
      <dsp:nvSpPr>
        <dsp:cNvPr id="0" name=""/>
        <dsp:cNvSpPr/>
      </dsp:nvSpPr>
      <dsp:spPr>
        <a:xfrm rot="5400000">
          <a:off x="3822192" y="286664"/>
          <a:ext cx="2177643" cy="2177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0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200" b="1" kern="1200" dirty="0"/>
            <a:t>People</a:t>
          </a:r>
        </a:p>
      </dsp:txBody>
      <dsp:txXfrm rot="-5400000">
        <a:off x="3822192" y="924481"/>
        <a:ext cx="1539826" cy="1539826"/>
      </dsp:txXfrm>
    </dsp:sp>
    <dsp:sp modelId="{7A39A98D-A097-411C-9452-6C96257FB3D1}">
      <dsp:nvSpPr>
        <dsp:cNvPr id="0" name=""/>
        <dsp:cNvSpPr/>
      </dsp:nvSpPr>
      <dsp:spPr>
        <a:xfrm rot="10800000">
          <a:off x="3822192" y="2564892"/>
          <a:ext cx="2177643" cy="2177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spc="-100" baseline="0" dirty="0"/>
            <a:t>Technology</a:t>
          </a:r>
        </a:p>
      </dsp:txBody>
      <dsp:txXfrm rot="10800000">
        <a:off x="3822192" y="2564892"/>
        <a:ext cx="1539826" cy="1539826"/>
      </dsp:txXfrm>
    </dsp:sp>
    <dsp:sp modelId="{A8A32B5B-4600-4D7C-B7EA-DF6C5FDFB994}">
      <dsp:nvSpPr>
        <dsp:cNvPr id="0" name=""/>
        <dsp:cNvSpPr/>
      </dsp:nvSpPr>
      <dsp:spPr>
        <a:xfrm rot="16200000">
          <a:off x="1543964" y="2564892"/>
          <a:ext cx="2177643" cy="217764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Services</a:t>
          </a:r>
        </a:p>
      </dsp:txBody>
      <dsp:txXfrm rot="5400000">
        <a:off x="2181781" y="2564892"/>
        <a:ext cx="1539826" cy="1539826"/>
      </dsp:txXfrm>
    </dsp:sp>
    <dsp:sp modelId="{629CEA0B-D42C-4486-BC39-9361B7BB0A5B}">
      <dsp:nvSpPr>
        <dsp:cNvPr id="0" name=""/>
        <dsp:cNvSpPr/>
      </dsp:nvSpPr>
      <dsp:spPr>
        <a:xfrm>
          <a:off x="3395967" y="2061972"/>
          <a:ext cx="751865" cy="65379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6175D-B0EB-42DA-AA77-99BEE37FF2D5}">
      <dsp:nvSpPr>
        <dsp:cNvPr id="0" name=""/>
        <dsp:cNvSpPr/>
      </dsp:nvSpPr>
      <dsp:spPr>
        <a:xfrm rot="10800000">
          <a:off x="3395967" y="2313432"/>
          <a:ext cx="751865" cy="65379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1FA58-B58A-499A-9493-C8ABF69E762F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/>
            <a:t>Co-Investment in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b="1" kern="1200" dirty="0"/>
            <a:t>EWS Infrastructure</a:t>
          </a:r>
        </a:p>
      </dsp:txBody>
      <dsp:txXfrm>
        <a:off x="35709" y="35709"/>
        <a:ext cx="3865988" cy="1147782"/>
      </dsp:txXfrm>
    </dsp:sp>
    <dsp:sp modelId="{3543F309-5EA9-4433-B822-A90C7BF7F988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6232581"/>
            <a:satOff val="9930"/>
            <a:lumOff val="168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Guaranteed Ongoing Operation of EWS </a:t>
          </a:r>
        </a:p>
      </dsp:txBody>
      <dsp:txXfrm>
        <a:off x="492908" y="1458108"/>
        <a:ext cx="3860502" cy="1147782"/>
      </dsp:txXfrm>
    </dsp:sp>
    <dsp:sp modelId="{489D4D71-0331-4817-8B59-1BD59EB9F5C7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4">
            <a:hueOff val="-12465163"/>
            <a:satOff val="19859"/>
            <a:lumOff val="33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Joint Go-To-Market     Shared Cost Recovery </a:t>
          </a:r>
        </a:p>
      </dsp:txBody>
      <dsp:txXfrm>
        <a:off x="950108" y="2880508"/>
        <a:ext cx="3860502" cy="1147782"/>
      </dsp:txXfrm>
    </dsp:sp>
    <dsp:sp modelId="{9ED1138C-059E-410A-96B2-27C0572325CA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/>
        </a:p>
      </dsp:txBody>
      <dsp:txXfrm>
        <a:off x="4567428" y="924560"/>
        <a:ext cx="435864" cy="596341"/>
      </dsp:txXfrm>
    </dsp:sp>
    <dsp:sp modelId="{52DB6390-7818-4B43-8CAD-0B72B30C060D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281200"/>
            <a:satOff val="51171"/>
            <a:lumOff val="673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281200"/>
              <a:satOff val="51171"/>
              <a:lumOff val="67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275BB-6F6C-554C-A807-B1C898519E24}" type="datetime1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10EF3-96FE-C247-9196-07923483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1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D11C7-B531-C14C-B9E0-D712B6F19E0D}" type="datetime1">
              <a:rPr lang="en-US" smtClean="0"/>
              <a:t>11/16/18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9BCD9-6C41-C748-A53C-9AA9E680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06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7883" y="5321272"/>
            <a:ext cx="12191999" cy="971951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00" b="0" i="0" cap="all" baseline="0">
                <a:solidFill>
                  <a:schemeClr val="tx1"/>
                </a:solidFill>
                <a:latin typeface="+mj-lt"/>
                <a:ea typeface="Gill Sans Light" charset="0"/>
                <a:cs typeface="Gill Sans Light" charset="0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ipsm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wel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884" y="6118411"/>
            <a:ext cx="12192000" cy="9144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 cap="all" baseline="0">
                <a:solidFill>
                  <a:schemeClr val="tx1">
                    <a:lumMod val="65000"/>
                  </a:schemeClr>
                </a:solidFill>
                <a:latin typeface="+mj-lt"/>
                <a:ea typeface="Gill Sans Light" charset="0"/>
                <a:cs typeface="Gill Sans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orem</a:t>
            </a:r>
            <a:r>
              <a:rPr lang="en-US" dirty="0"/>
              <a:t> </a:t>
            </a:r>
            <a:r>
              <a:rPr lang="en-US" dirty="0" err="1"/>
              <a:t>ipsm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1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0794F6-857F-4EB2-BFBA-2563873BBF12}" type="datetimeFigureOut">
              <a:rPr lang="en-US" smtClean="0">
                <a:solidFill>
                  <a:srgbClr val="455560"/>
                </a:solidFill>
              </a:rPr>
              <a:pPr/>
              <a:t>11/16/18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36D4-A321-4E95-9911-BF3D791EE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3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588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37810" y="2095809"/>
            <a:ext cx="5256591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93228" y="2095809"/>
            <a:ext cx="5271957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522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1" y="2236791"/>
            <a:ext cx="12192000" cy="1286314"/>
          </a:xfrm>
          <a:prstGeom prst="rect">
            <a:avLst/>
          </a:prstGeom>
        </p:spPr>
        <p:txBody>
          <a:bodyPr vert="horz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5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0" i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Thank you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1" y="3865045"/>
            <a:ext cx="12192000" cy="8173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cap="all" baseline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0" i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Questions</a:t>
            </a:r>
            <a:r>
              <a:rPr lang="en-US" sz="2200" b="0" i="0" baseline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 and comments?</a:t>
            </a:r>
            <a:endParaRPr lang="en-US" sz="2200" b="0" i="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154341" y="6302343"/>
            <a:ext cx="846667" cy="365125"/>
          </a:xfrm>
        </p:spPr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95763" y="1679009"/>
            <a:ext cx="10712749" cy="4183910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7874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37810" y="1759691"/>
            <a:ext cx="5146524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93230" y="1759691"/>
            <a:ext cx="5271956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709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7179" y="1605281"/>
            <a:ext cx="10689246" cy="384639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952458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97179" y="1608128"/>
            <a:ext cx="10727376" cy="4030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1400" dirty="0"/>
              <a:t>Click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45411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33679" y="2095811"/>
            <a:ext cx="1824431" cy="40303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53076" y="2095811"/>
            <a:ext cx="6205247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99862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33679" y="4937139"/>
            <a:ext cx="8324645" cy="100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picture caption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4727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"/>
            <a:ext cx="12192000" cy="472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b="0" i="0" dirty="0">
                <a:latin typeface="Calibri Light" charset="0"/>
                <a:ea typeface="Calibri Light" charset="0"/>
                <a:cs typeface="Calibri Light" charset="0"/>
              </a:rPr>
              <a:t>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2" y="4732421"/>
            <a:ext cx="12191998" cy="12349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8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3952" y="579396"/>
            <a:ext cx="6936237" cy="128631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ipsm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wel</a:t>
            </a:r>
            <a:endParaRPr lang="en-US" dirty="0"/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wel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8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3456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0794F6-857F-4EB2-BFBA-2563873BBF12}" type="datetimeFigureOut">
              <a:rPr lang="en-US" smtClean="0">
                <a:solidFill>
                  <a:srgbClr val="192E4E"/>
                </a:solidFill>
              </a:rPr>
              <a:pPr/>
              <a:t>11/16/18</a:t>
            </a:fld>
            <a:endParaRPr lang="en-US">
              <a:solidFill>
                <a:srgbClr val="192E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92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36D4-A321-4E95-9911-BF3D791EEC65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>
              <a:solidFill>
                <a:srgbClr val="515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7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FA43DD-C7CF-4DDE-86A2-316878B46D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A70-B4CD-4E61-8B08-433660688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0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44800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13351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933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33678" y="2095809"/>
            <a:ext cx="1824431" cy="40303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100" spc="10" baseline="0">
                <a:solidFill>
                  <a:schemeClr val="accent2"/>
                </a:solidFill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53075" y="2095809"/>
            <a:ext cx="6205247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41351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AE42510-9E58-5942-82B2-63F49003CC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11/16/18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66786" y="6356351"/>
            <a:ext cx="3786429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AEF44E8-3F12-4A40-92ED-2B2FF2656156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154341" y="6302343"/>
            <a:ext cx="846667" cy="365125"/>
          </a:xfrm>
        </p:spPr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95763" y="1679009"/>
            <a:ext cx="10712749" cy="4183910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36956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37810" y="1759691"/>
            <a:ext cx="5146524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93230" y="1759691"/>
            <a:ext cx="5271956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8620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154341" y="6302343"/>
            <a:ext cx="846667" cy="365125"/>
          </a:xfrm>
        </p:spPr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95763" y="1679009"/>
            <a:ext cx="10712749" cy="4183910"/>
          </a:xfrm>
          <a:prstGeom prst="rect">
            <a:avLst/>
          </a:prstGeom>
        </p:spPr>
        <p:txBody>
          <a:bodyPr/>
          <a:lstStyle>
            <a:lvl1pPr marL="274320" indent="-274320"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ct val="10000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ct val="10000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ct val="10000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601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7179" y="1605281"/>
            <a:ext cx="10689246" cy="384639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82854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97179" y="1608128"/>
            <a:ext cx="10727376" cy="4030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1400" dirty="0"/>
              <a:t>Click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2135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33679" y="2095811"/>
            <a:ext cx="1824431" cy="40303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53076" y="2095811"/>
            <a:ext cx="6205247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213860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33679" y="4937139"/>
            <a:ext cx="8324645" cy="100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picture caption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4727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"/>
            <a:ext cx="12192000" cy="472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b="0" i="0" dirty="0">
                <a:latin typeface="Calibri Light" charset="0"/>
                <a:ea typeface="Calibri Light" charset="0"/>
                <a:cs typeface="Calibri Light" charset="0"/>
              </a:rPr>
              <a:t>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2" y="4732421"/>
            <a:ext cx="12191998" cy="12349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44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CFA43DD-C7CF-4DDE-86A2-316878B46D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2A70-B4CD-4E61-8B08-433660688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06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5923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33678" y="2095809"/>
            <a:ext cx="1824431" cy="40303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100" spc="10" baseline="0">
                <a:solidFill>
                  <a:schemeClr val="accent2"/>
                </a:solidFill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53075" y="2095809"/>
            <a:ext cx="6205247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2359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AE42510-9E58-5942-82B2-63F49003CC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11/16/18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66786" y="6356351"/>
            <a:ext cx="3786429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6AEF44E8-3F12-4A40-92ED-2B2FF2656156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39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3952" y="579396"/>
            <a:ext cx="6936237" cy="128631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5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</a:t>
            </a:r>
            <a:r>
              <a:rPr lang="en-US" dirty="0" err="1"/>
              <a:t>ipsm</a:t>
            </a:r>
            <a:r>
              <a:rPr lang="en-US" dirty="0"/>
              <a:t>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wel</a:t>
            </a:r>
            <a:endParaRPr lang="en-US" dirty="0"/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wel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3952" y="1981800"/>
            <a:ext cx="6936237" cy="5649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cap="all" baseline="0">
                <a:solidFill>
                  <a:schemeClr val="bg2">
                    <a:lumMod val="6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</a:t>
            </a:r>
            <a:r>
              <a:rPr lang="en-US" dirty="0" err="1"/>
              <a:t>ipsm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27232" y="3555786"/>
            <a:ext cx="2604304" cy="1286314"/>
          </a:xfrm>
          <a:prstGeom prst="rect">
            <a:avLst/>
          </a:prstGeom>
          <a:effectLst/>
        </p:spPr>
        <p:txBody>
          <a:bodyPr vert="horz"/>
          <a:lstStyle>
            <a:lvl1pPr marL="0" indent="0" algn="ctr">
              <a:buNone/>
              <a:defRPr sz="72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527776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11154341" y="6302343"/>
            <a:ext cx="846667" cy="365125"/>
          </a:xfrm>
        </p:spPr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95763" y="1679009"/>
            <a:ext cx="10712749" cy="4183910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36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37810" y="1759691"/>
            <a:ext cx="5146524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93230" y="1759691"/>
            <a:ext cx="5271956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6933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37810" y="1759691"/>
            <a:ext cx="5146524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93230" y="1759691"/>
            <a:ext cx="5271956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198093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7179" y="1605281"/>
            <a:ext cx="10689246" cy="384639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0547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97179" y="1608128"/>
            <a:ext cx="10727376" cy="4030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1400" dirty="0"/>
              <a:t>Click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1661533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33679" y="2095811"/>
            <a:ext cx="1824431" cy="40303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53076" y="2095811"/>
            <a:ext cx="6205247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20949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33679" y="4937139"/>
            <a:ext cx="8324645" cy="100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picture caption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4727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"/>
            <a:ext cx="12192000" cy="472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b="0" i="0" dirty="0">
                <a:latin typeface="Calibri Light" charset="0"/>
                <a:ea typeface="Calibri Light" charset="0"/>
                <a:cs typeface="Calibri Light" charset="0"/>
              </a:rPr>
              <a:t>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2" y="4732421"/>
            <a:ext cx="12191998" cy="12349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4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0794F6-857F-4EB2-BFBA-2563873BBF12}" type="datetimeFigureOut">
              <a:rPr lang="en-US" smtClean="0">
                <a:solidFill>
                  <a:srgbClr val="192E4E"/>
                </a:solidFill>
              </a:rPr>
              <a:pPr/>
              <a:t>11/16/18</a:t>
            </a:fld>
            <a:endParaRPr lang="en-US">
              <a:solidFill>
                <a:srgbClr val="192E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192E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36D4-A321-4E95-9911-BF3D791EEC65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>
              <a:solidFill>
                <a:srgbClr val="5156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82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763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834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7809" y="2095809"/>
            <a:ext cx="10727376" cy="403035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1pPr>
            <a:lvl2pPr marL="742950" indent="-285750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2pPr>
            <a:lvl3pPr marL="1143000" indent="-228600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100" spc="10">
                <a:solidFill>
                  <a:srgbClr val="455560"/>
                </a:solidFill>
              </a:defRPr>
            </a:lvl3pPr>
            <a:lvl4pPr marL="1543050" indent="-171450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37809" y="463343"/>
            <a:ext cx="10727376" cy="966425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400" cap="none" spc="50" baseline="0">
                <a:solidFill>
                  <a:srgbClr val="455560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37809" y="1534133"/>
            <a:ext cx="10727376" cy="2952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1" spc="1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759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7179" y="1605281"/>
            <a:ext cx="10689246" cy="384639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71980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497179" y="1608128"/>
            <a:ext cx="10727376" cy="403035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1400" dirty="0"/>
              <a:t>Click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0981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33679" y="2095811"/>
            <a:ext cx="1824431" cy="40303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053076" y="2095811"/>
            <a:ext cx="6205247" cy="4030355"/>
          </a:xfrm>
          <a:prstGeom prst="rect">
            <a:avLst/>
          </a:prstGeom>
        </p:spPr>
        <p:txBody>
          <a:bodyPr/>
          <a:lstStyle>
            <a:lvl1pPr marL="171450" indent="-171450" fontAlgn="ctr">
              <a:lnSpc>
                <a:spcPts val="2040"/>
              </a:lnSpc>
              <a:buClr>
                <a:schemeClr val="accent1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742950" indent="-285750" fontAlgn="ctr">
              <a:lnSpc>
                <a:spcPts val="2040"/>
              </a:lnSpc>
              <a:buClr>
                <a:schemeClr val="accent5"/>
              </a:buClr>
              <a:buSzPct val="13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fontAlgn="ctr">
              <a:lnSpc>
                <a:spcPts val="2040"/>
              </a:lnSpc>
              <a:buClr>
                <a:schemeClr val="accent5"/>
              </a:buClr>
              <a:buSzPct val="70000"/>
              <a:buFont typeface="Courier New"/>
              <a:buChar char="o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543050" indent="-171450" fontAlgn="ctr">
              <a:lnSpc>
                <a:spcPts val="2040"/>
              </a:lnSpc>
              <a:buClr>
                <a:schemeClr val="accent5"/>
              </a:buClr>
              <a:buSzPct val="50000"/>
              <a:buFont typeface="Arial"/>
              <a:buChar char="•"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body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97179" y="209344"/>
            <a:ext cx="10727376" cy="1038050"/>
          </a:xfrm>
          <a:prstGeom prst="rect">
            <a:avLst/>
          </a:prstGeom>
        </p:spPr>
        <p:txBody>
          <a:bodyPr/>
          <a:lstStyle>
            <a:lvl1pPr algn="l">
              <a:lnSpc>
                <a:spcPts val="3580"/>
              </a:lnSpc>
              <a:defRPr sz="3000" b="0" i="0" cap="all" spc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4453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933679" y="4937139"/>
            <a:ext cx="8324645" cy="10038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40"/>
              </a:lnSpc>
              <a:buNone/>
              <a:defRPr sz="1800" b="0" i="0" spc="10" baseline="0">
                <a:solidFill>
                  <a:srgbClr val="4555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2pPr>
            <a:lvl3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3pPr>
            <a:lvl4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4pPr>
            <a:lvl5pPr>
              <a:lnSpc>
                <a:spcPts val="2040"/>
              </a:lnSpc>
              <a:defRPr sz="1100" spc="10">
                <a:solidFill>
                  <a:srgbClr val="455560"/>
                </a:solidFill>
              </a:defRPr>
            </a:lvl5pPr>
          </a:lstStyle>
          <a:p>
            <a:pPr lvl="0"/>
            <a:r>
              <a:rPr lang="en-US" dirty="0"/>
              <a:t>Click to add picture caption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4727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"/>
            <a:ext cx="12192000" cy="472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b="0" i="0" dirty="0">
                <a:latin typeface="Calibri Light" charset="0"/>
                <a:ea typeface="Calibri Light" charset="0"/>
                <a:cs typeface="Calibri Light" charset="0"/>
              </a:rPr>
              <a:t>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2" y="4732421"/>
            <a:ext cx="12191998" cy="12349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5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7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799"/>
            <a:ext cx="6245475" cy="3931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19" y="414131"/>
            <a:ext cx="2121021" cy="6913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07" y="0"/>
            <a:ext cx="4415993" cy="3304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6" y="1418754"/>
            <a:ext cx="11563071" cy="365078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28906" y="1418754"/>
            <a:ext cx="110813" cy="36507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9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2702688"/>
            <a:ext cx="12192000" cy="2702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02687"/>
            <a:ext cx="12192000" cy="2702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07" y="0"/>
            <a:ext cx="4415993" cy="33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6799"/>
            <a:ext cx="6245475" cy="39312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504913" y="0"/>
            <a:ext cx="2248942" cy="540537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1480410" y="2273445"/>
            <a:ext cx="5405376" cy="858486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1627018" y="2273445"/>
            <a:ext cx="5405376" cy="858486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6425" y="6302343"/>
            <a:ext cx="846667" cy="36512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 b="1" spc="100">
                <a:solidFill>
                  <a:schemeClr val="accent2"/>
                </a:solidFill>
              </a:defRPr>
            </a:lvl1pPr>
          </a:lstStyle>
          <a:p>
            <a:fld id="{3E3ED74B-5C5F-F741-BAA8-68C88EB8DA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08" y="0"/>
            <a:ext cx="4857592" cy="3635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87991" y="6219963"/>
            <a:ext cx="1448685" cy="472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5272" y="6459147"/>
            <a:ext cx="9269737" cy="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61" r:id="rId3"/>
    <p:sldLayoutId id="2147483656" r:id="rId4"/>
    <p:sldLayoutId id="2147483658" r:id="rId5"/>
    <p:sldLayoutId id="2147483659" r:id="rId6"/>
    <p:sldLayoutId id="2147483676" r:id="rId7"/>
    <p:sldLayoutId id="2147483680" r:id="rId8"/>
    <p:sldLayoutId id="2147483683" r:id="rId9"/>
    <p:sldLayoutId id="2147483685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b="876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 rot="10800000">
            <a:off x="0" y="4376433"/>
            <a:ext cx="12192000" cy="1970578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" y="3728252"/>
            <a:ext cx="12191998" cy="64818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6425" y="6302343"/>
            <a:ext cx="846667" cy="36512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 b="1" spc="100">
                <a:solidFill>
                  <a:schemeClr val="accent2"/>
                </a:solidFill>
              </a:defRPr>
            </a:lvl1pPr>
          </a:lstStyle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08" y="0"/>
            <a:ext cx="4857592" cy="3635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7991" y="6219963"/>
            <a:ext cx="1448685" cy="472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45272" y="6459147"/>
            <a:ext cx="9269737" cy="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6425" y="6302343"/>
            <a:ext cx="846667" cy="36512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 b="1" spc="100">
                <a:solidFill>
                  <a:schemeClr val="accent2"/>
                </a:solidFill>
              </a:defRPr>
            </a:lvl1pPr>
          </a:lstStyle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08" y="0"/>
            <a:ext cx="4857592" cy="3635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7991" y="6219963"/>
            <a:ext cx="1448685" cy="472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45272" y="6459147"/>
            <a:ext cx="9269737" cy="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2" r:id="rId7"/>
    <p:sldLayoutId id="2147483715" r:id="rId8"/>
    <p:sldLayoutId id="2147483716" r:id="rId9"/>
    <p:sldLayoutId id="2147483717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2702688"/>
            <a:ext cx="12192000" cy="2702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02687"/>
            <a:ext cx="12192000" cy="2702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07" y="0"/>
            <a:ext cx="4415993" cy="33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6799"/>
            <a:ext cx="6245475" cy="393120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504913" y="0"/>
            <a:ext cx="2248942" cy="540537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1480410" y="2273445"/>
            <a:ext cx="5405376" cy="858486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-1627018" y="2273445"/>
            <a:ext cx="5405376" cy="858486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1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6425" y="6302343"/>
            <a:ext cx="846667" cy="365125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 b="1" spc="100">
                <a:solidFill>
                  <a:schemeClr val="accent2"/>
                </a:solidFill>
              </a:defRPr>
            </a:lvl1pPr>
          </a:lstStyle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‹#›</a:t>
            </a:fld>
            <a:endParaRPr lang="en-US" dirty="0">
              <a:solidFill>
                <a:srgbClr val="51565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08" y="0"/>
            <a:ext cx="4857592" cy="3635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7991" y="6219963"/>
            <a:ext cx="1448685" cy="4722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45272" y="6459147"/>
            <a:ext cx="9269737" cy="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jpeg"/><Relationship Id="rId17" Type="http://schemas.openxmlformats.org/officeDocument/2006/relationships/image" Target="../media/image34.jpeg"/><Relationship Id="rId2" Type="http://schemas.openxmlformats.org/officeDocument/2006/relationships/image" Target="../media/image24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openxmlformats.org/officeDocument/2006/relationships/image" Target="../media/image29.jpeg"/><Relationship Id="rId19" Type="http://schemas.openxmlformats.org/officeDocument/2006/relationships/image" Target="../media/image36.gif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6975" y="5039883"/>
            <a:ext cx="11101588" cy="1131888"/>
          </a:xfrm>
        </p:spPr>
        <p:txBody>
          <a:bodyPr/>
          <a:lstStyle/>
          <a:p>
            <a:r>
              <a:rPr lang="en-US" sz="3200" dirty="0"/>
              <a:t>Leveraging public-private partnerships for sustainability of enhanced national weather information services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16370" y="6003040"/>
            <a:ext cx="8102991" cy="3374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Mohammade Check</a:t>
            </a:r>
          </a:p>
          <a:p>
            <a:r>
              <a:rPr lang="en-US">
                <a:solidFill>
                  <a:srgbClr val="FFFFFF">
                    <a:lumMod val="65000"/>
                  </a:srgbClr>
                </a:solidFill>
              </a:rPr>
              <a:t>16 November 2018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2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ED74B-5C5F-F741-BAA8-68C88EB8DA3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6" y="1220536"/>
            <a:ext cx="10805375" cy="4739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23384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+mj-ea"/>
                <a:cs typeface="+mj-cs"/>
              </a:rPr>
              <a:t>Sales Addressable Market - A Measure of Market Acceptance and Adoption</a:t>
            </a:r>
          </a:p>
        </p:txBody>
      </p:sp>
    </p:spTree>
    <p:extLst>
      <p:ext uri="{BB962C8B-B14F-4D97-AF65-F5344CB8AC3E}">
        <p14:creationId xmlns:p14="http://schemas.microsoft.com/office/powerpoint/2010/main" val="107980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Update on Implementation in LDC</a:t>
            </a:r>
            <a:r>
              <a:rPr lang="en-US" cap="none" dirty="0"/>
              <a:t>s</a:t>
            </a:r>
            <a:r>
              <a:rPr lang="en-US" dirty="0"/>
              <a:t> of Sub-Saharan Africa</a:t>
            </a:r>
          </a:p>
        </p:txBody>
      </p:sp>
    </p:spTree>
    <p:extLst>
      <p:ext uri="{BB962C8B-B14F-4D97-AF65-F5344CB8AC3E}">
        <p14:creationId xmlns:p14="http://schemas.microsoft.com/office/powerpoint/2010/main" val="356272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22510" r="11071" b="13543"/>
          <a:stretch/>
        </p:blipFill>
        <p:spPr bwMode="auto">
          <a:xfrm>
            <a:off x="5055471" y="1533071"/>
            <a:ext cx="5644542" cy="38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15147"/>
            <a:ext cx="12200716" cy="609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>
                <a:solidFill>
                  <a:srgbClr val="2B33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68675" algn="l"/>
              </a:tabLst>
            </a:pPr>
            <a:r>
              <a:rPr lang="en-US" cap="all" dirty="0">
                <a:solidFill>
                  <a:srgbClr val="192E4E"/>
                </a:solidFill>
                <a:latin typeface="Calibri Light" charset="0"/>
                <a:ea typeface="Calibri Light" charset="0"/>
                <a:cs typeface="Calibri Light" charset="0"/>
              </a:rPr>
              <a:t>EWS Information Validated in several pilot programs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0268" y="3933798"/>
            <a:ext cx="1941001" cy="1202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27859" y="1862703"/>
            <a:ext cx="2187021" cy="12640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300275" y="3126797"/>
            <a:ext cx="2259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B3386"/>
                </a:solidFill>
              </a:rPr>
              <a:t>Guinea, Liberia, Sierra Leone Severe Weather </a:t>
            </a:r>
          </a:p>
          <a:p>
            <a:r>
              <a:rPr lang="en-US" sz="1400" b="1" dirty="0">
                <a:solidFill>
                  <a:srgbClr val="2B3386"/>
                </a:solidFill>
              </a:rPr>
              <a:t>Early Warning System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56608" y="3126798"/>
            <a:ext cx="259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Pilot Project in </a:t>
            </a:r>
            <a:r>
              <a:rPr lang="en-US" sz="1200" b="1" dirty="0">
                <a:solidFill>
                  <a:srgbClr val="2B3386"/>
                </a:solidFill>
              </a:rPr>
              <a:t>Severe Weather </a:t>
            </a:r>
            <a:br>
              <a:rPr lang="en-US" sz="1200" b="1" dirty="0">
                <a:solidFill>
                  <a:srgbClr val="2B3386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Nowcasting</a:t>
            </a:r>
            <a:r>
              <a:rPr lang="en-US" sz="1200" b="1" dirty="0">
                <a:solidFill>
                  <a:srgbClr val="2B3386"/>
                </a:solidFill>
              </a:rPr>
              <a:t> </a:t>
            </a:r>
            <a:r>
              <a:rPr lang="en-US" sz="1200" b="1" dirty="0">
                <a:solidFill>
                  <a:srgbClr val="FFFFFF"/>
                </a:solidFill>
              </a:rPr>
              <a:t>in</a:t>
            </a:r>
            <a:r>
              <a:rPr lang="en-US" sz="1200" b="1" dirty="0">
                <a:solidFill>
                  <a:srgbClr val="2B3386"/>
                </a:solidFill>
              </a:rPr>
              <a:t> Lake Victoria Region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25284" y="5143419"/>
            <a:ext cx="2259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EWS Pilots </a:t>
            </a:r>
            <a:r>
              <a:rPr lang="en-US" sz="1400" b="1" dirty="0">
                <a:solidFill>
                  <a:srgbClr val="2B3386"/>
                </a:solidFill>
              </a:rPr>
              <a:t>in Mozambique and Malawi</a:t>
            </a:r>
          </a:p>
        </p:txBody>
      </p:sp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014" y="1868123"/>
            <a:ext cx="565824" cy="523278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390" y="4650757"/>
            <a:ext cx="548733" cy="36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0397-EA9A-4D92-9FD6-21D8428F660D}" type="slidenum">
              <a:rPr lang="en-US" sz="1400">
                <a:solidFill>
                  <a:srgbClr val="192E4E"/>
                </a:solidFill>
              </a:rPr>
              <a:pPr/>
              <a:t>12</a:t>
            </a:fld>
            <a:endParaRPr lang="en-US" sz="1400" dirty="0">
              <a:solidFill>
                <a:srgbClr val="192E4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6855" y="5143456"/>
            <a:ext cx="227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Aviation Severe Weather </a:t>
            </a:r>
            <a:r>
              <a:rPr lang="en-US" sz="1400" b="1" dirty="0">
                <a:solidFill>
                  <a:srgbClr val="2B3386"/>
                </a:solidFill>
              </a:rPr>
              <a:t>Early Warning System</a:t>
            </a:r>
          </a:p>
        </p:txBody>
      </p:sp>
      <p:pic>
        <p:nvPicPr>
          <p:cNvPr id="1026" name="Picture 2" descr="Placemark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81" y="3926160"/>
            <a:ext cx="2078395" cy="1217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00" y="4547773"/>
            <a:ext cx="565824" cy="56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3" t="9389" r="14850" b="8921"/>
          <a:stretch/>
        </p:blipFill>
        <p:spPr>
          <a:xfrm>
            <a:off x="3275823" y="1237511"/>
            <a:ext cx="1869121" cy="1889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39"/>
          <a:stretch/>
        </p:blipFill>
        <p:spPr>
          <a:xfrm>
            <a:off x="1434595" y="3931425"/>
            <a:ext cx="2270077" cy="1622956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473" y="3097754"/>
            <a:ext cx="2144061" cy="1546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904184" y="1237511"/>
            <a:ext cx="1684637" cy="2031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67" y="4681753"/>
            <a:ext cx="576913" cy="3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5" b="17232"/>
          <a:stretch/>
        </p:blipFill>
        <p:spPr bwMode="auto">
          <a:xfrm>
            <a:off x="8271512" y="5209152"/>
            <a:ext cx="1456347" cy="95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045265" y="5376743"/>
            <a:ext cx="1607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AfricaWeather</a:t>
            </a:r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Partnership</a:t>
            </a:r>
          </a:p>
          <a:p>
            <a:r>
              <a:rPr lang="en-US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29884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13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Update on Severe Weather Early Warning Systems in Africa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>
          <a:xfrm>
            <a:off x="497179" y="835271"/>
            <a:ext cx="11268607" cy="418391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u="sng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In the Field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All pilot programs moving into next research, operational and scale-up phases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Long-term PPPs finalized with several governments, negotiating more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Focus on sustainability within the multi-user model framework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Interest to join the network from additional UNDP CIEWS countries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Launch of South Africa Total Lightning Network with </a:t>
            </a:r>
            <a:r>
              <a:rPr lang="en-US" sz="2400" dirty="0" err="1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AfricaWeather</a:t>
            </a:r>
            <a:endParaRPr lang="en-US" sz="2400" dirty="0">
              <a:solidFill>
                <a:srgbClr val="595959">
                  <a:lumMod val="50000"/>
                </a:srgb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Major scale-up of the ASECNA program to 17 francophone countries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100" dirty="0">
              <a:solidFill>
                <a:srgbClr val="595959">
                  <a:lumMod val="50000"/>
                </a:srgbClr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u="sng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Overall Advocacy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UN Data for Climate Action at COP support to 24 research projects, for 2 of 3 winners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Advocacy for PPP framework – Africa </a:t>
            </a:r>
            <a:r>
              <a:rPr lang="en-US" sz="2400" dirty="0" err="1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Hydromet</a:t>
            </a: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 Forum, Global Weather Enterprise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Solicitation of new co-investments into broad-based weather PPPs</a:t>
            </a: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4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1558" y="1469563"/>
            <a:ext cx="36844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595959">
                    <a:lumMod val="50000"/>
                  </a:srgbClr>
                </a:solidFill>
              </a:rPr>
              <a:t>NMHS Management Sensitization </a:t>
            </a:r>
            <a:r>
              <a:rPr lang="en-US" sz="2000" dirty="0">
                <a:solidFill>
                  <a:srgbClr val="595959">
                    <a:lumMod val="50000"/>
                  </a:srgbClr>
                </a:solidFill>
              </a:rPr>
              <a:t>– Introduction and continued engagement in-country and in United States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595959">
                    <a:lumMod val="50000"/>
                  </a:srgbClr>
                </a:solidFill>
              </a:rPr>
              <a:t>Network Field Engineering Training </a:t>
            </a:r>
            <a:r>
              <a:rPr lang="en-US" sz="2000" dirty="0">
                <a:solidFill>
                  <a:srgbClr val="595959">
                    <a:lumMod val="50000"/>
                  </a:srgbClr>
                </a:solidFill>
              </a:rPr>
              <a:t>– Train-the-trainer and professional development of technical staff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595959">
                    <a:lumMod val="50000"/>
                  </a:srgbClr>
                </a:solidFill>
              </a:rPr>
              <a:t>End-User / Forecaster Training</a:t>
            </a:r>
            <a:r>
              <a:rPr lang="en-US" sz="2000" dirty="0">
                <a:solidFill>
                  <a:srgbClr val="595959">
                    <a:lumMod val="50000"/>
                  </a:srgbClr>
                </a:solidFill>
              </a:rPr>
              <a:t> – Multiple engagements enhancing skills in real-time operational severe weather monitoring and alerting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8234" y="141892"/>
            <a:ext cx="9144000" cy="838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>
                <a:solidFill>
                  <a:srgbClr val="2B338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368675" algn="l"/>
              </a:tabLst>
            </a:pPr>
            <a:r>
              <a:rPr lang="en-US" sz="3200" b="1" dirty="0">
                <a:solidFill>
                  <a:srgbClr val="455560"/>
                </a:solidFill>
              </a:rPr>
              <a:t>LDC NMHS Training and Capacity Building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9056" y="5392648"/>
            <a:ext cx="233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prstClr val="black"/>
                </a:solidFill>
              </a:rPr>
              <a:t>Hands-on Installation and Training in Uganda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0921" y="3266370"/>
            <a:ext cx="444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prstClr val="black"/>
                </a:solidFill>
              </a:rPr>
              <a:t>USTDA Training at EN HQ in United States (Oct ‘15)</a:t>
            </a:r>
          </a:p>
        </p:txBody>
      </p:sp>
      <p:pic>
        <p:nvPicPr>
          <p:cNvPr id="14" name="Picture 2" descr="blog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56" y="1513770"/>
            <a:ext cx="4661359" cy="17642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134600" y="6526068"/>
            <a:ext cx="533400" cy="331932"/>
          </a:xfrm>
        </p:spPr>
        <p:txBody>
          <a:bodyPr/>
          <a:lstStyle/>
          <a:p>
            <a:fld id="{A5CC0397-EA9A-4D92-9FD6-21D8428F660D}" type="slidenum">
              <a:rPr lang="en-US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3946" y="5393793"/>
            <a:ext cx="207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prstClr val="black"/>
                </a:solidFill>
              </a:rPr>
              <a:t>Forecaster Training at UNMA NFC Uganda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6385" y="3769755"/>
            <a:ext cx="2106309" cy="1622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54" y="3769756"/>
            <a:ext cx="2163855" cy="16228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95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901" y="368672"/>
            <a:ext cx="8479024" cy="87236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Enhancing Capacity to Meet WMO Obligations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058400" y="6451972"/>
            <a:ext cx="533400" cy="331932"/>
          </a:xfrm>
        </p:spPr>
        <p:txBody>
          <a:bodyPr/>
          <a:lstStyle/>
          <a:p>
            <a:pPr algn="ctr"/>
            <a:fld id="{A5CC0397-EA9A-4D92-9FD6-21D8428F660D}" type="slidenum">
              <a:rPr lang="en-US" sz="1400">
                <a:solidFill>
                  <a:prstClr val="white"/>
                </a:solidFill>
              </a:rPr>
              <a:pPr algn="ctr"/>
              <a:t>15</a:t>
            </a:fld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902" y="1387655"/>
            <a:ext cx="8734567" cy="65160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WMO Integrated Global Observing System (WIGOS)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Global Framework for Climate Services (GFCS)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Commission for Basic Systems (CBS) 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Multi-Hazard Early Warning Systems (MHEWS) 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Implementation Plan for  Strategy on Service Delivery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WMO Disaster Risk Reduction Strategy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95959">
                  <a:lumMod val="50000"/>
                </a:srgbClr>
              </a:solidFill>
            </a:endParaRP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95959">
                  <a:lumMod val="50000"/>
                </a:srgbClr>
              </a:solidFill>
            </a:endParaRP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95959">
                  <a:lumMod val="50000"/>
                </a:srgbClr>
              </a:solidFill>
            </a:endParaRP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Global Telecommunication System (GTS)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CIMO Guide on Instrumentation 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Common Alerting Protocol (CAP) 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WMO/WWRP Expert Group on Nowcasting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Aeronautical Meteorological Services Cost Recovery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>
                    <a:lumMod val="50000"/>
                  </a:srgbClr>
                </a:solidFill>
              </a:rPr>
              <a:t>Role of the Private Sector in Meteorology -                        WMO Congress 17 Resolution 9.6/1 (Cg-17)</a:t>
            </a:r>
          </a:p>
          <a:p>
            <a:pPr marL="177800" indent="-1778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959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1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5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75" y="3469466"/>
            <a:ext cx="1860119" cy="15066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>
            <a:normAutofit/>
          </a:bodyPr>
          <a:lstStyle/>
          <a:p>
            <a:fld id="{3E3ED74B-5C5F-F741-BAA8-68C88EB8DA30}" type="slidenum">
              <a:rPr lang="en-US" smtClean="0">
                <a:solidFill>
                  <a:srgbClr val="51565F"/>
                </a:solidFill>
              </a:rPr>
              <a:pPr/>
              <a:t>2</a:t>
            </a:fld>
            <a:endParaRPr lang="en-US" dirty="0">
              <a:solidFill>
                <a:srgbClr val="51565F"/>
              </a:solidFill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689811" y="1124122"/>
            <a:ext cx="6047369" cy="2951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914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D4E5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indent="-293688">
              <a:defRPr/>
            </a:pPr>
            <a:r>
              <a:rPr lang="en-US" dirty="0">
                <a:solidFill>
                  <a:srgbClr val="DEE0E3">
                    <a:lumMod val="10000"/>
                  </a:srgbClr>
                </a:solidFill>
                <a:latin typeface="Arial"/>
              </a:rPr>
              <a:t>India – </a:t>
            </a:r>
            <a:r>
              <a:rPr lang="en-US" b="1" dirty="0">
                <a:solidFill>
                  <a:srgbClr val="DEE0E3">
                    <a:lumMod val="10000"/>
                  </a:srgbClr>
                </a:solidFill>
                <a:latin typeface="Arial"/>
              </a:rPr>
              <a:t>MOD, MOES, States of West Bengal, Karnataka, and Andhra Pradesh</a:t>
            </a:r>
          </a:p>
          <a:p>
            <a:pPr marL="293688" indent="-293688">
              <a:defRPr/>
            </a:pPr>
            <a:r>
              <a:rPr lang="en-US" dirty="0">
                <a:solidFill>
                  <a:srgbClr val="DEE0E3">
                    <a:lumMod val="10000"/>
                  </a:srgbClr>
                </a:solidFill>
                <a:latin typeface="Arial"/>
              </a:rPr>
              <a:t>Brazil – </a:t>
            </a:r>
            <a:r>
              <a:rPr lang="en-US" b="1" dirty="0">
                <a:solidFill>
                  <a:srgbClr val="DEE0E3">
                    <a:lumMod val="10000"/>
                  </a:srgbClr>
                </a:solidFill>
                <a:latin typeface="Arial"/>
              </a:rPr>
              <a:t>INPE</a:t>
            </a:r>
            <a:endParaRPr lang="en-US" dirty="0">
              <a:solidFill>
                <a:srgbClr val="DEE0E3">
                  <a:lumMod val="10000"/>
                </a:srgbClr>
              </a:solidFill>
              <a:latin typeface="Arial"/>
            </a:endParaRPr>
          </a:p>
          <a:p>
            <a:pPr marL="293688" indent="-293688">
              <a:defRPr/>
            </a:pPr>
            <a:r>
              <a:rPr lang="en-US" dirty="0">
                <a:solidFill>
                  <a:srgbClr val="DEE0E3">
                    <a:lumMod val="10000"/>
                  </a:srgbClr>
                </a:solidFill>
                <a:latin typeface="Arial"/>
              </a:rPr>
              <a:t>Japan – </a:t>
            </a:r>
            <a:r>
              <a:rPr lang="en-US" b="1" dirty="0">
                <a:solidFill>
                  <a:srgbClr val="DEE0E3">
                    <a:lumMod val="10000"/>
                  </a:srgbClr>
                </a:solidFill>
                <a:latin typeface="Arial"/>
              </a:rPr>
              <a:t>JMA</a:t>
            </a:r>
            <a:endParaRPr lang="en-US" dirty="0">
              <a:solidFill>
                <a:srgbClr val="DEE0E3">
                  <a:lumMod val="10000"/>
                </a:srgbClr>
              </a:solidFill>
              <a:latin typeface="Arial"/>
            </a:endParaRPr>
          </a:p>
          <a:p>
            <a:pPr marL="293688" indent="-293688">
              <a:defRPr/>
            </a:pPr>
            <a:r>
              <a:rPr lang="en-US" dirty="0">
                <a:solidFill>
                  <a:srgbClr val="DEE0E3">
                    <a:lumMod val="10000"/>
                  </a:srgbClr>
                </a:solidFill>
                <a:latin typeface="Arial"/>
              </a:rPr>
              <a:t>Australia – </a:t>
            </a:r>
            <a:r>
              <a:rPr lang="en-US" b="1" dirty="0">
                <a:solidFill>
                  <a:srgbClr val="DEE0E3">
                    <a:lumMod val="10000"/>
                  </a:srgbClr>
                </a:solidFill>
                <a:latin typeface="Arial"/>
              </a:rPr>
              <a:t>BOM (with </a:t>
            </a:r>
            <a:r>
              <a:rPr lang="en-US" b="1" dirty="0" err="1">
                <a:solidFill>
                  <a:srgbClr val="DEE0E3">
                    <a:lumMod val="10000"/>
                  </a:srgbClr>
                </a:solidFill>
                <a:latin typeface="Arial"/>
              </a:rPr>
              <a:t>WeatherZone</a:t>
            </a:r>
            <a:r>
              <a:rPr lang="en-US" b="1" dirty="0">
                <a:solidFill>
                  <a:srgbClr val="DEE0E3">
                    <a:lumMod val="10000"/>
                  </a:srgbClr>
                </a:solidFill>
                <a:latin typeface="Arial"/>
              </a:rPr>
              <a:t>)</a:t>
            </a:r>
          </a:p>
          <a:p>
            <a:pPr marL="293688" indent="-293688">
              <a:defRPr/>
            </a:pPr>
            <a:r>
              <a:rPr lang="en-US" dirty="0">
                <a:solidFill>
                  <a:srgbClr val="DEE0E3">
                    <a:lumMod val="10000"/>
                  </a:srgbClr>
                </a:solidFill>
                <a:latin typeface="Arial"/>
              </a:rPr>
              <a:t>Philippines – </a:t>
            </a:r>
            <a:r>
              <a:rPr lang="en-US" b="1" dirty="0">
                <a:solidFill>
                  <a:srgbClr val="DEE0E3">
                    <a:lumMod val="10000"/>
                  </a:srgbClr>
                </a:solidFill>
                <a:latin typeface="Arial"/>
              </a:rPr>
              <a:t>PAGASA </a:t>
            </a:r>
          </a:p>
          <a:p>
            <a:pPr marL="293688" indent="-293688">
              <a:defRPr/>
            </a:pPr>
            <a:r>
              <a:rPr lang="en-US" dirty="0">
                <a:solidFill>
                  <a:srgbClr val="DEE0E3">
                    <a:lumMod val="10000"/>
                  </a:srgbClr>
                </a:solidFill>
                <a:latin typeface="Arial"/>
              </a:rPr>
              <a:t>UNDP – </a:t>
            </a:r>
            <a:r>
              <a:rPr lang="en-US" b="1" dirty="0">
                <a:solidFill>
                  <a:srgbClr val="DEE0E3">
                    <a:lumMod val="10000"/>
                  </a:srgbClr>
                </a:solidFill>
                <a:latin typeface="Arial"/>
              </a:rPr>
              <a:t>Uganda, Liberia, Sierra Leone, The Gambia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0" y="163776"/>
            <a:ext cx="121920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cap="all" dirty="0">
                <a:solidFill>
                  <a:srgbClr val="192E4E"/>
                </a:solidFill>
                <a:latin typeface="Calibri Light" charset="0"/>
                <a:ea typeface="Calibri Light" charset="0"/>
                <a:cs typeface="Calibri Light" charset="0"/>
              </a:rPr>
              <a:t>A Top Provider to National and International Organizations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8217" y="1568831"/>
            <a:ext cx="1594305" cy="160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www.inpe.br/ingles/images/topo_ing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8922" y="1166108"/>
            <a:ext cx="990600" cy="838200"/>
          </a:xfrm>
          <a:prstGeom prst="rect">
            <a:avLst/>
          </a:prstGeom>
          <a:noFill/>
        </p:spPr>
      </p:pic>
      <p:pic>
        <p:nvPicPr>
          <p:cNvPr id="32" name="Picture 7" descr="Flag of Brazil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122" y="1124122"/>
            <a:ext cx="1359568" cy="952969"/>
          </a:xfrm>
          <a:prstGeom prst="rect">
            <a:avLst/>
          </a:prstGeom>
          <a:noFill/>
        </p:spPr>
      </p:pic>
      <p:pic>
        <p:nvPicPr>
          <p:cNvPr id="33" name="Picture 3" descr="C:\Users\ADavidov\Desktop\performance plots\PlotMaker1.0\Outputs\Japan\japan 30 sensor locati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427" y="4520287"/>
            <a:ext cx="1783076" cy="179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Japan Meteorological Agenc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504" y="4516289"/>
            <a:ext cx="1422671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http://www.mapsofworld.com/images/world-countries-flags/japan-fla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903" y="5562784"/>
            <a:ext cx="1139190" cy="77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6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595959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0" t="45555" r="1"/>
          <a:stretch/>
        </p:blipFill>
        <p:spPr>
          <a:xfrm>
            <a:off x="6432565" y="4494374"/>
            <a:ext cx="1638094" cy="1702456"/>
          </a:xfrm>
          <a:prstGeom prst="rect">
            <a:avLst/>
          </a:prstGeom>
        </p:spPr>
      </p:pic>
      <p:pic>
        <p:nvPicPr>
          <p:cNvPr id="22" name="Picture 4" descr="Flag of Australi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04" y="5453998"/>
            <a:ext cx="1464468" cy="7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ustralian Government Bureau of Meteorolog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68" y="4491545"/>
            <a:ext cx="1447800" cy="39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hilippines fla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735318" y="4240108"/>
            <a:ext cx="1459832" cy="7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gas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67" y="3198960"/>
            <a:ext cx="929266" cy="9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218" y="4830318"/>
            <a:ext cx="2100521" cy="10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 Private Partnership Aspect of the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399682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19"/>
          </p:nvPr>
        </p:nvSpPr>
        <p:spPr>
          <a:xfrm>
            <a:off x="10023901" y="6492876"/>
            <a:ext cx="635000" cy="365125"/>
          </a:xfrm>
        </p:spPr>
        <p:txBody>
          <a:bodyPr/>
          <a:lstStyle/>
          <a:p>
            <a:pPr algn="ctr"/>
            <a:fld id="{A5CC0397-EA9A-4D92-9FD6-21D8428F660D}" type="slidenum">
              <a:rPr lang="en-US" smtClean="0">
                <a:solidFill>
                  <a:prstClr val="white"/>
                </a:solidFill>
              </a:rPr>
              <a:pPr algn="ctr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7815294"/>
              </p:ext>
            </p:extLst>
          </p:nvPr>
        </p:nvGraphicFramePr>
        <p:xfrm>
          <a:off x="-4629150" y="1524000"/>
          <a:ext cx="22466776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21037"/>
            <a:ext cx="12192000" cy="96642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Conditions for Sustainable Program Development</a:t>
            </a:r>
          </a:p>
        </p:txBody>
      </p:sp>
    </p:spTree>
    <p:extLst>
      <p:ext uri="{BB962C8B-B14F-4D97-AF65-F5344CB8AC3E}">
        <p14:creationId xmlns:p14="http://schemas.microsoft.com/office/powerpoint/2010/main" val="117467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5CC0397-EA9A-4D92-9FD6-21D8428F660D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6700" y="228601"/>
            <a:ext cx="9144000" cy="966425"/>
          </a:xfrm>
        </p:spPr>
        <p:txBody>
          <a:bodyPr>
            <a:noAutofit/>
          </a:bodyPr>
          <a:lstStyle/>
          <a:p>
            <a:pPr algn="ctr"/>
            <a:r>
              <a:rPr lang="en-US" sz="3200" b="1" spc="0" dirty="0">
                <a:latin typeface="Calibri" panose="020F0502020204030204" pitchFamily="34" charset="0"/>
              </a:rPr>
              <a:t>Challenges Facing National Met Agencies in LDCs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3765551"/>
              </p:ext>
            </p:extLst>
          </p:nvPr>
        </p:nvGraphicFramePr>
        <p:xfrm>
          <a:off x="2362200" y="12192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138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0397-EA9A-4D92-9FD6-21D8428F660D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1886608" y="189334"/>
            <a:ext cx="8437514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Public Private Partnership to Enhance NMHS Infrastructure, Capacity and Sustainability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048000" y="18857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199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9506" y="902539"/>
            <a:ext cx="2923674" cy="10391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81200" y="6569076"/>
            <a:ext cx="2133600" cy="365125"/>
          </a:xfrm>
        </p:spPr>
        <p:txBody>
          <a:bodyPr/>
          <a:lstStyle/>
          <a:p>
            <a:fld id="{A5CC0397-EA9A-4D92-9FD6-21D8428F660D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9506" y="4360515"/>
            <a:ext cx="2923674" cy="10391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65520" y="5533911"/>
            <a:ext cx="2923674" cy="10391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1456" y="5844772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Revenue Sharing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3486" y="1243033"/>
            <a:ext cx="29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EWS Equipment Ownership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5523" y="4551061"/>
            <a:ext cx="2923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Sustainability through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Cost Recovery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68265" y="906665"/>
            <a:ext cx="2913645" cy="1039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7014" y="1104536"/>
            <a:ext cx="277486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Co-Investment into NMHS-Owned EWS Network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558238" y="4355115"/>
            <a:ext cx="2913645" cy="1039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Coordinated Sales and Marketing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58238" y="5509848"/>
            <a:ext cx="2913645" cy="1039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XX% NMHS / XX% EN;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In Line with S&amp;M Roles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5890462" y="1168195"/>
            <a:ext cx="560492" cy="507868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886474" y="4624897"/>
            <a:ext cx="560492" cy="507868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886474" y="5775504"/>
            <a:ext cx="560492" cy="507868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5520" y="2401387"/>
            <a:ext cx="29236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Data Ownership/Access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865520" y="2057964"/>
            <a:ext cx="2923674" cy="10391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568265" y="2057327"/>
            <a:ext cx="2913645" cy="1039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7014" y="2401387"/>
            <a:ext cx="27748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NMHS Owns; EN Licenses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886474" y="2322983"/>
            <a:ext cx="560492" cy="507868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65524" y="2392251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Data Ownership/License</a:t>
            </a: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1524000" y="190703"/>
            <a:ext cx="9144000" cy="7159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Calibri" panose="020F0502020204030204" pitchFamily="34" charset="0"/>
              </a:rPr>
              <a:t>Summary of Key Terms and Conditions of PPP MOU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65520" y="3551678"/>
            <a:ext cx="29236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Data Ownership/Access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865520" y="3208255"/>
            <a:ext cx="2923674" cy="10391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568265" y="3207618"/>
            <a:ext cx="2913645" cy="10391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97014" y="3413180"/>
            <a:ext cx="27748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Service Level Agreement; NMHS Co-funds Annually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5886474" y="3473274"/>
            <a:ext cx="560492" cy="507868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65524" y="3430249"/>
            <a:ext cx="292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Guaranteed Ongoing Operation and Data Service</a:t>
            </a:r>
          </a:p>
        </p:txBody>
      </p:sp>
    </p:spTree>
    <p:extLst>
      <p:ext uri="{BB962C8B-B14F-4D97-AF65-F5344CB8AC3E}">
        <p14:creationId xmlns:p14="http://schemas.microsoft.com/office/powerpoint/2010/main" val="415732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0397-EA9A-4D92-9FD6-21D8428F660D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 idx="4294967295"/>
          </p:nvPr>
        </p:nvSpPr>
        <p:spPr>
          <a:xfrm>
            <a:off x="1886608" y="189334"/>
            <a:ext cx="8437514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</a:rPr>
              <a:t>Innovative Public Private Partnership to Enhance NMHS Infrastructure, Capacity and Sustainability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062646" y="1558167"/>
            <a:ext cx="8400402" cy="4595257"/>
            <a:chOff x="1499865" y="1219204"/>
            <a:chExt cx="8026536" cy="4595257"/>
          </a:xfrm>
        </p:grpSpPr>
        <p:grpSp>
          <p:nvGrpSpPr>
            <p:cNvPr id="21" name="Group 20"/>
            <p:cNvGrpSpPr/>
            <p:nvPr/>
          </p:nvGrpSpPr>
          <p:grpSpPr>
            <a:xfrm>
              <a:off x="1499865" y="1219204"/>
              <a:ext cx="8026536" cy="4595257"/>
              <a:chOff x="1499865" y="914404"/>
              <a:chExt cx="8026536" cy="4595257"/>
            </a:xfrm>
          </p:grpSpPr>
          <p:sp>
            <p:nvSpPr>
              <p:cNvPr id="4" name="Freeform 3"/>
              <p:cNvSpPr/>
              <p:nvPr/>
            </p:nvSpPr>
            <p:spPr>
              <a:xfrm rot="2534925">
                <a:off x="3391718" y="4152490"/>
                <a:ext cx="706479" cy="5458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90"/>
                    </a:moveTo>
                    <a:lnTo>
                      <a:pt x="706479" y="272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Freeform 8"/>
              <p:cNvSpPr/>
              <p:nvPr/>
            </p:nvSpPr>
            <p:spPr>
              <a:xfrm>
                <a:off x="3483478" y="3173109"/>
                <a:ext cx="797019" cy="5458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90"/>
                    </a:moveTo>
                    <a:lnTo>
                      <a:pt x="797019" y="272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 9"/>
              <p:cNvSpPr/>
              <p:nvPr/>
            </p:nvSpPr>
            <p:spPr>
              <a:xfrm rot="19179124">
                <a:off x="3394439" y="2236911"/>
                <a:ext cx="748629" cy="5458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27290"/>
                    </a:moveTo>
                    <a:lnTo>
                      <a:pt x="748629" y="2729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Oval 10"/>
              <p:cNvSpPr/>
              <p:nvPr/>
            </p:nvSpPr>
            <p:spPr>
              <a:xfrm>
                <a:off x="1499865" y="2033568"/>
                <a:ext cx="2333662" cy="233366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Freeform 11"/>
              <p:cNvSpPr/>
              <p:nvPr/>
            </p:nvSpPr>
            <p:spPr>
              <a:xfrm>
                <a:off x="3881986" y="914404"/>
                <a:ext cx="1450905" cy="1306401"/>
              </a:xfrm>
              <a:custGeom>
                <a:avLst/>
                <a:gdLst>
                  <a:gd name="connsiteX0" fmla="*/ 0 w 1488265"/>
                  <a:gd name="connsiteY0" fmla="*/ 653201 h 1306401"/>
                  <a:gd name="connsiteX1" fmla="*/ 744133 w 1488265"/>
                  <a:gd name="connsiteY1" fmla="*/ 0 h 1306401"/>
                  <a:gd name="connsiteX2" fmla="*/ 1488266 w 1488265"/>
                  <a:gd name="connsiteY2" fmla="*/ 653201 h 1306401"/>
                  <a:gd name="connsiteX3" fmla="*/ 744133 w 1488265"/>
                  <a:gd name="connsiteY3" fmla="*/ 1306402 h 1306401"/>
                  <a:gd name="connsiteX4" fmla="*/ 0 w 1488265"/>
                  <a:gd name="connsiteY4" fmla="*/ 653201 h 13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8265" h="1306401">
                    <a:moveTo>
                      <a:pt x="0" y="653201"/>
                    </a:moveTo>
                    <a:cubicBezTo>
                      <a:pt x="0" y="292448"/>
                      <a:pt x="333160" y="0"/>
                      <a:pt x="744133" y="0"/>
                    </a:cubicBezTo>
                    <a:cubicBezTo>
                      <a:pt x="1155106" y="0"/>
                      <a:pt x="1488266" y="292448"/>
                      <a:pt x="1488266" y="653201"/>
                    </a:cubicBezTo>
                    <a:cubicBezTo>
                      <a:pt x="1488266" y="1013954"/>
                      <a:pt x="1155106" y="1306402"/>
                      <a:pt x="744133" y="1306402"/>
                    </a:cubicBezTo>
                    <a:cubicBezTo>
                      <a:pt x="333160" y="1306402"/>
                      <a:pt x="0" y="1013954"/>
                      <a:pt x="0" y="653201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8111" tIns="201478" rIns="228111" bIns="201478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rgbClr val="FFFFFF"/>
                    </a:solidFill>
                  </a:rPr>
                  <a:t>NMHS</a:t>
                </a: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843265" y="920492"/>
                <a:ext cx="3683136" cy="1306401"/>
              </a:xfrm>
              <a:custGeom>
                <a:avLst/>
                <a:gdLst>
                  <a:gd name="connsiteX0" fmla="*/ 0 w 2232398"/>
                  <a:gd name="connsiteY0" fmla="*/ 0 h 1306401"/>
                  <a:gd name="connsiteX1" fmla="*/ 2232398 w 2232398"/>
                  <a:gd name="connsiteY1" fmla="*/ 0 h 1306401"/>
                  <a:gd name="connsiteX2" fmla="*/ 2232398 w 2232398"/>
                  <a:gd name="connsiteY2" fmla="*/ 1306401 h 1306401"/>
                  <a:gd name="connsiteX3" fmla="*/ 0 w 2232398"/>
                  <a:gd name="connsiteY3" fmla="*/ 1306401 h 1306401"/>
                  <a:gd name="connsiteX4" fmla="*/ 0 w 2232398"/>
                  <a:gd name="connsiteY4" fmla="*/ 0 h 13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2398" h="1306401">
                    <a:moveTo>
                      <a:pt x="0" y="0"/>
                    </a:moveTo>
                    <a:lnTo>
                      <a:pt x="2232398" y="0"/>
                    </a:lnTo>
                    <a:lnTo>
                      <a:pt x="2232398" y="1306401"/>
                    </a:lnTo>
                    <a:lnTo>
                      <a:pt x="0" y="13064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Ownership of observation network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equipmt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Data license and review/approval of weather information communication</a:t>
                </a:r>
              </a:p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Increased capacity to fully utilize the Early Warning System (EWS)</a:t>
                </a:r>
              </a:p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Shared data creates sustainability model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280497" y="2547199"/>
                <a:ext cx="1437041" cy="1374879"/>
              </a:xfrm>
              <a:custGeom>
                <a:avLst/>
                <a:gdLst>
                  <a:gd name="connsiteX0" fmla="*/ 0 w 1306401"/>
                  <a:gd name="connsiteY0" fmla="*/ 653201 h 1306401"/>
                  <a:gd name="connsiteX1" fmla="*/ 653201 w 1306401"/>
                  <a:gd name="connsiteY1" fmla="*/ 0 h 1306401"/>
                  <a:gd name="connsiteX2" fmla="*/ 1306402 w 1306401"/>
                  <a:gd name="connsiteY2" fmla="*/ 653201 h 1306401"/>
                  <a:gd name="connsiteX3" fmla="*/ 653201 w 1306401"/>
                  <a:gd name="connsiteY3" fmla="*/ 1306402 h 1306401"/>
                  <a:gd name="connsiteX4" fmla="*/ 0 w 1306401"/>
                  <a:gd name="connsiteY4" fmla="*/ 653201 h 13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6401" h="1306401">
                    <a:moveTo>
                      <a:pt x="0" y="653201"/>
                    </a:moveTo>
                    <a:cubicBezTo>
                      <a:pt x="0" y="292448"/>
                      <a:pt x="292448" y="0"/>
                      <a:pt x="653201" y="0"/>
                    </a:cubicBezTo>
                    <a:cubicBezTo>
                      <a:pt x="1013954" y="0"/>
                      <a:pt x="1306402" y="292448"/>
                      <a:pt x="1306402" y="653201"/>
                    </a:cubicBezTo>
                    <a:cubicBezTo>
                      <a:pt x="1306402" y="1013954"/>
                      <a:pt x="1013954" y="1306402"/>
                      <a:pt x="653201" y="1306402"/>
                    </a:cubicBezTo>
                    <a:cubicBezTo>
                      <a:pt x="292448" y="1306402"/>
                      <a:pt x="0" y="1013954"/>
                      <a:pt x="0" y="653201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1478" tIns="201478" rIns="201478" bIns="201478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rgbClr val="FFFFFF"/>
                    </a:solidFill>
                  </a:rPr>
                  <a:t>Earth Networks</a:t>
                </a: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843265" y="2572875"/>
                <a:ext cx="3505200" cy="1306401"/>
              </a:xfrm>
              <a:custGeom>
                <a:avLst/>
                <a:gdLst>
                  <a:gd name="connsiteX0" fmla="*/ 0 w 1959602"/>
                  <a:gd name="connsiteY0" fmla="*/ 0 h 1306401"/>
                  <a:gd name="connsiteX1" fmla="*/ 1959602 w 1959602"/>
                  <a:gd name="connsiteY1" fmla="*/ 0 h 1306401"/>
                  <a:gd name="connsiteX2" fmla="*/ 1959602 w 1959602"/>
                  <a:gd name="connsiteY2" fmla="*/ 1306401 h 1306401"/>
                  <a:gd name="connsiteX3" fmla="*/ 0 w 1959602"/>
                  <a:gd name="connsiteY3" fmla="*/ 1306401 h 1306401"/>
                  <a:gd name="connsiteX4" fmla="*/ 0 w 1959602"/>
                  <a:gd name="connsiteY4" fmla="*/ 0 h 13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602" h="1306401">
                    <a:moveTo>
                      <a:pt x="0" y="0"/>
                    </a:moveTo>
                    <a:lnTo>
                      <a:pt x="1959602" y="0"/>
                    </a:lnTo>
                    <a:lnTo>
                      <a:pt x="1959602" y="1306401"/>
                    </a:lnTo>
                    <a:lnTo>
                      <a:pt x="0" y="13064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Implementation and operation of EWS</a:t>
                </a:r>
              </a:p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Contractually defined data access</a:t>
                </a:r>
              </a:p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Development of end user services and “last mile” content delivery</a:t>
                </a:r>
              </a:p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Sales and marketing  with revenue sharing for cost recovery to sustain the EWS</a:t>
                </a: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766553" y="4203260"/>
                <a:ext cx="1398201" cy="1306401"/>
              </a:xfrm>
              <a:custGeom>
                <a:avLst/>
                <a:gdLst>
                  <a:gd name="connsiteX0" fmla="*/ 0 w 1306401"/>
                  <a:gd name="connsiteY0" fmla="*/ 653201 h 1306401"/>
                  <a:gd name="connsiteX1" fmla="*/ 653201 w 1306401"/>
                  <a:gd name="connsiteY1" fmla="*/ 0 h 1306401"/>
                  <a:gd name="connsiteX2" fmla="*/ 1306402 w 1306401"/>
                  <a:gd name="connsiteY2" fmla="*/ 653201 h 1306401"/>
                  <a:gd name="connsiteX3" fmla="*/ 653201 w 1306401"/>
                  <a:gd name="connsiteY3" fmla="*/ 1306402 h 1306401"/>
                  <a:gd name="connsiteX4" fmla="*/ 0 w 1306401"/>
                  <a:gd name="connsiteY4" fmla="*/ 653201 h 13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6401" h="1306401">
                    <a:moveTo>
                      <a:pt x="0" y="653201"/>
                    </a:moveTo>
                    <a:cubicBezTo>
                      <a:pt x="0" y="292448"/>
                      <a:pt x="292448" y="0"/>
                      <a:pt x="653201" y="0"/>
                    </a:cubicBezTo>
                    <a:cubicBezTo>
                      <a:pt x="1013954" y="0"/>
                      <a:pt x="1306402" y="292448"/>
                      <a:pt x="1306402" y="653201"/>
                    </a:cubicBezTo>
                    <a:cubicBezTo>
                      <a:pt x="1306402" y="1013954"/>
                      <a:pt x="1013954" y="1306402"/>
                      <a:pt x="653201" y="1306402"/>
                    </a:cubicBezTo>
                    <a:cubicBezTo>
                      <a:pt x="292448" y="1306402"/>
                      <a:pt x="0" y="1013954"/>
                      <a:pt x="0" y="653201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01478" tIns="201478" rIns="201478" bIns="201478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rgbClr val="FFFFFF"/>
                    </a:solidFill>
                  </a:rPr>
                  <a:t>Local Industries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843265" y="4203259"/>
                <a:ext cx="3505200" cy="1306401"/>
              </a:xfrm>
              <a:custGeom>
                <a:avLst/>
                <a:gdLst>
                  <a:gd name="connsiteX0" fmla="*/ 0 w 1959602"/>
                  <a:gd name="connsiteY0" fmla="*/ 0 h 1306401"/>
                  <a:gd name="connsiteX1" fmla="*/ 1959602 w 1959602"/>
                  <a:gd name="connsiteY1" fmla="*/ 0 h 1306401"/>
                  <a:gd name="connsiteX2" fmla="*/ 1959602 w 1959602"/>
                  <a:gd name="connsiteY2" fmla="*/ 1306401 h 1306401"/>
                  <a:gd name="connsiteX3" fmla="*/ 0 w 1959602"/>
                  <a:gd name="connsiteY3" fmla="*/ 1306401 h 1306401"/>
                  <a:gd name="connsiteX4" fmla="*/ 0 w 1959602"/>
                  <a:gd name="connsiteY4" fmla="*/ 0 h 13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602" h="1306401">
                    <a:moveTo>
                      <a:pt x="0" y="0"/>
                    </a:moveTo>
                    <a:lnTo>
                      <a:pt x="1959602" y="0"/>
                    </a:lnTo>
                    <a:lnTo>
                      <a:pt x="1959602" y="1306401"/>
                    </a:lnTo>
                    <a:lnTo>
                      <a:pt x="0" y="130640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Purchase data and services developed by Earth Networks , Partner and Met Agency</a:t>
                </a:r>
              </a:p>
              <a:p>
                <a:pPr marL="114300" lvl="1" indent="-11430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600" dirty="0">
                    <a:solidFill>
                      <a:schemeClr val="tx1"/>
                    </a:solidFill>
                  </a:rPr>
                  <a:t>Industries: Insurance, Aviation, Electrical, Agriculture, Mining, Petroleum, Mobile, and many others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576065" y="3031606"/>
              <a:ext cx="2113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FFFF"/>
                  </a:solidFill>
                </a:rPr>
                <a:t>Public Private Partnership </a:t>
              </a:r>
            </a:p>
            <a:p>
              <a:pPr algn="ctr"/>
              <a:r>
                <a:rPr lang="en-US" sz="2000" b="1" dirty="0">
                  <a:solidFill>
                    <a:srgbClr val="FFFFFF"/>
                  </a:solidFill>
                </a:rPr>
                <a:t>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39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C0397-EA9A-4D92-9FD6-21D8428F660D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 idx="4294967295"/>
          </p:nvPr>
        </p:nvSpPr>
        <p:spPr>
          <a:xfrm>
            <a:off x="1524000" y="174626"/>
            <a:ext cx="9144000" cy="8921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Private-Public Partnership Enables </a:t>
            </a:r>
            <a:br>
              <a:rPr lang="en-US" sz="3200" b="1" dirty="0">
                <a:latin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</a:rPr>
              <a:t>Sustainable Delivery of Met Services</a:t>
            </a: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3973513" y="5904816"/>
            <a:ext cx="2030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Public Model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3235325" y="2032905"/>
            <a:ext cx="0" cy="3851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3235326" y="5874654"/>
            <a:ext cx="6097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8" tIns="44450" rIns="90488" bIns="4445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6667500" y="5925454"/>
            <a:ext cx="2030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Partnership Model</a:t>
            </a: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2057400" y="3275916"/>
            <a:ext cx="1116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COST</a:t>
            </a:r>
          </a:p>
        </p:txBody>
      </p:sp>
      <p:grpSp>
        <p:nvGrpSpPr>
          <p:cNvPr id="55" name="Group 11"/>
          <p:cNvGrpSpPr>
            <a:grpSpLocks/>
          </p:cNvGrpSpPr>
          <p:nvPr/>
        </p:nvGrpSpPr>
        <p:grpSpPr bwMode="auto">
          <a:xfrm>
            <a:off x="4049713" y="3392422"/>
            <a:ext cx="1932063" cy="2474294"/>
            <a:chOff x="1969" y="1698"/>
            <a:chExt cx="1101" cy="1760"/>
          </a:xfrm>
          <a:solidFill>
            <a:srgbClr val="92D050"/>
          </a:solidFill>
        </p:grpSpPr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1969" y="1698"/>
              <a:ext cx="1101" cy="1760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1994" y="1937"/>
              <a:ext cx="1061" cy="15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1125" indent="-111125" algn="ctr">
                <a:buClr>
                  <a:schemeClr val="tx2"/>
                </a:buClr>
              </a:pPr>
              <a:r>
                <a:rPr 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Infrastructure Investment:</a:t>
              </a:r>
            </a:p>
            <a:p>
              <a:pPr marL="111125" indent="-111125">
                <a:buClr>
                  <a:schemeClr val="tx2"/>
                </a:buClr>
              </a:pPr>
              <a:endPara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marL="111125" indent="-111125">
                <a:buClr>
                  <a:schemeClr val="tx2"/>
                </a:buClr>
                <a:buFontTx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Staffed sites</a:t>
              </a:r>
            </a:p>
            <a:p>
              <a:pPr marL="111125" indent="-111125">
                <a:buClr>
                  <a:schemeClr val="tx2"/>
                </a:buClr>
                <a:buFontTx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Instrumentation</a:t>
              </a:r>
            </a:p>
            <a:p>
              <a:pPr marL="111125" indent="-111125">
                <a:buClr>
                  <a:schemeClr val="tx2"/>
                </a:buClr>
                <a:buFontTx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Installation</a:t>
              </a:r>
            </a:p>
            <a:p>
              <a:pPr marL="111125" indent="-111125">
                <a:buClr>
                  <a:schemeClr val="tx2"/>
                </a:buClr>
                <a:buFontTx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Electricity</a:t>
              </a:r>
            </a:p>
            <a:p>
              <a:pPr marL="111125" indent="-111125">
                <a:buClr>
                  <a:schemeClr val="tx2"/>
                </a:buClr>
                <a:buFontTx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Communications</a:t>
              </a:r>
            </a:p>
            <a:p>
              <a:pPr marL="111125" indent="-111125">
                <a:buClr>
                  <a:schemeClr val="tx2"/>
                </a:buClr>
                <a:buFontTx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Data centers</a:t>
              </a:r>
              <a:endParaRPr lang="en-US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8" name="Group 14"/>
          <p:cNvGrpSpPr>
            <a:grpSpLocks/>
          </p:cNvGrpSpPr>
          <p:nvPr/>
        </p:nvGrpSpPr>
        <p:grpSpPr bwMode="auto">
          <a:xfrm>
            <a:off x="4037838" y="2209117"/>
            <a:ext cx="1936751" cy="1382936"/>
            <a:chOff x="1969" y="1162"/>
            <a:chExt cx="1101" cy="544"/>
          </a:xfrm>
          <a:solidFill>
            <a:srgbClr val="92D050"/>
          </a:solidFill>
        </p:grpSpPr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1969" y="1162"/>
              <a:ext cx="1101" cy="544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1992" y="1285"/>
              <a:ext cx="1023" cy="2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 algn="ctr">
                <a:buClr>
                  <a:schemeClr val="tx2"/>
                </a:buClr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Operations &amp; Maintenance</a:t>
              </a:r>
            </a:p>
          </p:txBody>
        </p: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6591300" y="5047664"/>
            <a:ext cx="2195266" cy="806358"/>
            <a:chOff x="3451" y="2899"/>
            <a:chExt cx="1101" cy="559"/>
          </a:xfrm>
          <a:solidFill>
            <a:srgbClr val="92D050"/>
          </a:solidFill>
        </p:grpSpPr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3451" y="2899"/>
              <a:ext cx="1101" cy="559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63" name="Text Box 19"/>
            <p:cNvSpPr txBox="1">
              <a:spLocks noChangeArrowheads="1"/>
            </p:cNvSpPr>
            <p:nvPr/>
          </p:nvSpPr>
          <p:spPr bwMode="auto">
            <a:xfrm>
              <a:off x="3508" y="3034"/>
              <a:ext cx="1023" cy="2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chemeClr val="tx2"/>
                </a:buClr>
              </a:pPr>
              <a:r>
                <a:rPr 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Donor/Government</a:t>
              </a:r>
            </a:p>
          </p:txBody>
        </p:sp>
      </p:grpSp>
      <p:grpSp>
        <p:nvGrpSpPr>
          <p:cNvPr id="64" name="Group 20"/>
          <p:cNvGrpSpPr>
            <a:grpSpLocks/>
          </p:cNvGrpSpPr>
          <p:nvPr/>
        </p:nvGrpSpPr>
        <p:grpSpPr bwMode="auto">
          <a:xfrm>
            <a:off x="6591300" y="4216336"/>
            <a:ext cx="2195266" cy="415925"/>
            <a:chOff x="3451" y="2447"/>
            <a:chExt cx="1101" cy="262"/>
          </a:xfrm>
        </p:grpSpPr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3451" y="2447"/>
              <a:ext cx="1101" cy="262"/>
            </a:xfrm>
            <a:prstGeom prst="rect">
              <a:avLst/>
            </a:prstGeom>
            <a:solidFill>
              <a:srgbClr val="012A9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4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66" name="Text Box 22"/>
            <p:cNvSpPr txBox="1">
              <a:spLocks noChangeArrowheads="1"/>
            </p:cNvSpPr>
            <p:nvPr/>
          </p:nvSpPr>
          <p:spPr bwMode="auto">
            <a:xfrm>
              <a:off x="3491" y="2488"/>
              <a:ext cx="10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buClr>
                  <a:schemeClr val="tx2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Tourism</a:t>
              </a:r>
            </a:p>
          </p:txBody>
        </p:sp>
      </p:grpSp>
      <p:grpSp>
        <p:nvGrpSpPr>
          <p:cNvPr id="67" name="Group 23"/>
          <p:cNvGrpSpPr>
            <a:grpSpLocks/>
          </p:cNvGrpSpPr>
          <p:nvPr/>
        </p:nvGrpSpPr>
        <p:grpSpPr bwMode="auto">
          <a:xfrm>
            <a:off x="6591300" y="3798823"/>
            <a:ext cx="2195266" cy="415925"/>
            <a:chOff x="3451" y="2184"/>
            <a:chExt cx="1101" cy="262"/>
          </a:xfrm>
        </p:grpSpPr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3451" y="2184"/>
              <a:ext cx="1101" cy="262"/>
            </a:xfrm>
            <a:prstGeom prst="rect">
              <a:avLst/>
            </a:prstGeom>
            <a:solidFill>
              <a:srgbClr val="012A9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4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3491" y="2225"/>
              <a:ext cx="10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buClr>
                  <a:schemeClr val="tx2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Insurance</a:t>
              </a:r>
            </a:p>
          </p:txBody>
        </p:sp>
      </p:grpSp>
      <p:grpSp>
        <p:nvGrpSpPr>
          <p:cNvPr id="70" name="Group 26"/>
          <p:cNvGrpSpPr>
            <a:grpSpLocks/>
          </p:cNvGrpSpPr>
          <p:nvPr/>
        </p:nvGrpSpPr>
        <p:grpSpPr bwMode="auto">
          <a:xfrm>
            <a:off x="6591300" y="3392423"/>
            <a:ext cx="2195266" cy="415925"/>
            <a:chOff x="3451" y="1928"/>
            <a:chExt cx="1101" cy="262"/>
          </a:xfrm>
        </p:grpSpPr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3451" y="1928"/>
              <a:ext cx="1101" cy="262"/>
            </a:xfrm>
            <a:prstGeom prst="rect">
              <a:avLst/>
            </a:prstGeom>
            <a:solidFill>
              <a:srgbClr val="012A9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4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72" name="Text Box 28"/>
            <p:cNvSpPr txBox="1">
              <a:spLocks noChangeArrowheads="1"/>
            </p:cNvSpPr>
            <p:nvPr/>
          </p:nvSpPr>
          <p:spPr bwMode="auto">
            <a:xfrm>
              <a:off x="3491" y="1969"/>
              <a:ext cx="10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buClr>
                  <a:schemeClr val="tx2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Energy</a:t>
              </a:r>
            </a:p>
          </p:txBody>
        </p:sp>
      </p:grpSp>
      <p:grpSp>
        <p:nvGrpSpPr>
          <p:cNvPr id="73" name="Group 29"/>
          <p:cNvGrpSpPr>
            <a:grpSpLocks/>
          </p:cNvGrpSpPr>
          <p:nvPr/>
        </p:nvGrpSpPr>
        <p:grpSpPr bwMode="auto">
          <a:xfrm>
            <a:off x="6591300" y="3005073"/>
            <a:ext cx="2195266" cy="415925"/>
            <a:chOff x="3451" y="1684"/>
            <a:chExt cx="1101" cy="262"/>
          </a:xfrm>
        </p:grpSpPr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3451" y="1684"/>
              <a:ext cx="1101" cy="262"/>
            </a:xfrm>
            <a:prstGeom prst="rect">
              <a:avLst/>
            </a:prstGeom>
            <a:solidFill>
              <a:srgbClr val="012A9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4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75" name="Text Box 31"/>
            <p:cNvSpPr txBox="1">
              <a:spLocks noChangeArrowheads="1"/>
            </p:cNvSpPr>
            <p:nvPr/>
          </p:nvSpPr>
          <p:spPr bwMode="auto">
            <a:xfrm>
              <a:off x="3491" y="1725"/>
              <a:ext cx="10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buClr>
                  <a:schemeClr val="tx2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Petroleum</a:t>
              </a:r>
            </a:p>
          </p:txBody>
        </p:sp>
      </p:grpSp>
      <p:grpSp>
        <p:nvGrpSpPr>
          <p:cNvPr id="76" name="Group 32"/>
          <p:cNvGrpSpPr>
            <a:grpSpLocks/>
          </p:cNvGrpSpPr>
          <p:nvPr/>
        </p:nvGrpSpPr>
        <p:grpSpPr bwMode="auto">
          <a:xfrm>
            <a:off x="6591300" y="2632948"/>
            <a:ext cx="2195266" cy="415925"/>
            <a:chOff x="3451" y="1421"/>
            <a:chExt cx="1101" cy="262"/>
          </a:xfrm>
        </p:grpSpPr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3451" y="1421"/>
              <a:ext cx="1101" cy="262"/>
            </a:xfrm>
            <a:prstGeom prst="rect">
              <a:avLst/>
            </a:prstGeom>
            <a:solidFill>
              <a:srgbClr val="012A9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4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78" name="Text Box 34"/>
            <p:cNvSpPr txBox="1">
              <a:spLocks noChangeArrowheads="1"/>
            </p:cNvSpPr>
            <p:nvPr/>
          </p:nvSpPr>
          <p:spPr bwMode="auto">
            <a:xfrm>
              <a:off x="3491" y="1462"/>
              <a:ext cx="102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buClr>
                  <a:schemeClr val="tx2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Agriculture</a:t>
              </a:r>
            </a:p>
          </p:txBody>
        </p:sp>
      </p:grpSp>
      <p:grpSp>
        <p:nvGrpSpPr>
          <p:cNvPr id="79" name="Group 35"/>
          <p:cNvGrpSpPr>
            <a:grpSpLocks/>
          </p:cNvGrpSpPr>
          <p:nvPr/>
        </p:nvGrpSpPr>
        <p:grpSpPr bwMode="auto">
          <a:xfrm>
            <a:off x="6591300" y="2167496"/>
            <a:ext cx="2195266" cy="457518"/>
            <a:chOff x="3451" y="1159"/>
            <a:chExt cx="1101" cy="262"/>
          </a:xfrm>
        </p:grpSpPr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3451" y="1159"/>
              <a:ext cx="1101" cy="262"/>
            </a:xfrm>
            <a:prstGeom prst="rect">
              <a:avLst/>
            </a:prstGeom>
            <a:solidFill>
              <a:srgbClr val="012A9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4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81" name="Text Box 37"/>
            <p:cNvSpPr txBox="1">
              <a:spLocks noChangeArrowheads="1"/>
            </p:cNvSpPr>
            <p:nvPr/>
          </p:nvSpPr>
          <p:spPr bwMode="auto">
            <a:xfrm>
              <a:off x="3491" y="1200"/>
              <a:ext cx="1023" cy="1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1125" indent="-111125">
                <a:buClr>
                  <a:schemeClr val="tx2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Aviation/Transportation</a:t>
              </a:r>
            </a:p>
          </p:txBody>
        </p:sp>
      </p:grpSp>
      <p:grpSp>
        <p:nvGrpSpPr>
          <p:cNvPr id="82" name="Group 38"/>
          <p:cNvGrpSpPr>
            <a:grpSpLocks/>
          </p:cNvGrpSpPr>
          <p:nvPr/>
        </p:nvGrpSpPr>
        <p:grpSpPr bwMode="auto">
          <a:xfrm>
            <a:off x="6591316" y="4632261"/>
            <a:ext cx="2741596" cy="415925"/>
            <a:chOff x="3451" y="2709"/>
            <a:chExt cx="1375" cy="262"/>
          </a:xfrm>
        </p:grpSpPr>
        <p:sp>
          <p:nvSpPr>
            <p:cNvPr id="83" name="Rectangle 39"/>
            <p:cNvSpPr>
              <a:spLocks noChangeArrowheads="1"/>
            </p:cNvSpPr>
            <p:nvPr/>
          </p:nvSpPr>
          <p:spPr bwMode="auto">
            <a:xfrm>
              <a:off x="3451" y="2709"/>
              <a:ext cx="1101" cy="262"/>
            </a:xfrm>
            <a:prstGeom prst="rect">
              <a:avLst/>
            </a:prstGeom>
            <a:solidFill>
              <a:srgbClr val="012A9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en-US" sz="1400" dirty="0">
                <a:latin typeface="Calibri" panose="020F0502020204030204" pitchFamily="34" charset="0"/>
                <a:cs typeface="Calibri" pitchFamily="34" charset="0"/>
              </a:endParaRPr>
            </a:p>
          </p:txBody>
        </p:sp>
        <p:sp>
          <p:nvSpPr>
            <p:cNvPr id="84" name="Text Box 40"/>
            <p:cNvSpPr txBox="1">
              <a:spLocks noChangeArrowheads="1"/>
            </p:cNvSpPr>
            <p:nvPr/>
          </p:nvSpPr>
          <p:spPr bwMode="auto">
            <a:xfrm>
              <a:off x="3484" y="2736"/>
              <a:ext cx="13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1125" indent="-111125">
                <a:buClr>
                  <a:schemeClr val="tx2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itchFamily="34" charset="0"/>
                </a:rPr>
                <a:t>NGOs</a:t>
              </a:r>
            </a:p>
          </p:txBody>
        </p:sp>
      </p:grpSp>
      <p:sp>
        <p:nvSpPr>
          <p:cNvPr id="85" name="Rectangle 47"/>
          <p:cNvSpPr>
            <a:spLocks noChangeArrowheads="1"/>
          </p:cNvSpPr>
          <p:nvPr/>
        </p:nvSpPr>
        <p:spPr bwMode="auto">
          <a:xfrm>
            <a:off x="2660666" y="1433117"/>
            <a:ext cx="6948955" cy="45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Clr>
                <a:schemeClr val="tx2"/>
              </a:buClr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itchFamily="34" charset="0"/>
              </a:rPr>
              <a:t>Total Operating Cost of Weather Observing Networks</a:t>
            </a:r>
          </a:p>
        </p:txBody>
      </p:sp>
      <p:sp>
        <p:nvSpPr>
          <p:cNvPr id="86" name="TextBox 85"/>
          <p:cNvSpPr txBox="1"/>
          <p:nvPr/>
        </p:nvSpPr>
        <p:spPr>
          <a:xfrm rot="16200000">
            <a:off x="1733313" y="3825730"/>
            <a:ext cx="3715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Donors/Gov’t Bear Entire Burden</a:t>
            </a:r>
          </a:p>
        </p:txBody>
      </p:sp>
      <p:sp>
        <p:nvSpPr>
          <p:cNvPr id="87" name="TextBox 86"/>
          <p:cNvSpPr txBox="1"/>
          <p:nvPr/>
        </p:nvSpPr>
        <p:spPr>
          <a:xfrm rot="16200000">
            <a:off x="7583935" y="3822799"/>
            <a:ext cx="3521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Burden Shared by Many</a:t>
            </a:r>
          </a:p>
        </p:txBody>
      </p:sp>
      <p:sp>
        <p:nvSpPr>
          <p:cNvPr id="88" name="Right Brace 87"/>
          <p:cNvSpPr/>
          <p:nvPr/>
        </p:nvSpPr>
        <p:spPr>
          <a:xfrm>
            <a:off x="8850312" y="2162197"/>
            <a:ext cx="406400" cy="36667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9" name="Right Brace 88"/>
          <p:cNvSpPr/>
          <p:nvPr/>
        </p:nvSpPr>
        <p:spPr>
          <a:xfrm flipH="1">
            <a:off x="3719512" y="2178293"/>
            <a:ext cx="406400" cy="366677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arth Networks Template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Title Page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ternal Slide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rnal Slide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nternal Slide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Section Title Page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Internal Slide">
  <a:themeElements>
    <a:clrScheme name="EN New 1">
      <a:dk1>
        <a:srgbClr val="192E4E"/>
      </a:dk1>
      <a:lt1>
        <a:srgbClr val="FFFFFF"/>
      </a:lt1>
      <a:dk2>
        <a:srgbClr val="14223C"/>
      </a:dk2>
      <a:lt2>
        <a:srgbClr val="FFFFFF"/>
      </a:lt2>
      <a:accent1>
        <a:srgbClr val="14223C"/>
      </a:accent1>
      <a:accent2>
        <a:srgbClr val="51565F"/>
      </a:accent2>
      <a:accent3>
        <a:srgbClr val="2F558A"/>
      </a:accent3>
      <a:accent4>
        <a:srgbClr val="14223C"/>
      </a:accent4>
      <a:accent5>
        <a:srgbClr val="D64726"/>
      </a:accent5>
      <a:accent6>
        <a:srgbClr val="FFF000"/>
      </a:accent6>
      <a:hlink>
        <a:srgbClr val="67B444"/>
      </a:hlink>
      <a:folHlink>
        <a:srgbClr val="006D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71960F10C89498FDBD1100AF0CE42" ma:contentTypeVersion="0" ma:contentTypeDescription="Create a new document." ma:contentTypeScope="" ma:versionID="b804985525c4b6cafed5499c0433aa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413795-0E12-4296-B6EF-5FBB16A0D4DC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78B57D0-E611-4FC6-AF6E-F0D7E8FEFA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C6AD4-5852-4D41-8E86-233B88719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Weatherbug_template.potx</Template>
  <TotalTime>23562</TotalTime>
  <Words>758</Words>
  <Application>Microsoft Macintosh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Gill Sans Light</vt:lpstr>
      <vt:lpstr>Times New Roman</vt:lpstr>
      <vt:lpstr>Earth Networks Template</vt:lpstr>
      <vt:lpstr>Section Title Page</vt:lpstr>
      <vt:lpstr>Internal Slide</vt:lpstr>
      <vt:lpstr>Thank You</vt:lpstr>
      <vt:lpstr>1_Internal Slide</vt:lpstr>
      <vt:lpstr>2_Internal Slide</vt:lpstr>
      <vt:lpstr>1_Section Title Page</vt:lpstr>
      <vt:lpstr>3_Internal Slide</vt:lpstr>
      <vt:lpstr>PowerPoint Presentation</vt:lpstr>
      <vt:lpstr>PowerPoint Presentation</vt:lpstr>
      <vt:lpstr>PowerPoint Presentation</vt:lpstr>
      <vt:lpstr>Conditions for Sustainable Program Development</vt:lpstr>
      <vt:lpstr>Challenges Facing National Met Agencies in LDCs</vt:lpstr>
      <vt:lpstr>Public Private Partnership to Enhance NMHS Infrastructure, Capacity and Sustainability</vt:lpstr>
      <vt:lpstr>PowerPoint Presentation</vt:lpstr>
      <vt:lpstr>Innovative Public Private Partnership to Enhance NMHS Infrastructure, Capacity and Sustainability</vt:lpstr>
      <vt:lpstr>Private-Public Partnership Enables  Sustainable Delivery of Met Services</vt:lpstr>
      <vt:lpstr>PowerPoint Presentation</vt:lpstr>
      <vt:lpstr>PowerPoint Presentation</vt:lpstr>
      <vt:lpstr>PowerPoint Presentation</vt:lpstr>
      <vt:lpstr>Update on Severe Weather Early Warning Systems in Africa</vt:lpstr>
      <vt:lpstr>PowerPoint Presentation</vt:lpstr>
      <vt:lpstr>Enhancing Capacity to Meet WMO Obligations</vt:lpstr>
      <vt:lpstr>PowerPoint Presentation</vt:lpstr>
    </vt:vector>
  </TitlesOfParts>
  <Company>Illustria,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Illustria Designs</dc:creator>
  <cp:lastModifiedBy>Mohammade Check</cp:lastModifiedBy>
  <cp:revision>179</cp:revision>
  <dcterms:created xsi:type="dcterms:W3CDTF">2015-09-01T18:05:40Z</dcterms:created>
  <dcterms:modified xsi:type="dcterms:W3CDTF">2018-11-16T07:55:47Z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0x010100F7971960F10C89498FDBD1100AF0CE42</vt:lpwstr>
  </property>
</Properties>
</file>