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72" r:id="rId3"/>
    <p:sldId id="374" r:id="rId4"/>
    <p:sldId id="375" r:id="rId5"/>
    <p:sldId id="376" r:id="rId6"/>
    <p:sldId id="377" r:id="rId7"/>
    <p:sldId id="378" r:id="rId8"/>
    <p:sldId id="379" r:id="rId9"/>
    <p:sldId id="380" r:id="rId10"/>
    <p:sldId id="370" r:id="rId11"/>
    <p:sldId id="382" r:id="rId12"/>
    <p:sldId id="384" r:id="rId13"/>
    <p:sldId id="385" r:id="rId14"/>
    <p:sldId id="386" r:id="rId15"/>
    <p:sldId id="387" r:id="rId16"/>
    <p:sldId id="388" r:id="rId17"/>
    <p:sldId id="389" r:id="rId18"/>
    <p:sldId id="390" r:id="rId19"/>
    <p:sldId id="391" r:id="rId20"/>
    <p:sldId id="392" r:id="rId21"/>
    <p:sldId id="265"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01" autoAdjust="0"/>
    <p:restoredTop sz="93783" autoAdjust="0"/>
  </p:normalViewPr>
  <p:slideViewPr>
    <p:cSldViewPr snapToGrid="0" snapToObjects="1">
      <p:cViewPr>
        <p:scale>
          <a:sx n="100" d="100"/>
          <a:sy n="100" d="100"/>
        </p:scale>
        <p:origin x="-564"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8AEC3527-4250-4371-999F-C06C214F0E26}" type="datetimeFigureOut">
              <a:rPr lang="en-US" smtClean="0"/>
              <a:t>15/11/2018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B514B75-C15E-4764-9442-D76C7616216E}" type="slidenum">
              <a:rPr lang="en-US" smtClean="0"/>
              <a:t>‹#›</a:t>
            </a:fld>
            <a:endParaRPr lang="en-US"/>
          </a:p>
        </p:txBody>
      </p:sp>
    </p:spTree>
    <p:extLst>
      <p:ext uri="{BB962C8B-B14F-4D97-AF65-F5344CB8AC3E}">
        <p14:creationId xmlns:p14="http://schemas.microsoft.com/office/powerpoint/2010/main" val="415801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spreadsheets/d/1AB_iPtoUC1grAASho1lI4CGiNbV_8ExS482hh89Ptsc/edit#gid=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mapchart.net/africa.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14B75-C15E-4764-9442-D76C7616216E}" type="slidenum">
              <a:rPr lang="en-US" smtClean="0"/>
              <a:t>1</a:t>
            </a:fld>
            <a:endParaRPr lang="en-US"/>
          </a:p>
        </p:txBody>
      </p:sp>
    </p:spTree>
    <p:extLst>
      <p:ext uri="{BB962C8B-B14F-4D97-AF65-F5344CB8AC3E}">
        <p14:creationId xmlns:p14="http://schemas.microsoft.com/office/powerpoint/2010/main" val="160162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14B75-C15E-4764-9442-D76C7616216E}" type="slidenum">
              <a:rPr lang="en-US" smtClean="0"/>
              <a:t>10</a:t>
            </a:fld>
            <a:endParaRPr lang="en-US"/>
          </a:p>
        </p:txBody>
      </p:sp>
    </p:spTree>
    <p:extLst>
      <p:ext uri="{BB962C8B-B14F-4D97-AF65-F5344CB8AC3E}">
        <p14:creationId xmlns:p14="http://schemas.microsoft.com/office/powerpoint/2010/main" val="244243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14B75-C15E-4764-9442-D76C7616216E}" type="slidenum">
              <a:rPr lang="en-US" smtClean="0"/>
              <a:t>11</a:t>
            </a:fld>
            <a:endParaRPr lang="en-US"/>
          </a:p>
        </p:txBody>
      </p:sp>
    </p:spTree>
    <p:extLst>
      <p:ext uri="{BB962C8B-B14F-4D97-AF65-F5344CB8AC3E}">
        <p14:creationId xmlns:p14="http://schemas.microsoft.com/office/powerpoint/2010/main" val="244243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14B75-C15E-4764-9442-D76C7616216E}" type="slidenum">
              <a:rPr lang="en-US" smtClean="0"/>
              <a:t>12</a:t>
            </a:fld>
            <a:endParaRPr lang="en-US"/>
          </a:p>
        </p:txBody>
      </p:sp>
    </p:spTree>
    <p:extLst>
      <p:ext uri="{BB962C8B-B14F-4D97-AF65-F5344CB8AC3E}">
        <p14:creationId xmlns:p14="http://schemas.microsoft.com/office/powerpoint/2010/main" val="383203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14B75-C15E-4764-9442-D76C7616216E}" type="slidenum">
              <a:rPr lang="en-US" smtClean="0"/>
              <a:t>13</a:t>
            </a:fld>
            <a:endParaRPr lang="en-US"/>
          </a:p>
        </p:txBody>
      </p:sp>
    </p:spTree>
    <p:extLst>
      <p:ext uri="{BB962C8B-B14F-4D97-AF65-F5344CB8AC3E}">
        <p14:creationId xmlns:p14="http://schemas.microsoft.com/office/powerpoint/2010/main" val="8365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a:t>
            </a:r>
            <a:r>
              <a:rPr lang="en-US" sz="1400" b="1" dirty="0" smtClean="0"/>
              <a:t>for</a:t>
            </a:r>
            <a:r>
              <a:rPr lang="en-US" sz="1400" b="1" baseline="0" dirty="0" smtClean="0"/>
              <a:t> </a:t>
            </a:r>
            <a:r>
              <a:rPr lang="en-US" sz="1400" b="1" dirty="0" smtClean="0"/>
              <a:t>which </a:t>
            </a:r>
            <a:r>
              <a:rPr lang="en-US" sz="1400" b="1" dirty="0"/>
              <a:t>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14</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for  which 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15</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for  which 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16</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for  which 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17</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for  which 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18</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400" b="1" dirty="0"/>
              <a:t>CSIS = </a:t>
            </a:r>
            <a:r>
              <a:rPr lang="en-US" sz="1400" b="1" u="sng" dirty="0"/>
              <a:t>operational core of GFCS process</a:t>
            </a:r>
            <a:r>
              <a:rPr lang="en-US" sz="1400" b="1" dirty="0"/>
              <a:t>.</a:t>
            </a:r>
          </a:p>
          <a:p>
            <a:r>
              <a:rPr lang="en-US" sz="1400" b="1" dirty="0"/>
              <a:t>The production and distribution system for climate data and information products that address user needs.</a:t>
            </a:r>
          </a:p>
          <a:p>
            <a:r>
              <a:rPr lang="en-US" sz="1400" b="1" dirty="0"/>
              <a:t>Cube:  front facet = flow of information; top and side show spatial and temporal dimensions for  which info is collected and climate services are produced</a:t>
            </a:r>
          </a:p>
          <a:p>
            <a:endParaRPr lang="en-US" sz="1400" dirty="0"/>
          </a:p>
          <a:p>
            <a:r>
              <a:rPr lang="en-US" dirty="0"/>
              <a:t>The Climate Services Information System (CSIS) is the principal GFCS mechanism through which information about climate – past, present and future – is archived, analyzed, modeled, exchanged and processed. </a:t>
            </a:r>
          </a:p>
          <a:p>
            <a:endParaRPr lang="en-US" dirty="0"/>
          </a:p>
          <a:p>
            <a:r>
              <a:rPr lang="en-US" sz="1400" b="1" i="1" dirty="0"/>
              <a:t>The CSIS is the "operational core" of the GFCS. It produces and delivers authoritative climate information products through operational mechanisms, technical standards, communication and </a:t>
            </a:r>
            <a:r>
              <a:rPr lang="en-US" sz="1400" b="1" i="1" dirty="0" err="1"/>
              <a:t>authentification</a:t>
            </a:r>
            <a:r>
              <a:rPr lang="en-US" sz="1400" i="1" dirty="0"/>
              <a:t>. </a:t>
            </a:r>
          </a:p>
          <a:p>
            <a:r>
              <a:rPr lang="en-US" dirty="0"/>
              <a:t>Its functions include climate analysis and monitoring, assessment and attribution, prediction (monthly, seasonal, decadal) and projection (centennial scale). New infrastructure will be added to the CSIS currently in place to fulfill the GFCS vision</a:t>
            </a:r>
            <a:r>
              <a:rPr lang="en-US" sz="1400" dirty="0"/>
              <a:t>.</a:t>
            </a:r>
          </a:p>
        </p:txBody>
      </p:sp>
      <p:sp>
        <p:nvSpPr>
          <p:cNvPr id="4" name="Slide Number Placeholder 3"/>
          <p:cNvSpPr>
            <a:spLocks noGrp="1"/>
          </p:cNvSpPr>
          <p:nvPr>
            <p:ph type="sldNum" sz="quarter" idx="10"/>
          </p:nvPr>
        </p:nvSpPr>
        <p:spPr/>
        <p:txBody>
          <a:bodyPr/>
          <a:lstStyle/>
          <a:p>
            <a:pPr>
              <a:defRPr/>
            </a:pPr>
            <a:fld id="{5BC873F9-7FE4-48EE-83BF-4076586B2DD9}" type="slidenum">
              <a:rPr lang="en-US" altLang="en-US" smtClean="0"/>
              <a:pPr>
                <a:defRPr/>
              </a:pPr>
              <a:t>19</a:t>
            </a:fld>
            <a:endParaRPr lang="en-US" altLang="en-US"/>
          </a:p>
        </p:txBody>
      </p:sp>
    </p:spTree>
    <p:extLst>
      <p:ext uri="{BB962C8B-B14F-4D97-AF65-F5344CB8AC3E}">
        <p14:creationId xmlns:p14="http://schemas.microsoft.com/office/powerpoint/2010/main" val="59518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b="1">
                <a:solidFill>
                  <a:schemeClr val="bg1"/>
                </a:solidFill>
                <a:latin typeface="Times" charset="0"/>
                <a:ea typeface="MS PGothic" pitchFamily="34" charset="-128"/>
              </a:defRPr>
            </a:lvl1pPr>
            <a:lvl2pPr marL="702756" indent="-270291">
              <a:defRPr sz="1300" b="1">
                <a:solidFill>
                  <a:schemeClr val="bg1"/>
                </a:solidFill>
                <a:latin typeface="Times" charset="0"/>
                <a:ea typeface="MS PGothic" pitchFamily="34" charset="-128"/>
              </a:defRPr>
            </a:lvl2pPr>
            <a:lvl3pPr marL="1081164" indent="-216233">
              <a:defRPr sz="1300" b="1">
                <a:solidFill>
                  <a:schemeClr val="bg1"/>
                </a:solidFill>
                <a:latin typeface="Times" charset="0"/>
                <a:ea typeface="MS PGothic" pitchFamily="34" charset="-128"/>
              </a:defRPr>
            </a:lvl3pPr>
            <a:lvl4pPr marL="1513629" indent="-216233">
              <a:defRPr sz="1300" b="1">
                <a:solidFill>
                  <a:schemeClr val="bg1"/>
                </a:solidFill>
                <a:latin typeface="Times" charset="0"/>
                <a:ea typeface="MS PGothic" pitchFamily="34" charset="-128"/>
              </a:defRPr>
            </a:lvl4pPr>
            <a:lvl5pPr marL="1946095" indent="-216233">
              <a:defRPr sz="1300" b="1">
                <a:solidFill>
                  <a:schemeClr val="bg1"/>
                </a:solidFill>
                <a:latin typeface="Times" charset="0"/>
                <a:ea typeface="MS PGothic" pitchFamily="34" charset="-128"/>
              </a:defRPr>
            </a:lvl5pPr>
            <a:lvl6pPr marL="2378560" indent="-216233" eaLnBrk="0" fontAlgn="base" hangingPunct="0">
              <a:lnSpc>
                <a:spcPct val="80000"/>
              </a:lnSpc>
              <a:spcBef>
                <a:spcPct val="20000"/>
              </a:spcBef>
              <a:spcAft>
                <a:spcPct val="15000"/>
              </a:spcAft>
              <a:buChar char="•"/>
              <a:defRPr sz="1300" b="1">
                <a:solidFill>
                  <a:schemeClr val="bg1"/>
                </a:solidFill>
                <a:latin typeface="Times" charset="0"/>
                <a:ea typeface="MS PGothic" pitchFamily="34" charset="-128"/>
              </a:defRPr>
            </a:lvl6pPr>
            <a:lvl7pPr marL="2811026" indent="-216233" eaLnBrk="0" fontAlgn="base" hangingPunct="0">
              <a:lnSpc>
                <a:spcPct val="80000"/>
              </a:lnSpc>
              <a:spcBef>
                <a:spcPct val="20000"/>
              </a:spcBef>
              <a:spcAft>
                <a:spcPct val="15000"/>
              </a:spcAft>
              <a:buChar char="•"/>
              <a:defRPr sz="1300" b="1">
                <a:solidFill>
                  <a:schemeClr val="bg1"/>
                </a:solidFill>
                <a:latin typeface="Times" charset="0"/>
                <a:ea typeface="MS PGothic" pitchFamily="34" charset="-128"/>
              </a:defRPr>
            </a:lvl7pPr>
            <a:lvl8pPr marL="3243491" indent="-216233" eaLnBrk="0" fontAlgn="base" hangingPunct="0">
              <a:lnSpc>
                <a:spcPct val="80000"/>
              </a:lnSpc>
              <a:spcBef>
                <a:spcPct val="20000"/>
              </a:spcBef>
              <a:spcAft>
                <a:spcPct val="15000"/>
              </a:spcAft>
              <a:buChar char="•"/>
              <a:defRPr sz="1300" b="1">
                <a:solidFill>
                  <a:schemeClr val="bg1"/>
                </a:solidFill>
                <a:latin typeface="Times" charset="0"/>
                <a:ea typeface="MS PGothic" pitchFamily="34" charset="-128"/>
              </a:defRPr>
            </a:lvl8pPr>
            <a:lvl9pPr marL="3675957" indent="-216233" eaLnBrk="0" fontAlgn="base" hangingPunct="0">
              <a:lnSpc>
                <a:spcPct val="80000"/>
              </a:lnSpc>
              <a:spcBef>
                <a:spcPct val="20000"/>
              </a:spcBef>
              <a:spcAft>
                <a:spcPct val="15000"/>
              </a:spcAft>
              <a:buChar char="•"/>
              <a:defRPr sz="1300" b="1">
                <a:solidFill>
                  <a:schemeClr val="bg1"/>
                </a:solidFill>
                <a:latin typeface="Times" charset="0"/>
                <a:ea typeface="MS PGothic" pitchFamily="34" charset="-128"/>
              </a:defRPr>
            </a:lvl9pPr>
          </a:lstStyle>
          <a:p>
            <a:pPr>
              <a:defRPr/>
            </a:pPr>
            <a:fld id="{C62994C1-0AB9-4C50-BC00-E5156A240FAD}" type="slidenum">
              <a:rPr lang="en-US" altLang="en-US" sz="1100" b="0" smtClean="0">
                <a:solidFill>
                  <a:schemeClr val="tx1"/>
                </a:solidFill>
                <a:cs typeface="Arial" pitchFamily="34" charset="0"/>
              </a:rPr>
              <a:pPr>
                <a:defRPr/>
              </a:pPr>
              <a:t>2</a:t>
            </a:fld>
            <a:endParaRPr lang="en-US" altLang="en-US" sz="1100" b="0" smtClean="0">
              <a:solidFill>
                <a:schemeClr val="tx1"/>
              </a:solidFill>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smtClean="0">
                <a:latin typeface="Times" pitchFamily="18" charset="0"/>
              </a:rPr>
              <a:t>People often need information and not data. Data are requested when information is unavailable.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9A89374-A408-423F-80E9-D7492141CDCD}" type="slidenum">
              <a:rPr lang="en-US" altLang="en-US" smtClean="0">
                <a:solidFill>
                  <a:prstClr val="black"/>
                </a:solidFill>
                <a:latin typeface="Times" pitchFamily="18" charset="0"/>
              </a:rPr>
              <a:pPr/>
              <a:t>20</a:t>
            </a:fld>
            <a:endParaRPr lang="en-US" altLang="en-US" smtClean="0">
              <a:solidFill>
                <a:prstClr val="black"/>
              </a:solidFill>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14B75-C15E-4764-9442-D76C7616216E}" type="slidenum">
              <a:rPr lang="en-US" smtClean="0"/>
              <a:t>21</a:t>
            </a:fld>
            <a:endParaRPr lang="en-US"/>
          </a:p>
        </p:txBody>
      </p:sp>
    </p:spTree>
    <p:extLst>
      <p:ext uri="{BB962C8B-B14F-4D97-AF65-F5344CB8AC3E}">
        <p14:creationId xmlns:p14="http://schemas.microsoft.com/office/powerpoint/2010/main" val="343720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568C64F-3237-4715-9570-F6D95A43444B}" type="slidenum">
              <a:rPr lang="en-US" altLang="en-US" smtClean="0">
                <a:latin typeface="Times" pitchFamily="18" charset="0"/>
              </a:rPr>
              <a:pPr/>
              <a:t>3</a:t>
            </a:fld>
            <a:endParaRPr lang="en-US" altLang="en-US" smtClean="0">
              <a:latin typeface="Times" pitchFamily="18" charset="0"/>
            </a:endParaRPr>
          </a:p>
        </p:txBody>
      </p:sp>
      <p:sp>
        <p:nvSpPr>
          <p:cNvPr id="24579"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r>
              <a:rPr lang="en-GB" altLang="zh-CN" smtClean="0"/>
              <a:t>The GFCS has five main components or pillars whose implementation is critical to ensure that the entire value chain for the production and application of climate services is effectively addressed</a:t>
            </a:r>
            <a:r>
              <a:rPr lang="en-US" altLang="zh-CN" smtClean="0"/>
              <a:t>.</a:t>
            </a:r>
          </a:p>
          <a:p>
            <a:pPr eaLnBrk="1" hangingPunct="1"/>
            <a:endParaRPr lang="fr-CH" altLang="zh-CN" smtClean="0"/>
          </a:p>
          <a:p>
            <a:pPr eaLnBrk="1" hangingPunct="1"/>
            <a:r>
              <a:rPr lang="en-US" altLang="en-US" smtClean="0"/>
              <a:t>Obs and Monitoring</a:t>
            </a:r>
          </a:p>
          <a:p>
            <a:pPr eaLnBrk="1" hangingPunct="1">
              <a:buFontTx/>
              <a:buChar char="•"/>
            </a:pPr>
            <a:r>
              <a:rPr lang="en-US" altLang="en-US" smtClean="0"/>
              <a:t>Many key regions and climatic zones remain poorly observed</a:t>
            </a:r>
          </a:p>
          <a:p>
            <a:pPr eaLnBrk="1" hangingPunct="1">
              <a:buFontTx/>
              <a:buChar char="•"/>
            </a:pPr>
            <a:r>
              <a:rPr lang="en-US" altLang="en-US" smtClean="0"/>
              <a:t>Weakness in observational coverage of important oceanographic (ocean currents, mass flux, salinity, etc) and terrestrial parameters (ground water, permafrost, lake levels, etc.)</a:t>
            </a:r>
          </a:p>
          <a:p>
            <a:pPr eaLnBrk="1" hangingPunct="1">
              <a:buFontTx/>
              <a:buChar char="•"/>
            </a:pPr>
            <a:r>
              <a:rPr lang="fr-CH" altLang="en-US" smtClean="0"/>
              <a:t> Lack of data on stream flow, irrigation requirements, crop yelds, etc.</a:t>
            </a:r>
            <a:endParaRPr lang="en-US" altLang="en-US" smtClean="0"/>
          </a:p>
          <a:p>
            <a:pPr eaLnBrk="1" hangingPunct="1">
              <a:buFontTx/>
              <a:buChar char="•"/>
            </a:pPr>
            <a:r>
              <a:rPr lang="en-US" altLang="en-US" smtClean="0"/>
              <a:t>Collection, standardization and access to socio-economic, biological and environmental data</a:t>
            </a:r>
          </a:p>
          <a:p>
            <a:pPr eaLnBrk="1" hangingPunct="1">
              <a:buFontTx/>
              <a:buChar char="•"/>
            </a:pPr>
            <a:r>
              <a:rPr lang="en-US" altLang="en-US" smtClean="0"/>
              <a:t>Timely access to data in many locations</a:t>
            </a:r>
          </a:p>
          <a:p>
            <a:pPr eaLnBrk="1" hangingPunct="1">
              <a:buFontTx/>
              <a:buChar char="•"/>
            </a:pPr>
            <a:r>
              <a:rPr lang="en-US" altLang="en-US" smtClean="0"/>
              <a:t>Data rescue</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National Meteorological and Hydrological Services (NMHSs) and other national institutions are free to use this Guide in its entirety, adapt it to unique circumstances in their countries or use the pieces that they find useful. </a:t>
            </a:r>
            <a:endParaRPr lang="en-US" altLang="en-US" smtClean="0"/>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National Meteorological and Hydrological Services (NMHSs) and other national institutions are free to use this Guide in its entirety, adapt it to unique circumstances in their countries or use the pieces that they find useful. </a:t>
            </a:r>
            <a:endParaRPr lang="en-US" altLang="en-US" dirty="0" smtClean="0"/>
          </a:p>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65B25F2B-3B89-4F1F-8B49-35945E96C18F}"/>
              </a:ext>
            </a:extLst>
          </p:cNvPr>
          <p:cNvSpPr>
            <a:spLocks noGrp="1"/>
          </p:cNvSpPr>
          <p:nvPr>
            <p:ph type="body" idx="1"/>
          </p:nvPr>
        </p:nvSpPr>
        <p:spPr/>
        <p:txBody>
          <a:bodyPr wrap="square" numCol="1" anchor="t" anchorCtr="0" compatLnSpc="1">
            <a:prstTxWarp prst="textNoShape">
              <a:avLst/>
            </a:prstTxWarp>
          </a:bodyPr>
          <a:lstStyle/>
          <a:p>
            <a:r>
              <a:rPr lang="en-GB" altLang="en-US" dirty="0" smtClean="0"/>
              <a:t>In Africa, NFCS are fully established in 11 and are at different stages of establishment in 12 further countries (see </a:t>
            </a:r>
            <a:r>
              <a:rPr lang="en-US" altLang="en-US" dirty="0" smtClean="0">
                <a:hlinkClick r:id="rId3"/>
              </a:rPr>
              <a:t>https://docs.google.com/spreadsheets/d/1AB_iPtoUC1grAASho1lI4CGiNbV_8ExS482hh89Ptsc/edit#gid=0</a:t>
            </a:r>
            <a:r>
              <a:rPr lang="en-GB" altLang="en-US" dirty="0" smtClean="0"/>
              <a:t>). </a:t>
            </a:r>
            <a:endParaRPr lang="en-US" altLang="en-US" dirty="0" smtClean="0"/>
          </a:p>
          <a:p>
            <a:endParaRPr lang="en-US" altLang="en-US" dirty="0" smtClean="0"/>
          </a:p>
          <a:p>
            <a:pPr eaLnBrk="1" hangingPunct="1">
              <a:spcBef>
                <a:spcPct val="0"/>
              </a:spcBef>
            </a:pPr>
            <a:endParaRPr lang="en-GB" altLang="en-US" dirty="0" smtClean="0"/>
          </a:p>
          <a:p>
            <a:pPr eaLnBrk="1" hangingPunct="1">
              <a:spcBef>
                <a:spcPct val="0"/>
              </a:spcBef>
            </a:pPr>
            <a:r>
              <a:rPr lang="en-GB" altLang="en-US" dirty="0" smtClean="0"/>
              <a:t>Created on 16102018 using GFCS data (spreadsheet above), publication WMO-No. 1206 (2018), and </a:t>
            </a:r>
            <a:r>
              <a:rPr lang="en-GB" altLang="en-US" u="sng" dirty="0" smtClean="0">
                <a:hlinkClick r:id="rId4"/>
              </a:rPr>
              <a:t>https://mapchart.net/africa.html</a:t>
            </a:r>
            <a:endParaRPr lang="en-US" altLang="en-US" dirty="0" smtClean="0"/>
          </a:p>
          <a:p>
            <a:endParaRPr lang="en-US" altLang="en-US" dirty="0" smtClean="0"/>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F887A66E-16A4-4624-BE04-91C859383FD0}" type="slidenum">
              <a:rPr lang="en-US" altLang="fr-FR"/>
              <a:pPr/>
              <a:t>8</a:t>
            </a:fld>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D75B5BB5-0B55-4BBD-888D-CB4CF59F31FE}" type="slidenum">
              <a:rPr lang="en-US" altLang="en-US" smtClean="0">
                <a:latin typeface="Times" pitchFamily="18" charset="0"/>
              </a:rPr>
              <a:pPr/>
              <a:t>9</a:t>
            </a:fld>
            <a:endParaRPr lang="en-US" altLang="en-US" smtClean="0">
              <a:latin typeface="Times" pitchFamily="18" charset="0"/>
            </a:endParaRPr>
          </a:p>
        </p:txBody>
      </p:sp>
      <p:sp>
        <p:nvSpPr>
          <p:cNvPr id="3174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Decision-makers do not often have access to information that would help them manage current and future risks. In many cases the knowledge exists but has not been converted into services that they can access and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422910" y="-324949"/>
            <a:ext cx="8229600" cy="44936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C000"/>
                </a:solidFill>
                <a:effectLst>
                  <a:outerShdw blurRad="38100" dist="38100" dir="2700000" algn="tl">
                    <a:srgbClr val="000000">
                      <a:alpha val="43137"/>
                    </a:srgbClr>
                  </a:outerShdw>
                </a:effectLst>
              </a:rPr>
              <a:t>GFCS Status</a:t>
            </a:r>
            <a:endParaRPr lang="en-US" sz="2200" b="1" dirty="0">
              <a:solidFill>
                <a:srgbClr val="FFC000"/>
              </a:solidFill>
            </a:endParaRPr>
          </a:p>
          <a:p>
            <a:pPr algn="l"/>
            <a:r>
              <a:rPr lang="en-US" sz="2200" dirty="0">
                <a:solidFill>
                  <a:schemeClr val="bg1"/>
                </a:solidFill>
              </a:rPr>
              <a:t>							</a:t>
            </a:r>
          </a:p>
        </p:txBody>
      </p:sp>
      <p:sp>
        <p:nvSpPr>
          <p:cNvPr id="4" name="Title 1"/>
          <p:cNvSpPr txBox="1">
            <a:spLocks/>
          </p:cNvSpPr>
          <p:nvPr/>
        </p:nvSpPr>
        <p:spPr>
          <a:xfrm>
            <a:off x="4008882" y="4919132"/>
            <a:ext cx="4960189" cy="157760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CH" sz="1600" b="1" dirty="0" smtClean="0">
                <a:solidFill>
                  <a:srgbClr val="000090"/>
                </a:solidFill>
              </a:rPr>
              <a:t>ECCAS </a:t>
            </a:r>
            <a:r>
              <a:rPr lang="fr-CH" sz="1600" b="1" dirty="0" err="1" smtClean="0">
                <a:solidFill>
                  <a:srgbClr val="000090"/>
                </a:solidFill>
              </a:rPr>
              <a:t>Hydromet</a:t>
            </a:r>
            <a:r>
              <a:rPr lang="fr-CH" sz="1600" b="1" dirty="0" smtClean="0">
                <a:solidFill>
                  <a:srgbClr val="000090"/>
                </a:solidFill>
              </a:rPr>
              <a:t> Forum</a:t>
            </a:r>
          </a:p>
          <a:p>
            <a:pPr algn="r"/>
            <a:r>
              <a:rPr lang="fr-CH" sz="1600" b="1" dirty="0" smtClean="0">
                <a:solidFill>
                  <a:srgbClr val="000090"/>
                </a:solidFill>
              </a:rPr>
              <a:t>14-16 </a:t>
            </a:r>
            <a:r>
              <a:rPr lang="fr-CH" sz="1600" b="1" dirty="0" err="1" smtClean="0">
                <a:solidFill>
                  <a:srgbClr val="000090"/>
                </a:solidFill>
              </a:rPr>
              <a:t>November</a:t>
            </a:r>
            <a:r>
              <a:rPr lang="fr-CH" sz="1600" b="1" dirty="0" smtClean="0">
                <a:solidFill>
                  <a:srgbClr val="000090"/>
                </a:solidFill>
              </a:rPr>
              <a:t> 2018</a:t>
            </a:r>
          </a:p>
          <a:p>
            <a:pPr algn="r"/>
            <a:r>
              <a:rPr lang="fr-CH" sz="1600" b="1" dirty="0" smtClean="0">
                <a:solidFill>
                  <a:srgbClr val="000090"/>
                </a:solidFill>
              </a:rPr>
              <a:t>Libreville, Gabon</a:t>
            </a:r>
          </a:p>
          <a:p>
            <a:pPr algn="r"/>
            <a:endParaRPr lang="fr-CH" sz="1600" b="1" dirty="0">
              <a:solidFill>
                <a:srgbClr val="000090"/>
              </a:solidFill>
            </a:endParaRPr>
          </a:p>
          <a:p>
            <a:pPr algn="r"/>
            <a:r>
              <a:rPr lang="fr-CH" sz="1300" b="1" i="1" dirty="0" smtClean="0">
                <a:solidFill>
                  <a:srgbClr val="000090"/>
                </a:solidFill>
              </a:rPr>
              <a:t>Office of </a:t>
            </a:r>
            <a:r>
              <a:rPr lang="fr-CH" sz="1300" b="1" i="1" dirty="0" err="1" smtClean="0">
                <a:solidFill>
                  <a:srgbClr val="000090"/>
                </a:solidFill>
              </a:rPr>
              <a:t>Development</a:t>
            </a:r>
            <a:r>
              <a:rPr lang="fr-CH" sz="1300" b="1" i="1" dirty="0" smtClean="0">
                <a:solidFill>
                  <a:srgbClr val="000090"/>
                </a:solidFill>
              </a:rPr>
              <a:t> </a:t>
            </a:r>
            <a:r>
              <a:rPr lang="fr-CH" sz="1300" b="1" i="1" dirty="0" err="1" smtClean="0">
                <a:solidFill>
                  <a:srgbClr val="000090"/>
                </a:solidFill>
              </a:rPr>
              <a:t>Partnerships</a:t>
            </a:r>
            <a:endParaRPr lang="fr-CH" sz="1300" b="1" i="1" dirty="0" smtClean="0">
              <a:solidFill>
                <a:srgbClr val="000090"/>
              </a:solidFill>
            </a:endParaRPr>
          </a:p>
          <a:p>
            <a:pPr algn="r"/>
            <a:r>
              <a:rPr lang="fr-CH" sz="1300" b="1" i="1" dirty="0" smtClean="0">
                <a:solidFill>
                  <a:srgbClr val="000090"/>
                </a:solidFill>
              </a:rPr>
              <a:t>Cabinet and </a:t>
            </a:r>
            <a:r>
              <a:rPr lang="fr-CH" sz="1300" b="1" i="1" dirty="0" err="1" smtClean="0">
                <a:solidFill>
                  <a:srgbClr val="000090"/>
                </a:solidFill>
              </a:rPr>
              <a:t>External</a:t>
            </a:r>
            <a:r>
              <a:rPr lang="fr-CH" sz="1300" b="1" i="1" dirty="0" smtClean="0">
                <a:solidFill>
                  <a:srgbClr val="000090"/>
                </a:solidFill>
              </a:rPr>
              <a:t> Relations </a:t>
            </a:r>
            <a:r>
              <a:rPr lang="fr-CH" sz="1300" b="1" i="1" dirty="0" err="1" smtClean="0">
                <a:solidFill>
                  <a:srgbClr val="000090"/>
                </a:solidFill>
              </a:rPr>
              <a:t>Department</a:t>
            </a:r>
            <a:endParaRPr lang="fr-CH" sz="1300" b="1" i="1" dirty="0" smtClean="0">
              <a:solidFill>
                <a:srgbClr val="000090"/>
              </a:solidFill>
            </a:endParaRPr>
          </a:p>
          <a:p>
            <a:pPr algn="r"/>
            <a:r>
              <a:rPr lang="fr-CH" sz="1300" b="1" i="1" dirty="0" smtClean="0">
                <a:solidFill>
                  <a:srgbClr val="000090"/>
                </a:solidFill>
              </a:rPr>
              <a:t>dpo@wmo.int</a:t>
            </a:r>
            <a:endParaRPr lang="fr-CH" sz="1300" b="1" i="1"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5" y="76200"/>
            <a:ext cx="6762750" cy="6248400"/>
          </a:xfrm>
          <a:prstGeom prst="rect">
            <a:avLst/>
          </a:prstGeom>
        </p:spPr>
      </p:pic>
    </p:spTree>
    <p:extLst>
      <p:ext uri="{BB962C8B-B14F-4D97-AF65-F5344CB8AC3E}">
        <p14:creationId xmlns:p14="http://schemas.microsoft.com/office/powerpoint/2010/main" val="368621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648" y="419100"/>
            <a:ext cx="8658225" cy="11430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90"/>
                </a:solidFill>
              </a:rPr>
              <a:t>WMO Contributions to the Intra-ACP</a:t>
            </a:r>
          </a:p>
          <a:p>
            <a:r>
              <a:rPr lang="en-US" sz="3600" b="1" dirty="0" smtClean="0">
                <a:solidFill>
                  <a:srgbClr val="000090"/>
                </a:solidFill>
              </a:rPr>
              <a:t>Climate Services Project</a:t>
            </a:r>
            <a:endParaRPr lang="en-US" sz="3600" b="1" dirty="0">
              <a:solidFill>
                <a:srgbClr val="00009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56873"/>
            <a:ext cx="8696325" cy="3570071"/>
          </a:xfrm>
          <a:prstGeom prst="rect">
            <a:avLst/>
          </a:prstGeom>
        </p:spPr>
      </p:pic>
    </p:spTree>
    <p:extLst>
      <p:ext uri="{BB962C8B-B14F-4D97-AF65-F5344CB8AC3E}">
        <p14:creationId xmlns:p14="http://schemas.microsoft.com/office/powerpoint/2010/main" val="595158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23827"/>
            <a:ext cx="8991600" cy="790395"/>
          </a:xfrm>
        </p:spPr>
        <p:txBody>
          <a:bodyPr>
            <a:normAutofit fontScale="90000"/>
          </a:bodyPr>
          <a:lstStyle/>
          <a:p>
            <a:r>
              <a:rPr lang="en-US" sz="2800" dirty="0" smtClean="0"/>
              <a:t/>
            </a:r>
            <a:br>
              <a:rPr lang="en-US" sz="2800" dirty="0" smtClean="0"/>
            </a:br>
            <a:endParaRPr lang="en-US" sz="2500" b="0" dirty="0"/>
          </a:p>
        </p:txBody>
      </p:sp>
      <p:sp>
        <p:nvSpPr>
          <p:cNvPr id="3" name="Content Placeholder 2"/>
          <p:cNvSpPr>
            <a:spLocks noGrp="1"/>
          </p:cNvSpPr>
          <p:nvPr>
            <p:ph idx="1"/>
          </p:nvPr>
        </p:nvSpPr>
        <p:spPr>
          <a:xfrm>
            <a:off x="159327" y="770083"/>
            <a:ext cx="8686800" cy="2201717"/>
          </a:xfrm>
        </p:spPr>
        <p:txBody>
          <a:bodyPr/>
          <a:lstStyle/>
          <a:p>
            <a:pPr marL="0" indent="0">
              <a:buNone/>
            </a:pPr>
            <a:r>
              <a:rPr lang="en-US" sz="2400" b="1" dirty="0" smtClean="0">
                <a:solidFill>
                  <a:srgbClr val="000090"/>
                </a:solidFill>
              </a:rPr>
              <a:t>Project objective: </a:t>
            </a:r>
            <a:r>
              <a:rPr lang="en-US" sz="2400" dirty="0" smtClean="0">
                <a:solidFill>
                  <a:srgbClr val="000090"/>
                </a:solidFill>
              </a:rPr>
              <a:t>Foster sustainable development</a:t>
            </a:r>
            <a:br>
              <a:rPr lang="en-US" sz="2400" dirty="0" smtClean="0">
                <a:solidFill>
                  <a:srgbClr val="000090"/>
                </a:solidFill>
              </a:rPr>
            </a:br>
            <a:r>
              <a:rPr lang="en-US" sz="2400" u="sng" dirty="0" smtClean="0">
                <a:solidFill>
                  <a:srgbClr val="000090"/>
                </a:solidFill>
              </a:rPr>
              <a:t>Indicator:</a:t>
            </a:r>
            <a:endParaRPr lang="en-US" sz="2400" u="sng" dirty="0">
              <a:solidFill>
                <a:srgbClr val="000090"/>
              </a:solidFill>
            </a:endParaRPr>
          </a:p>
          <a:p>
            <a:r>
              <a:rPr lang="en-US" sz="2200" dirty="0" smtClean="0">
                <a:solidFill>
                  <a:srgbClr val="000090"/>
                </a:solidFill>
              </a:rPr>
              <a:t>Progress towards </a:t>
            </a:r>
            <a:r>
              <a:rPr lang="en-US" sz="2200" b="1" dirty="0" smtClean="0">
                <a:solidFill>
                  <a:srgbClr val="000090"/>
                </a:solidFill>
              </a:rPr>
              <a:t>SDG 13, Indicator 13.2.1:</a:t>
            </a:r>
            <a:r>
              <a:rPr lang="en-US" sz="2200" dirty="0" smtClean="0">
                <a:solidFill>
                  <a:srgbClr val="000090"/>
                </a:solidFill>
              </a:rPr>
              <a:t> </a:t>
            </a:r>
          </a:p>
          <a:p>
            <a:pPr lvl="1"/>
            <a:r>
              <a:rPr lang="en-US" sz="2000" dirty="0" smtClean="0">
                <a:solidFill>
                  <a:srgbClr val="000090"/>
                </a:solidFill>
              </a:rPr>
              <a:t>Number of ACP countries that have established or operationalized an integrated GHG reduction and climate change adaptation policy/strategy/plan in a way that does not threaten food production</a:t>
            </a:r>
            <a:endParaRPr lang="en-US" b="1" dirty="0" smtClean="0">
              <a:solidFill>
                <a:srgbClr val="000090"/>
              </a:solidFill>
            </a:endParaRPr>
          </a:p>
          <a:p>
            <a:pPr marL="914400" lvl="2" indent="0" algn="l">
              <a:buNone/>
            </a:pPr>
            <a:endParaRPr lang="en-US" b="1" dirty="0"/>
          </a:p>
        </p:txBody>
      </p:sp>
      <p:sp>
        <p:nvSpPr>
          <p:cNvPr id="4" name="Slide Number Placeholder 3"/>
          <p:cNvSpPr>
            <a:spLocks noGrp="1"/>
          </p:cNvSpPr>
          <p:nvPr>
            <p:ph type="sldNum" sz="quarter" idx="4294967295"/>
          </p:nvPr>
        </p:nvSpPr>
        <p:spPr>
          <a:xfrm>
            <a:off x="4818185" y="6435726"/>
            <a:ext cx="2133600" cy="365125"/>
          </a:xfrm>
          <a:prstGeom prst="rect">
            <a:avLst/>
          </a:prstGeom>
        </p:spPr>
        <p:txBody>
          <a:bodyPr/>
          <a:lstStyle/>
          <a:p>
            <a:fld id="{7336CAF5-F087-4B35-B345-05EC0303C9E5}" type="slidenum">
              <a:rPr lang="en-US" altLang="en-US" smtClean="0">
                <a:solidFill>
                  <a:srgbClr val="000000"/>
                </a:solidFill>
              </a:rPr>
              <a:pPr/>
              <a:t>12</a:t>
            </a:fld>
            <a:endParaRPr lang="en-US" altLang="en-US">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662" y="89077"/>
            <a:ext cx="1981200" cy="1981200"/>
          </a:xfrm>
          <a:prstGeom prst="rect">
            <a:avLst/>
          </a:prstGeom>
        </p:spPr>
      </p:pic>
      <p:sp>
        <p:nvSpPr>
          <p:cNvPr id="7" name="TextBox 6"/>
          <p:cNvSpPr txBox="1"/>
          <p:nvPr/>
        </p:nvSpPr>
        <p:spPr>
          <a:xfrm>
            <a:off x="177140" y="171228"/>
            <a:ext cx="6528460" cy="584775"/>
          </a:xfrm>
          <a:prstGeom prst="rect">
            <a:avLst/>
          </a:prstGeom>
          <a:noFill/>
        </p:spPr>
        <p:txBody>
          <a:bodyPr wrap="square" rtlCol="0">
            <a:spAutoFit/>
          </a:bodyPr>
          <a:lstStyle/>
          <a:p>
            <a:r>
              <a:rPr lang="en-US" sz="3200" b="1" dirty="0">
                <a:solidFill>
                  <a:srgbClr val="000090"/>
                </a:solidFill>
                <a:latin typeface="+mn-lt"/>
              </a:rPr>
              <a:t>Intra-ACP Climate Services </a:t>
            </a:r>
            <a:r>
              <a:rPr lang="en-US" sz="3200" b="1" dirty="0" smtClean="0">
                <a:solidFill>
                  <a:srgbClr val="000090"/>
                </a:solidFill>
              </a:rPr>
              <a:t>Project</a:t>
            </a:r>
            <a:endParaRPr lang="en-US" dirty="0">
              <a:solidFill>
                <a:srgbClr val="000090"/>
              </a:solidFill>
            </a:endParaRPr>
          </a:p>
        </p:txBody>
      </p:sp>
      <p:sp>
        <p:nvSpPr>
          <p:cNvPr id="8" name="TextBox 7"/>
          <p:cNvSpPr txBox="1"/>
          <p:nvPr/>
        </p:nvSpPr>
        <p:spPr>
          <a:xfrm>
            <a:off x="-76200" y="3124200"/>
            <a:ext cx="184731" cy="461665"/>
          </a:xfrm>
          <a:prstGeom prst="rect">
            <a:avLst/>
          </a:prstGeom>
          <a:noFill/>
        </p:spPr>
        <p:txBody>
          <a:bodyPr wrap="none" rtlCol="0">
            <a:spAutoFit/>
          </a:bodyPr>
          <a:lstStyle/>
          <a:p>
            <a:endParaRPr lang="en-US" dirty="0"/>
          </a:p>
        </p:txBody>
      </p:sp>
      <p:sp>
        <p:nvSpPr>
          <p:cNvPr id="24" name="Content Placeholder 2"/>
          <p:cNvSpPr txBox="1">
            <a:spLocks/>
          </p:cNvSpPr>
          <p:nvPr/>
        </p:nvSpPr>
        <p:spPr bwMode="auto">
          <a:xfrm>
            <a:off x="177140" y="3124200"/>
            <a:ext cx="8686800" cy="22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FF9900"/>
              </a:buClr>
              <a:buFont typeface="Wingdings" pitchFamily="2" charset="2"/>
              <a:buChar char="§"/>
              <a:defRPr sz="3200">
                <a:solidFill>
                  <a:schemeClr val="tx1"/>
                </a:solidFill>
                <a:latin typeface="+mn-lt"/>
                <a:ea typeface="+mn-ea"/>
                <a:cs typeface="+mn-cs"/>
              </a:defRPr>
            </a:lvl1pPr>
            <a:lvl2pPr marL="742950" indent="-285750" algn="l" defTabSz="457200" rtl="0" eaLnBrk="1" fontAlgn="base" hangingPunct="1">
              <a:spcBef>
                <a:spcPct val="20000"/>
              </a:spcBef>
              <a:spcAft>
                <a:spcPct val="0"/>
              </a:spcAft>
              <a:buClr>
                <a:srgbClr val="FF9900"/>
              </a:buClr>
              <a:buFont typeface="Arial" charset="0"/>
              <a:buChar char="–"/>
              <a:defRPr sz="2800">
                <a:solidFill>
                  <a:schemeClr val="tx1"/>
                </a:solidFill>
                <a:latin typeface="+mn-lt"/>
              </a:defRPr>
            </a:lvl2pPr>
            <a:lvl3pPr marL="1143000" indent="-228600" algn="l" defTabSz="457200" rtl="0" eaLnBrk="1" fontAlgn="base" hangingPunct="1">
              <a:spcBef>
                <a:spcPct val="20000"/>
              </a:spcBef>
              <a:spcAft>
                <a:spcPct val="0"/>
              </a:spcAft>
              <a:buClr>
                <a:srgbClr val="FF9900"/>
              </a:buClr>
              <a:buFont typeface="Arial" charset="0"/>
              <a:buChar char="•"/>
              <a:defRPr sz="2400">
                <a:solidFill>
                  <a:schemeClr val="tx1"/>
                </a:solidFill>
                <a:latin typeface="+mn-lt"/>
              </a:defRPr>
            </a:lvl3pPr>
            <a:lvl4pPr marL="16002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4pPr>
            <a:lvl5pPr marL="20574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5pPr>
            <a:lvl6pPr marL="25146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Clr>
                <a:srgbClr val="FF9900"/>
              </a:buClr>
              <a:buFont typeface="Arial" charset="0"/>
              <a:buChar char="»"/>
              <a:defRPr sz="2000">
                <a:solidFill>
                  <a:schemeClr val="tx1"/>
                </a:solidFill>
                <a:latin typeface="+mn-lt"/>
              </a:defRPr>
            </a:lvl9pPr>
          </a:lstStyle>
          <a:p>
            <a:pPr marL="0" indent="0">
              <a:buNone/>
            </a:pPr>
            <a:r>
              <a:rPr lang="en-US" sz="2400" b="1" dirty="0">
                <a:solidFill>
                  <a:srgbClr val="000090"/>
                </a:solidFill>
              </a:rPr>
              <a:t>Project outcome: </a:t>
            </a:r>
            <a:r>
              <a:rPr lang="en-US" sz="2400" dirty="0">
                <a:solidFill>
                  <a:srgbClr val="000090"/>
                </a:solidFill>
              </a:rPr>
              <a:t>Strengthen and improve the climate services value chain in ACP countries</a:t>
            </a:r>
          </a:p>
          <a:p>
            <a:pPr marL="0" indent="0">
              <a:buNone/>
            </a:pPr>
            <a:r>
              <a:rPr lang="en-US" sz="2400" u="sng" dirty="0">
                <a:solidFill>
                  <a:srgbClr val="000090"/>
                </a:solidFill>
              </a:rPr>
              <a:t>Indicators</a:t>
            </a:r>
            <a:r>
              <a:rPr lang="en-US" sz="2400" b="1" dirty="0">
                <a:solidFill>
                  <a:srgbClr val="000090"/>
                </a:solidFill>
              </a:rPr>
              <a:t>:</a:t>
            </a:r>
          </a:p>
          <a:p>
            <a:r>
              <a:rPr lang="en-US" sz="2200" dirty="0">
                <a:solidFill>
                  <a:srgbClr val="000090"/>
                </a:solidFill>
              </a:rPr>
              <a:t>Number of ACP Regional Climate Centers designated or in demonstration phase according to WMO standards</a:t>
            </a:r>
            <a:endParaRPr lang="en-US" dirty="0">
              <a:solidFill>
                <a:srgbClr val="000090"/>
              </a:solidFill>
            </a:endParaRPr>
          </a:p>
          <a:p>
            <a:r>
              <a:rPr lang="en-US" sz="2200" dirty="0">
                <a:solidFill>
                  <a:srgbClr val="000090"/>
                </a:solidFill>
              </a:rPr>
              <a:t>Number of final climate services value chain users as served by the action</a:t>
            </a:r>
          </a:p>
          <a:p>
            <a:pPr lvl="1"/>
            <a:r>
              <a:rPr lang="en-US" sz="2000" dirty="0">
                <a:solidFill>
                  <a:srgbClr val="000090"/>
                </a:solidFill>
              </a:rPr>
              <a:t>Disaggregated by gender,  priority sector,  ACP region/sub region</a:t>
            </a:r>
          </a:p>
          <a:p>
            <a:pPr marL="914400" lvl="2" indent="0">
              <a:buFont typeface="Arial" charset="0"/>
              <a:buNone/>
            </a:pPr>
            <a:endParaRPr lang="en-US" b="1" kern="0" dirty="0"/>
          </a:p>
        </p:txBody>
      </p:sp>
    </p:spTree>
    <p:extLst>
      <p:ext uri="{BB962C8B-B14F-4D97-AF65-F5344CB8AC3E}">
        <p14:creationId xmlns:p14="http://schemas.microsoft.com/office/powerpoint/2010/main" val="875176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87846161"/>
              </p:ext>
            </p:extLst>
          </p:nvPr>
        </p:nvGraphicFramePr>
        <p:xfrm>
          <a:off x="533400" y="914400"/>
          <a:ext cx="3124200" cy="4757526"/>
        </p:xfrm>
        <a:graphic>
          <a:graphicData uri="http://schemas.openxmlformats.org/drawingml/2006/table">
            <a:tbl>
              <a:tblPr/>
              <a:tblGrid>
                <a:gridCol w="2008414"/>
                <a:gridCol w="1115786"/>
              </a:tblGrid>
              <a:tr h="795124">
                <a:tc gridSpan="2">
                  <a:txBody>
                    <a:bodyPr/>
                    <a:lstStyle/>
                    <a:p>
                      <a:pPr algn="ctr"/>
                      <a:r>
                        <a:rPr lang="en-US" sz="2400" b="1" dirty="0" smtClean="0">
                          <a:solidFill>
                            <a:srgbClr val="000090"/>
                          </a:solidFill>
                          <a:latin typeface="+mn-lt"/>
                        </a:rPr>
                        <a:t>Proposed budget by partner </a:t>
                      </a:r>
                      <a:r>
                        <a:rPr lang="en-US" sz="1200" b="1" dirty="0" smtClean="0">
                          <a:solidFill>
                            <a:srgbClr val="000090"/>
                          </a:solidFill>
                          <a:latin typeface="+mn-lt"/>
                        </a:rPr>
                        <a:t>(in</a:t>
                      </a:r>
                      <a:r>
                        <a:rPr lang="en-US" sz="1200" b="1" baseline="0" dirty="0" smtClean="0">
                          <a:solidFill>
                            <a:srgbClr val="000090"/>
                          </a:solidFill>
                          <a:latin typeface="+mn-lt"/>
                        </a:rPr>
                        <a:t> millions)</a:t>
                      </a:r>
                      <a:endParaRPr lang="en-US" sz="1200" dirty="0">
                        <a:solidFill>
                          <a:srgbClr val="00009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smtClean="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050">
                <a:tc>
                  <a:txBody>
                    <a:bodyPr/>
                    <a:lstStyle/>
                    <a:p>
                      <a:pPr algn="ctr" fontAlgn="ctr"/>
                      <a:r>
                        <a:rPr lang="en-US" sz="2000" b="1" i="0" u="none" strike="noStrike" dirty="0" smtClean="0">
                          <a:solidFill>
                            <a:srgbClr val="000090"/>
                          </a:solidFill>
                          <a:effectLst/>
                          <a:latin typeface="+mn-lt"/>
                        </a:rPr>
                        <a:t>RECs/</a:t>
                      </a:r>
                    </a:p>
                    <a:p>
                      <a:pPr algn="ctr" fontAlgn="ctr"/>
                      <a:r>
                        <a:rPr lang="en-US" sz="2000" b="1" i="0" u="none" strike="noStrike" dirty="0" smtClean="0">
                          <a:solidFill>
                            <a:srgbClr val="000090"/>
                          </a:solidFill>
                          <a:effectLst/>
                          <a:latin typeface="+mn-lt"/>
                        </a:rPr>
                        <a:t>Regional Org.</a:t>
                      </a:r>
                      <a:r>
                        <a:rPr lang="en-US" sz="1400" b="1" i="0" u="none" strike="noStrike" dirty="0" smtClean="0">
                          <a:solidFill>
                            <a:srgbClr val="00009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smtClean="0">
                          <a:solidFill>
                            <a:srgbClr val="00B050"/>
                          </a:solidFill>
                          <a:effectLst/>
                          <a:latin typeface="+mn-lt"/>
                        </a:rPr>
                        <a:t>€</a:t>
                      </a:r>
                      <a:r>
                        <a:rPr lang="en-US" sz="2400" b="1" i="0" u="none" strike="noStrike" baseline="0" dirty="0" smtClean="0">
                          <a:solidFill>
                            <a:srgbClr val="00B050"/>
                          </a:solidFill>
                          <a:effectLst/>
                          <a:latin typeface="+mn-lt"/>
                        </a:rPr>
                        <a:t> </a:t>
                      </a:r>
                      <a:r>
                        <a:rPr lang="en-US" sz="2400" b="1" i="0" u="none" strike="noStrike" dirty="0" smtClean="0">
                          <a:solidFill>
                            <a:srgbClr val="00B050"/>
                          </a:solidFill>
                          <a:effectLst/>
                          <a:latin typeface="+mn-lt"/>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95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0090"/>
                          </a:solidFill>
                          <a:effectLst/>
                          <a:latin typeface="+mn-lt"/>
                        </a:rPr>
                        <a:t>JRC</a:t>
                      </a:r>
                      <a:endParaRPr lang="en-US" sz="2400" b="1" i="0" u="none" strike="noStrike" dirty="0" smtClean="0">
                        <a:solidFill>
                          <a:srgbClr val="00009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90"/>
                          </a:solidFill>
                          <a:effectLst/>
                          <a:latin typeface="+mn-lt"/>
                        </a:rPr>
                        <a:t>€</a:t>
                      </a:r>
                      <a:r>
                        <a:rPr lang="en-US" sz="2400" b="0" i="0" u="none" strike="noStrike" baseline="0" dirty="0" smtClean="0">
                          <a:solidFill>
                            <a:srgbClr val="000090"/>
                          </a:solidFill>
                          <a:effectLst/>
                          <a:latin typeface="+mn-lt"/>
                        </a:rPr>
                        <a:t> </a:t>
                      </a:r>
                      <a:r>
                        <a:rPr lang="en-US" sz="2400" b="0" i="0" u="none" strike="noStrike" dirty="0" smtClean="0">
                          <a:solidFill>
                            <a:srgbClr val="000090"/>
                          </a:solidFill>
                          <a:effectLst/>
                          <a:latin typeface="+mn-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95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0090"/>
                          </a:solidFill>
                          <a:effectLst/>
                          <a:latin typeface="+mn-lt"/>
                        </a:rPr>
                        <a:t>WMO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90"/>
                          </a:solidFill>
                          <a:effectLst/>
                          <a:latin typeface="+mn-lt"/>
                        </a:rPr>
                        <a:t>€</a:t>
                      </a:r>
                      <a:r>
                        <a:rPr lang="en-US" sz="2400" b="0" i="0" u="none" strike="noStrike" baseline="0" dirty="0" smtClean="0">
                          <a:solidFill>
                            <a:srgbClr val="000090"/>
                          </a:solidFill>
                          <a:effectLst/>
                          <a:latin typeface="+mn-lt"/>
                        </a:rPr>
                        <a:t> </a:t>
                      </a:r>
                      <a:r>
                        <a:rPr lang="en-US" sz="2400" b="0" i="0" u="none" strike="noStrike" dirty="0" smtClean="0">
                          <a:solidFill>
                            <a:srgbClr val="000090"/>
                          </a:solidFill>
                          <a:effectLst/>
                          <a:latin typeface="+mn-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9871">
                <a:tc>
                  <a:txBody>
                    <a:bodyPr/>
                    <a:lstStyle/>
                    <a:p>
                      <a:pPr algn="ctr" fontAlgn="ctr"/>
                      <a:r>
                        <a:rPr lang="en-US" sz="2000" b="1" i="0" u="none" strike="noStrike" dirty="0" smtClean="0">
                          <a:solidFill>
                            <a:srgbClr val="000090"/>
                          </a:solidFill>
                          <a:effectLst/>
                          <a:latin typeface="+mn-lt"/>
                        </a:rPr>
                        <a:t>ACP</a:t>
                      </a:r>
                      <a:endParaRPr lang="en-US" sz="2000" b="1" i="0" u="none" strike="noStrike" dirty="0">
                        <a:solidFill>
                          <a:srgbClr val="00009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90"/>
                          </a:solidFill>
                          <a:effectLst/>
                          <a:latin typeface="+mn-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014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0090"/>
                          </a:solidFill>
                          <a:effectLst/>
                          <a:latin typeface="+mn-lt"/>
                        </a:rPr>
                        <a:t>DEVCO contract for evaluation and audits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90"/>
                          </a:solidFill>
                          <a:effectLst/>
                          <a:latin typeface="+mn-lt"/>
                        </a:rPr>
                        <a:t>€ 0.8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24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90"/>
                          </a:solidFill>
                          <a:effectLst/>
                          <a:latin typeface="+mn-lt"/>
                        </a:rPr>
                        <a:t>Grand total - Intra-ACP Project Budget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90"/>
                          </a:solidFill>
                          <a:effectLst/>
                          <a:latin typeface="+mn-lt"/>
                        </a:rPr>
                        <a:t>€</a:t>
                      </a:r>
                      <a:r>
                        <a:rPr lang="en-US" sz="2000" b="0" i="0" u="none" strike="noStrike" baseline="0" dirty="0" smtClean="0">
                          <a:solidFill>
                            <a:srgbClr val="000090"/>
                          </a:solidFill>
                          <a:effectLst/>
                          <a:latin typeface="+mn-lt"/>
                        </a:rPr>
                        <a:t> </a:t>
                      </a:r>
                      <a:r>
                        <a:rPr lang="en-US" sz="2000" b="0" i="0" u="none" strike="noStrike" dirty="0" smtClean="0">
                          <a:solidFill>
                            <a:srgbClr val="000090"/>
                          </a:solidFill>
                          <a:effectLst/>
                          <a:latin typeface="+mn-lt"/>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2922606"/>
              </p:ext>
            </p:extLst>
          </p:nvPr>
        </p:nvGraphicFramePr>
        <p:xfrm>
          <a:off x="5714999" y="1184910"/>
          <a:ext cx="2943225" cy="5073015"/>
        </p:xfrm>
        <a:graphic>
          <a:graphicData uri="http://schemas.openxmlformats.org/drawingml/2006/table">
            <a:tbl>
              <a:tblPr firstRow="1" firstCol="1" bandRow="1">
                <a:tableStyleId>{5C22544A-7EE6-4342-B048-85BDC9FD1C3A}</a:tableStyleId>
              </a:tblPr>
              <a:tblGrid>
                <a:gridCol w="1729986"/>
                <a:gridCol w="1213239"/>
              </a:tblGrid>
              <a:tr h="2476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rgbClr val="000090"/>
                          </a:solidFill>
                          <a:effectLst/>
                          <a:latin typeface="+mn-lt"/>
                          <a:ea typeface="+mn-ea"/>
                          <a:cs typeface="+mn-cs"/>
                        </a:rPr>
                        <a:t>Breakdown of RECs/</a:t>
                      </a:r>
                      <a:r>
                        <a:rPr lang="en-US" sz="1800" b="1" i="0" kern="1200" dirty="0" err="1" smtClean="0">
                          <a:solidFill>
                            <a:srgbClr val="000090"/>
                          </a:solidFill>
                          <a:effectLst/>
                          <a:latin typeface="+mn-lt"/>
                          <a:ea typeface="+mn-ea"/>
                          <a:cs typeface="+mn-cs"/>
                        </a:rPr>
                        <a:t>RegOrg</a:t>
                      </a:r>
                      <a:r>
                        <a:rPr lang="en-US" sz="1800" b="1" i="0" kern="1200" dirty="0" smtClean="0">
                          <a:solidFill>
                            <a:srgbClr val="000090"/>
                          </a:solidFill>
                          <a:effectLst/>
                          <a:latin typeface="+mn-lt"/>
                          <a:ea typeface="+mn-ea"/>
                          <a:cs typeface="+mn-cs"/>
                        </a:rPr>
                        <a:t> Budget </a:t>
                      </a:r>
                      <a:r>
                        <a:rPr lang="en-US" sz="1800" b="1" i="0" kern="1200" baseline="0" dirty="0" smtClean="0">
                          <a:solidFill>
                            <a:srgbClr val="000090"/>
                          </a:solidFill>
                          <a:effectLst/>
                          <a:latin typeface="+mn-lt"/>
                          <a:ea typeface="+mn-ea"/>
                          <a:cs typeface="+mn-cs"/>
                        </a:rPr>
                        <a:t> </a:t>
                      </a:r>
                      <a:r>
                        <a:rPr lang="en-US" sz="1400" b="1" dirty="0" smtClean="0">
                          <a:solidFill>
                            <a:srgbClr val="000090"/>
                          </a:solidFill>
                          <a:latin typeface="+mn-lt"/>
                        </a:rPr>
                        <a:t>(rounded to nearest million</a:t>
                      </a:r>
                      <a:r>
                        <a:rPr lang="en-US" sz="1400" dirty="0" smtClean="0">
                          <a:solidFill>
                            <a:srgbClr val="000090"/>
                          </a:solidFill>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AUC</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 </a:t>
                      </a:r>
                      <a:r>
                        <a:rPr lang="en-US" sz="2000" b="1" dirty="0" smtClean="0">
                          <a:solidFill>
                            <a:srgbClr val="000090"/>
                          </a:solidFill>
                          <a:effectLst/>
                          <a:latin typeface="+mn-lt"/>
                        </a:rPr>
                        <a:t>22</a:t>
                      </a:r>
                      <a:br>
                        <a:rPr lang="en-US" sz="2000" b="1" dirty="0" smtClean="0">
                          <a:solidFill>
                            <a:srgbClr val="000090"/>
                          </a:solidFill>
                          <a:effectLst/>
                          <a:latin typeface="+mn-lt"/>
                        </a:rPr>
                      </a:br>
                      <a:r>
                        <a:rPr lang="en-US" sz="2000" b="1" dirty="0" smtClean="0">
                          <a:solidFill>
                            <a:srgbClr val="000090"/>
                          </a:solidFill>
                          <a:effectLst/>
                          <a:latin typeface="+mn-lt"/>
                        </a:rPr>
                        <a:t>(</a:t>
                      </a:r>
                      <a:r>
                        <a:rPr lang="en-US" sz="2000" b="1" dirty="0" smtClean="0">
                          <a:solidFill>
                            <a:srgbClr val="FF0000"/>
                          </a:solidFill>
                          <a:effectLst/>
                          <a:latin typeface="+mn-lt"/>
                        </a:rPr>
                        <a:t>-6 </a:t>
                      </a:r>
                      <a:r>
                        <a:rPr lang="en-US" sz="2000" b="1" dirty="0" smtClean="0">
                          <a:solidFill>
                            <a:srgbClr val="000090"/>
                          </a:solidFill>
                          <a:effectLst/>
                          <a:latin typeface="+mn-lt"/>
                        </a:rPr>
                        <a:t>/ -8 ACMAD)</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CIMH</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a:t>
                      </a:r>
                      <a:r>
                        <a:rPr lang="en-US" sz="2000" b="1" baseline="0" dirty="0" smtClean="0">
                          <a:solidFill>
                            <a:srgbClr val="000090"/>
                          </a:solidFill>
                          <a:effectLst/>
                          <a:latin typeface="+mn-lt"/>
                        </a:rPr>
                        <a:t> </a:t>
                      </a:r>
                      <a:r>
                        <a:rPr lang="en-US" sz="2000" b="1" dirty="0" smtClean="0">
                          <a:solidFill>
                            <a:srgbClr val="000090"/>
                          </a:solidFill>
                          <a:effectLst/>
                          <a:latin typeface="+mn-lt"/>
                        </a:rPr>
                        <a:t>9</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smtClean="0">
                          <a:solidFill>
                            <a:srgbClr val="000090"/>
                          </a:solidFill>
                          <a:effectLst/>
                        </a:rPr>
                        <a:t>SPREP-SPC</a:t>
                      </a:r>
                      <a:r>
                        <a:rPr lang="en-US" sz="2000" b="0" dirty="0">
                          <a:solidFill>
                            <a:srgbClr val="000090"/>
                          </a:solidFill>
                          <a:effectLst/>
                        </a:rPr>
                        <a:t> </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€ 9</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ECOWAS</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€ 8</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1" dirty="0">
                          <a:solidFill>
                            <a:srgbClr val="FF0000"/>
                          </a:solidFill>
                          <a:effectLst/>
                        </a:rPr>
                        <a:t>ECCAS</a:t>
                      </a:r>
                      <a:endParaRPr lang="en-US" sz="1800" b="1" dirty="0">
                        <a:solidFill>
                          <a:srgbClr val="FF000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FF0000"/>
                          </a:solidFill>
                          <a:effectLst/>
                          <a:latin typeface="+mn-lt"/>
                        </a:rPr>
                        <a:t> </a:t>
                      </a:r>
                      <a:r>
                        <a:rPr lang="en-US" sz="2000" b="1" dirty="0">
                          <a:solidFill>
                            <a:srgbClr val="000090"/>
                          </a:solidFill>
                          <a:effectLst/>
                          <a:latin typeface="+mn-lt"/>
                        </a:rPr>
                        <a:t>  </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SADC</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€ 8</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0050">
                <a:tc>
                  <a:txBody>
                    <a:bodyPr/>
                    <a:lstStyle/>
                    <a:p>
                      <a:pPr algn="l">
                        <a:spcAft>
                          <a:spcPts val="0"/>
                        </a:spcAft>
                      </a:pPr>
                      <a:r>
                        <a:rPr lang="fr-CH" sz="1800" b="0" dirty="0" smtClean="0">
                          <a:solidFill>
                            <a:srgbClr val="000090"/>
                          </a:solidFill>
                          <a:effectLst/>
                          <a:latin typeface="Calibri"/>
                          <a:ea typeface="Calibri"/>
                          <a:cs typeface="Arial"/>
                        </a:rPr>
                        <a:t>ACMAD</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IOC</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€ 6</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l">
                        <a:spcAft>
                          <a:spcPts val="0"/>
                        </a:spcAft>
                      </a:pPr>
                      <a:r>
                        <a:rPr lang="en-US" sz="2000" b="0" dirty="0">
                          <a:solidFill>
                            <a:srgbClr val="000090"/>
                          </a:solidFill>
                          <a:effectLst/>
                        </a:rPr>
                        <a:t>IGAD</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2000" b="1" dirty="0">
                          <a:solidFill>
                            <a:srgbClr val="000090"/>
                          </a:solidFill>
                          <a:effectLst/>
                          <a:latin typeface="+mn-lt"/>
                        </a:rPr>
                        <a:t> </a:t>
                      </a:r>
                      <a:r>
                        <a:rPr lang="en-US" sz="2000" b="1" dirty="0" smtClean="0">
                          <a:solidFill>
                            <a:srgbClr val="000090"/>
                          </a:solidFill>
                          <a:effectLst/>
                          <a:latin typeface="+mn-lt"/>
                        </a:rPr>
                        <a:t>€ 8</a:t>
                      </a:r>
                      <a:endParaRPr lang="en-US" sz="2000" b="1" dirty="0">
                        <a:solidFill>
                          <a:srgbClr val="000090"/>
                        </a:solidFill>
                        <a:effectLst/>
                        <a:latin typeface="+mn-lt"/>
                        <a:ea typeface="Calibri"/>
                        <a:cs typeface="Arial"/>
                      </a:endParaRPr>
                    </a:p>
                  </a:txBody>
                  <a:tcPr marL="2286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0600">
                <a:tc>
                  <a:txBody>
                    <a:bodyPr/>
                    <a:lstStyle/>
                    <a:p>
                      <a:pPr algn="l">
                        <a:spcAft>
                          <a:spcPts val="0"/>
                        </a:spcAft>
                      </a:pPr>
                      <a:r>
                        <a:rPr lang="en-US" sz="2000" b="0" dirty="0">
                          <a:solidFill>
                            <a:srgbClr val="000090"/>
                          </a:solidFill>
                          <a:effectLst/>
                        </a:rPr>
                        <a:t>Total budget, regional partners</a:t>
                      </a:r>
                      <a:endParaRPr lang="en-US" sz="1800" b="0" dirty="0">
                        <a:solidFill>
                          <a:srgbClr val="000090"/>
                        </a:solidFill>
                        <a:effectLst/>
                        <a:latin typeface="Calibri"/>
                        <a:ea typeface="Calibri"/>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1" dirty="0">
                          <a:solidFill>
                            <a:srgbClr val="000090"/>
                          </a:solidFill>
                          <a:effectLst/>
                          <a:latin typeface="+mn-lt"/>
                        </a:rPr>
                        <a:t> </a:t>
                      </a:r>
                      <a:r>
                        <a:rPr lang="en-US" sz="2000" b="1" dirty="0" smtClean="0">
                          <a:solidFill>
                            <a:srgbClr val="00B050"/>
                          </a:solidFill>
                          <a:effectLst/>
                          <a:latin typeface="+mn-lt"/>
                        </a:rPr>
                        <a:t>€ 70</a:t>
                      </a:r>
                      <a:endParaRPr lang="en-US" sz="2000" b="1" dirty="0">
                        <a:solidFill>
                          <a:srgbClr val="00B050"/>
                        </a:solidFill>
                        <a:effectLst/>
                        <a:latin typeface="+mn-lt"/>
                        <a:ea typeface="Calibri"/>
                        <a:cs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Left Brace 8"/>
          <p:cNvSpPr/>
          <p:nvPr/>
        </p:nvSpPr>
        <p:spPr bwMode="auto">
          <a:xfrm>
            <a:off x="3810000" y="1295400"/>
            <a:ext cx="1752600" cy="4343400"/>
          </a:xfrm>
          <a:prstGeom prst="leftBrace">
            <a:avLst>
              <a:gd name="adj1" fmla="val 8333"/>
              <a:gd name="adj2" fmla="val 17923"/>
            </a:avLst>
          </a:prstGeom>
          <a:noFill/>
          <a:ln w="28575" cap="flat" cmpd="sng" algn="ctr">
            <a:solidFill>
              <a:schemeClr val="tx1"/>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0" y="2971800"/>
            <a:ext cx="4000500" cy="495300"/>
          </a:xfrm>
          <a:prstGeom prst="ellipse">
            <a:avLst/>
          </a:prstGeom>
          <a:noFill/>
          <a:ln w="28575"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152400" y="152399"/>
            <a:ext cx="6528460" cy="584775"/>
          </a:xfrm>
          <a:prstGeom prst="rect">
            <a:avLst/>
          </a:prstGeom>
          <a:noFill/>
        </p:spPr>
        <p:txBody>
          <a:bodyPr wrap="square" rtlCol="0">
            <a:spAutoFit/>
          </a:bodyPr>
          <a:lstStyle/>
          <a:p>
            <a:r>
              <a:rPr lang="en-US" sz="3200" b="1" dirty="0">
                <a:solidFill>
                  <a:srgbClr val="000090"/>
                </a:solidFill>
                <a:latin typeface="+mn-lt"/>
              </a:rPr>
              <a:t>Intra-ACP Climate Services </a:t>
            </a:r>
            <a:r>
              <a:rPr lang="en-US" sz="3200" b="1" dirty="0" smtClean="0">
                <a:solidFill>
                  <a:srgbClr val="000090"/>
                </a:solidFill>
              </a:rPr>
              <a:t>Project</a:t>
            </a:r>
            <a:endParaRPr lang="en-US" sz="2000" dirty="0" smtClean="0">
              <a:solidFill>
                <a:srgbClr val="000090"/>
              </a:solidFill>
            </a:endParaRPr>
          </a:p>
        </p:txBody>
      </p:sp>
    </p:spTree>
    <p:extLst>
      <p:ext uri="{BB962C8B-B14F-4D97-AF65-F5344CB8AC3E}">
        <p14:creationId xmlns:p14="http://schemas.microsoft.com/office/powerpoint/2010/main" val="333285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83262"/>
            <a:ext cx="8747666" cy="1071228"/>
          </a:xfrm>
        </p:spPr>
        <p:txBody>
          <a:bodyPr>
            <a:normAutofit/>
          </a:bodyPr>
          <a:lstStyle/>
          <a:p>
            <a:pPr algn="l"/>
            <a:r>
              <a:rPr lang="en-US" sz="3600" b="1" dirty="0">
                <a:solidFill>
                  <a:srgbClr val="000090"/>
                </a:solidFill>
                <a:latin typeface="+mn-lt"/>
                <a:ea typeface="+mn-ea"/>
                <a:cs typeface="+mn-cs"/>
              </a:rPr>
              <a:t>Intra-ACP Climate Services Project</a:t>
            </a:r>
            <a:r>
              <a:rPr lang="en-US" sz="2400" dirty="0" smtClean="0"/>
              <a:t/>
            </a:r>
            <a:br>
              <a:rPr lang="en-US" sz="2400" dirty="0" smtClean="0"/>
            </a:br>
            <a:r>
              <a:rPr lang="en-US" sz="2400" i="1" dirty="0" smtClean="0">
                <a:solidFill>
                  <a:srgbClr val="000090"/>
                </a:solidFill>
              </a:rPr>
              <a:t>WMO </a:t>
            </a:r>
            <a:r>
              <a:rPr lang="en-US" sz="2400" i="1" dirty="0">
                <a:solidFill>
                  <a:srgbClr val="000090"/>
                </a:solidFill>
              </a:rPr>
              <a:t>Contributions to Project Outputs</a:t>
            </a:r>
          </a:p>
        </p:txBody>
      </p:sp>
      <p:sp>
        <p:nvSpPr>
          <p:cNvPr id="7" name="Content Placeholder 6"/>
          <p:cNvSpPr>
            <a:spLocks noGrp="1"/>
          </p:cNvSpPr>
          <p:nvPr>
            <p:ph sz="half" idx="1"/>
          </p:nvPr>
        </p:nvSpPr>
        <p:spPr>
          <a:xfrm>
            <a:off x="144267" y="3429000"/>
            <a:ext cx="2287930" cy="2133600"/>
          </a:xfrm>
        </p:spPr>
        <p:txBody>
          <a:bodyPr>
            <a:normAutofit lnSpcReduction="10000"/>
          </a:bodyPr>
          <a:lstStyle/>
          <a:p>
            <a:pPr marL="0" indent="0" algn="ctr">
              <a:buNone/>
            </a:pPr>
            <a:r>
              <a:rPr lang="en-US" sz="1800" dirty="0" smtClean="0">
                <a:solidFill>
                  <a:srgbClr val="000090"/>
                </a:solidFill>
              </a:rPr>
              <a:t>Structured interaction between the users, researchers and climate services providers in ACP regions through a User Interface Platforms</a:t>
            </a:r>
            <a:endParaRPr lang="en-US" sz="1800" dirty="0">
              <a:solidFill>
                <a:srgbClr val="000090"/>
              </a:solidFill>
            </a:endParaRPr>
          </a:p>
        </p:txBody>
      </p:sp>
      <p:sp>
        <p:nvSpPr>
          <p:cNvPr id="9" name="Google Shape;947;p31"/>
          <p:cNvSpPr/>
          <p:nvPr/>
        </p:nvSpPr>
        <p:spPr>
          <a:xfrm>
            <a:off x="4267199" y="1984200"/>
            <a:ext cx="2590801" cy="636301"/>
          </a:xfrm>
          <a:prstGeom prst="chevron">
            <a:avLst>
              <a:gd name="adj" fmla="val 50000"/>
            </a:avLst>
          </a:prstGeom>
          <a:solidFill>
            <a:srgbClr val="0066FF">
              <a:alpha val="53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000090"/>
                </a:solidFill>
                <a:latin typeface="Titillium Web"/>
                <a:ea typeface="Titillium Web"/>
                <a:cs typeface="Titillium Web"/>
                <a:sym typeface="Titillium Web"/>
              </a:rPr>
              <a:t>Output 3</a:t>
            </a:r>
            <a:endParaRPr b="1" dirty="0">
              <a:solidFill>
                <a:srgbClr val="000090"/>
              </a:solidFill>
              <a:latin typeface="Titillium Web"/>
              <a:ea typeface="Titillium Web"/>
              <a:cs typeface="Titillium Web"/>
              <a:sym typeface="Titillium Web"/>
            </a:endParaRPr>
          </a:p>
        </p:txBody>
      </p:sp>
      <p:sp>
        <p:nvSpPr>
          <p:cNvPr id="10" name="Google Shape;948;p31"/>
          <p:cNvSpPr/>
          <p:nvPr/>
        </p:nvSpPr>
        <p:spPr>
          <a:xfrm>
            <a:off x="228600" y="1984200"/>
            <a:ext cx="2607137" cy="642600"/>
          </a:xfrm>
          <a:prstGeom prst="homePlate">
            <a:avLst>
              <a:gd name="adj" fmla="val 50000"/>
            </a:avLst>
          </a:prstGeom>
          <a:solidFill>
            <a:srgbClr val="8EB4E3">
              <a:alpha val="49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000090"/>
                </a:solidFill>
                <a:latin typeface="Titillium Web"/>
                <a:ea typeface="Titillium Web"/>
                <a:cs typeface="Titillium Web"/>
                <a:sym typeface="Titillium Web"/>
              </a:rPr>
              <a:t>Output </a:t>
            </a:r>
            <a:r>
              <a:rPr lang="en" b="1" dirty="0" smtClean="0">
                <a:solidFill>
                  <a:srgbClr val="000090"/>
                </a:solidFill>
                <a:latin typeface="Titillium Web"/>
                <a:ea typeface="Titillium Web"/>
                <a:cs typeface="Titillium Web"/>
                <a:sym typeface="Titillium Web"/>
              </a:rPr>
              <a:t>1</a:t>
            </a:r>
          </a:p>
        </p:txBody>
      </p:sp>
      <p:sp>
        <p:nvSpPr>
          <p:cNvPr id="11" name="Google Shape;949;p31"/>
          <p:cNvSpPr/>
          <p:nvPr/>
        </p:nvSpPr>
        <p:spPr>
          <a:xfrm>
            <a:off x="6324600" y="1984200"/>
            <a:ext cx="2590800" cy="636301"/>
          </a:xfrm>
          <a:prstGeom prst="chevron">
            <a:avLst>
              <a:gd name="adj" fmla="val 50000"/>
            </a:avLst>
          </a:prstGeom>
          <a:solidFill>
            <a:srgbClr val="003399">
              <a:alpha val="53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000090"/>
                </a:solidFill>
                <a:latin typeface="Titillium Web"/>
                <a:ea typeface="Titillium Web"/>
                <a:cs typeface="Titillium Web"/>
                <a:sym typeface="Titillium Web"/>
              </a:rPr>
              <a:t>Output 4</a:t>
            </a:r>
            <a:endParaRPr b="1" dirty="0">
              <a:solidFill>
                <a:srgbClr val="000090"/>
              </a:solidFill>
              <a:latin typeface="Titillium Web"/>
              <a:ea typeface="Titillium Web"/>
              <a:cs typeface="Titillium Web"/>
              <a:sym typeface="Titillium Web"/>
            </a:endParaRPr>
          </a:p>
        </p:txBody>
      </p:sp>
      <p:sp>
        <p:nvSpPr>
          <p:cNvPr id="12" name="Google Shape;950;p31"/>
          <p:cNvSpPr/>
          <p:nvPr/>
        </p:nvSpPr>
        <p:spPr>
          <a:xfrm>
            <a:off x="2362199" y="1978501"/>
            <a:ext cx="2419817" cy="642000"/>
          </a:xfrm>
          <a:prstGeom prst="chevron">
            <a:avLst>
              <a:gd name="adj" fmla="val 50000"/>
            </a:avLst>
          </a:prstGeom>
          <a:solidFill>
            <a:srgbClr val="558ED5">
              <a:alpha val="61176"/>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000090"/>
                </a:solidFill>
                <a:latin typeface="Titillium Web"/>
                <a:ea typeface="Titillium Web"/>
                <a:cs typeface="Titillium Web"/>
                <a:sym typeface="Titillium Web"/>
              </a:rPr>
              <a:t>Output 2</a:t>
            </a:r>
            <a:endParaRPr b="1" dirty="0">
              <a:solidFill>
                <a:srgbClr val="000090"/>
              </a:solidFill>
              <a:latin typeface="Titillium Web"/>
              <a:ea typeface="Titillium Web"/>
              <a:cs typeface="Titillium Web"/>
              <a:sym typeface="Titillium Web"/>
            </a:endParaRPr>
          </a:p>
        </p:txBody>
      </p:sp>
      <p:sp>
        <p:nvSpPr>
          <p:cNvPr id="13" name="Content Placeholder 6"/>
          <p:cNvSpPr>
            <a:spLocks noGrp="1"/>
          </p:cNvSpPr>
          <p:nvPr>
            <p:ph sz="half" idx="1"/>
          </p:nvPr>
        </p:nvSpPr>
        <p:spPr>
          <a:xfrm>
            <a:off x="2361298" y="3428475"/>
            <a:ext cx="2174881" cy="2133600"/>
          </a:xfrm>
        </p:spPr>
        <p:txBody>
          <a:bodyPr>
            <a:normAutofit lnSpcReduction="10000"/>
          </a:bodyPr>
          <a:lstStyle/>
          <a:p>
            <a:pPr marL="0" indent="0" algn="ctr">
              <a:buNone/>
            </a:pPr>
            <a:r>
              <a:rPr lang="en-US" sz="1800" dirty="0" smtClean="0">
                <a:solidFill>
                  <a:srgbClr val="000090"/>
                </a:solidFill>
              </a:rPr>
              <a:t>Provision </a:t>
            </a:r>
            <a:r>
              <a:rPr lang="en-US" sz="1800" dirty="0">
                <a:solidFill>
                  <a:srgbClr val="000090"/>
                </a:solidFill>
              </a:rPr>
              <a:t>of climate </a:t>
            </a:r>
            <a:r>
              <a:rPr lang="en-US" sz="1800" dirty="0" smtClean="0">
                <a:solidFill>
                  <a:srgbClr val="000090"/>
                </a:solidFill>
              </a:rPr>
              <a:t>services (CS) </a:t>
            </a:r>
            <a:r>
              <a:rPr lang="en-US" sz="1800" dirty="0">
                <a:solidFill>
                  <a:srgbClr val="000090"/>
                </a:solidFill>
              </a:rPr>
              <a:t>at Regional and National level is effectively guaranteed and secured and </a:t>
            </a:r>
            <a:r>
              <a:rPr lang="en-US" sz="1800" dirty="0" smtClean="0">
                <a:solidFill>
                  <a:srgbClr val="000090"/>
                </a:solidFill>
              </a:rPr>
              <a:t>CSIS </a:t>
            </a:r>
            <a:r>
              <a:rPr lang="en-US" sz="1800" dirty="0">
                <a:solidFill>
                  <a:srgbClr val="000090"/>
                </a:solidFill>
              </a:rPr>
              <a:t>are strengthened</a:t>
            </a:r>
          </a:p>
        </p:txBody>
      </p:sp>
      <p:sp>
        <p:nvSpPr>
          <p:cNvPr id="14" name="Content Placeholder 6"/>
          <p:cNvSpPr>
            <a:spLocks noGrp="1"/>
          </p:cNvSpPr>
          <p:nvPr>
            <p:ph sz="half" idx="1"/>
          </p:nvPr>
        </p:nvSpPr>
        <p:spPr>
          <a:xfrm>
            <a:off x="4417368" y="3428475"/>
            <a:ext cx="2157409" cy="2631000"/>
          </a:xfrm>
        </p:spPr>
        <p:txBody>
          <a:bodyPr/>
          <a:lstStyle/>
          <a:p>
            <a:pPr marL="0" indent="0" algn="ctr">
              <a:buNone/>
            </a:pPr>
            <a:r>
              <a:rPr lang="en-US" sz="1800" dirty="0" smtClean="0">
                <a:solidFill>
                  <a:srgbClr val="000090"/>
                </a:solidFill>
              </a:rPr>
              <a:t>Access </a:t>
            </a:r>
            <a:r>
              <a:rPr lang="en-US" sz="1800" dirty="0">
                <a:solidFill>
                  <a:srgbClr val="000090"/>
                </a:solidFill>
              </a:rPr>
              <a:t>to Climate Information is improved by strengthening observation and monitoring systems, as well as Research, Modelling and prediction</a:t>
            </a:r>
          </a:p>
        </p:txBody>
      </p:sp>
      <p:sp>
        <p:nvSpPr>
          <p:cNvPr id="15" name="Content Placeholder 6"/>
          <p:cNvSpPr>
            <a:spLocks noGrp="1"/>
          </p:cNvSpPr>
          <p:nvPr>
            <p:ph sz="half" idx="1"/>
          </p:nvPr>
        </p:nvSpPr>
        <p:spPr>
          <a:xfrm>
            <a:off x="6521907" y="3428475"/>
            <a:ext cx="2378158" cy="1752600"/>
          </a:xfrm>
        </p:spPr>
        <p:txBody>
          <a:bodyPr>
            <a:normAutofit fontScale="92500"/>
          </a:bodyPr>
          <a:lstStyle/>
          <a:p>
            <a:pPr marL="0" indent="0" algn="ctr">
              <a:buNone/>
            </a:pPr>
            <a:r>
              <a:rPr lang="en-US" sz="1800" dirty="0" smtClean="0">
                <a:solidFill>
                  <a:srgbClr val="000090"/>
                </a:solidFill>
              </a:rPr>
              <a:t>Capacity </a:t>
            </a:r>
            <a:r>
              <a:rPr lang="en-US" sz="1800" dirty="0">
                <a:solidFill>
                  <a:srgbClr val="000090"/>
                </a:solidFill>
              </a:rPr>
              <a:t>of ACP regions is enhanced to generate and apply climate information and products relevant to their particular concerns</a:t>
            </a:r>
          </a:p>
        </p:txBody>
      </p:sp>
      <p:sp>
        <p:nvSpPr>
          <p:cNvPr id="16" name="Google Shape;1080;p40"/>
          <p:cNvSpPr/>
          <p:nvPr/>
        </p:nvSpPr>
        <p:spPr>
          <a:xfrm>
            <a:off x="1066800" y="1181100"/>
            <a:ext cx="679598" cy="60640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solidFill>
            <a:schemeClr val="tx1"/>
          </a:solid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661;p43"/>
          <p:cNvGrpSpPr/>
          <p:nvPr/>
        </p:nvGrpSpPr>
        <p:grpSpPr>
          <a:xfrm>
            <a:off x="5135844" y="1181100"/>
            <a:ext cx="655684" cy="650485"/>
            <a:chOff x="3951850" y="2985350"/>
            <a:chExt cx="407950" cy="416500"/>
          </a:xfrm>
        </p:grpSpPr>
        <p:sp>
          <p:nvSpPr>
            <p:cNvPr id="18" name="Google Shape;662;p4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63;p4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4;p4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5;p4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05;p43"/>
          <p:cNvGrpSpPr/>
          <p:nvPr/>
        </p:nvGrpSpPr>
        <p:grpSpPr>
          <a:xfrm>
            <a:off x="7169031" y="1154489"/>
            <a:ext cx="749537" cy="659630"/>
            <a:chOff x="5292575" y="3681900"/>
            <a:chExt cx="420150" cy="373275"/>
          </a:xfrm>
        </p:grpSpPr>
        <p:sp>
          <p:nvSpPr>
            <p:cNvPr id="23" name="Google Shape;706;p43"/>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7;p43"/>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8;p43"/>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9;p43"/>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0;p43"/>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1;p43"/>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2;p43"/>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658;p43"/>
          <p:cNvGrpSpPr/>
          <p:nvPr/>
        </p:nvGrpSpPr>
        <p:grpSpPr>
          <a:xfrm>
            <a:off x="3066545" y="1161550"/>
            <a:ext cx="889943" cy="679179"/>
            <a:chOff x="5247525" y="3007275"/>
            <a:chExt cx="517575" cy="384825"/>
          </a:xfrm>
        </p:grpSpPr>
        <p:sp>
          <p:nvSpPr>
            <p:cNvPr id="31" name="Google Shape;659;p43"/>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0;p43"/>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Content Placeholder 6"/>
          <p:cNvSpPr>
            <a:spLocks noGrp="1"/>
          </p:cNvSpPr>
          <p:nvPr>
            <p:ph sz="half" idx="1"/>
          </p:nvPr>
        </p:nvSpPr>
        <p:spPr>
          <a:xfrm>
            <a:off x="433459" y="2626800"/>
            <a:ext cx="1946280" cy="457200"/>
          </a:xfrm>
        </p:spPr>
        <p:txBody>
          <a:bodyPr>
            <a:normAutofit fontScale="70000" lnSpcReduction="20000"/>
          </a:bodyPr>
          <a:lstStyle/>
          <a:p>
            <a:pPr marL="0" indent="0" algn="ctr">
              <a:buNone/>
            </a:pPr>
            <a:r>
              <a:rPr lang="en-US" sz="2000" b="1" dirty="0" smtClean="0">
                <a:solidFill>
                  <a:srgbClr val="000090"/>
                </a:solidFill>
              </a:rPr>
              <a:t>User Interface Platform</a:t>
            </a:r>
            <a:endParaRPr lang="en-US" sz="2000" dirty="0" smtClean="0">
              <a:solidFill>
                <a:srgbClr val="000090"/>
              </a:solidFill>
            </a:endParaRPr>
          </a:p>
        </p:txBody>
      </p:sp>
      <p:sp>
        <p:nvSpPr>
          <p:cNvPr id="34" name="Content Placeholder 6"/>
          <p:cNvSpPr>
            <a:spLocks noGrp="1"/>
          </p:cNvSpPr>
          <p:nvPr>
            <p:ph sz="half" idx="1"/>
          </p:nvPr>
        </p:nvSpPr>
        <p:spPr>
          <a:xfrm>
            <a:off x="2393362" y="2626800"/>
            <a:ext cx="1946280" cy="457200"/>
          </a:xfrm>
        </p:spPr>
        <p:txBody>
          <a:bodyPr>
            <a:normAutofit fontScale="47500" lnSpcReduction="20000"/>
          </a:bodyPr>
          <a:lstStyle/>
          <a:p>
            <a:pPr marL="0" indent="0" algn="ctr">
              <a:buNone/>
            </a:pPr>
            <a:r>
              <a:rPr lang="en-US" sz="2000" b="1" dirty="0">
                <a:solidFill>
                  <a:srgbClr val="000090"/>
                </a:solidFill>
              </a:rPr>
              <a:t>Strengthening Climate Services Information Systems (CSIS)</a:t>
            </a:r>
            <a:br>
              <a:rPr lang="en-US" sz="2000" b="1" dirty="0">
                <a:solidFill>
                  <a:srgbClr val="000090"/>
                </a:solidFill>
              </a:rPr>
            </a:br>
            <a:endParaRPr lang="en-US" sz="2000" b="1" dirty="0">
              <a:solidFill>
                <a:srgbClr val="000090"/>
              </a:solidFill>
            </a:endParaRPr>
          </a:p>
        </p:txBody>
      </p:sp>
      <p:sp>
        <p:nvSpPr>
          <p:cNvPr id="35" name="Content Placeholder 6"/>
          <p:cNvSpPr>
            <a:spLocks noGrp="1"/>
          </p:cNvSpPr>
          <p:nvPr>
            <p:ph sz="half" idx="1"/>
          </p:nvPr>
        </p:nvSpPr>
        <p:spPr>
          <a:xfrm>
            <a:off x="4490546" y="2626800"/>
            <a:ext cx="1946280" cy="457200"/>
          </a:xfrm>
        </p:spPr>
        <p:txBody>
          <a:bodyPr>
            <a:normAutofit fontScale="55000" lnSpcReduction="20000"/>
          </a:bodyPr>
          <a:lstStyle/>
          <a:p>
            <a:pPr marL="0" indent="0" algn="ctr">
              <a:buNone/>
            </a:pPr>
            <a:r>
              <a:rPr lang="en-US" sz="2000" b="1" dirty="0">
                <a:solidFill>
                  <a:srgbClr val="000090"/>
                </a:solidFill>
              </a:rPr>
              <a:t>Strengthening Observation and Monitoring</a:t>
            </a:r>
            <a:endParaRPr lang="en-US" sz="2000" dirty="0" smtClean="0">
              <a:solidFill>
                <a:srgbClr val="000090"/>
              </a:solidFill>
            </a:endParaRPr>
          </a:p>
        </p:txBody>
      </p:sp>
      <p:sp>
        <p:nvSpPr>
          <p:cNvPr id="36" name="Content Placeholder 6"/>
          <p:cNvSpPr>
            <a:spLocks noGrp="1"/>
          </p:cNvSpPr>
          <p:nvPr>
            <p:ph sz="half" idx="1"/>
          </p:nvPr>
        </p:nvSpPr>
        <p:spPr>
          <a:xfrm>
            <a:off x="6651028" y="2640655"/>
            <a:ext cx="1946280" cy="457200"/>
          </a:xfrm>
        </p:spPr>
        <p:txBody>
          <a:bodyPr>
            <a:normAutofit fontScale="85000" lnSpcReduction="10000"/>
          </a:bodyPr>
          <a:lstStyle/>
          <a:p>
            <a:pPr marL="0" indent="0" algn="ctr">
              <a:buNone/>
            </a:pPr>
            <a:r>
              <a:rPr lang="en-US" sz="2000" b="1" dirty="0" smtClean="0">
                <a:solidFill>
                  <a:srgbClr val="000090"/>
                </a:solidFill>
              </a:rPr>
              <a:t>Enhancing Capacity</a:t>
            </a:r>
          </a:p>
        </p:txBody>
      </p:sp>
    </p:spTree>
    <p:extLst>
      <p:ext uri="{BB962C8B-B14F-4D97-AF65-F5344CB8AC3E}">
        <p14:creationId xmlns:p14="http://schemas.microsoft.com/office/powerpoint/2010/main" val="2713900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414" y="229285"/>
            <a:ext cx="1917888" cy="603984"/>
          </a:xfrm>
        </p:spPr>
        <p:txBody>
          <a:bodyPr>
            <a:noAutofit/>
          </a:bodyPr>
          <a:lstStyle/>
          <a:p>
            <a:pPr algn="l"/>
            <a:r>
              <a:rPr lang="en-US" sz="3200" b="1" dirty="0">
                <a:solidFill>
                  <a:srgbClr val="000090"/>
                </a:solidFill>
                <a:latin typeface="+mn-lt"/>
                <a:ea typeface="+mn-ea"/>
                <a:cs typeface="+mn-cs"/>
              </a:rPr>
              <a:t>Output 1</a:t>
            </a:r>
          </a:p>
        </p:txBody>
      </p:sp>
      <p:sp>
        <p:nvSpPr>
          <p:cNvPr id="7" name="Content Placeholder 6"/>
          <p:cNvSpPr>
            <a:spLocks noGrp="1"/>
          </p:cNvSpPr>
          <p:nvPr>
            <p:ph sz="half" idx="1"/>
          </p:nvPr>
        </p:nvSpPr>
        <p:spPr>
          <a:xfrm>
            <a:off x="257174" y="828824"/>
            <a:ext cx="8156501" cy="696160"/>
          </a:xfrm>
          <a:ln>
            <a:noFill/>
          </a:ln>
        </p:spPr>
        <p:txBody>
          <a:bodyPr>
            <a:normAutofit lnSpcReduction="10000"/>
          </a:bodyPr>
          <a:lstStyle/>
          <a:p>
            <a:pPr marL="0" indent="0">
              <a:buNone/>
            </a:pPr>
            <a:r>
              <a:rPr lang="en-US" sz="2000" b="1" dirty="0">
                <a:solidFill>
                  <a:srgbClr val="000090"/>
                </a:solidFill>
              </a:rPr>
              <a:t>Structured interaction between the users, researchers and climate services providers in ACP regions through a User Interface Platform</a:t>
            </a:r>
          </a:p>
        </p:txBody>
      </p:sp>
      <p:sp>
        <p:nvSpPr>
          <p:cNvPr id="38" name="Google Shape;206;p29"/>
          <p:cNvSpPr/>
          <p:nvPr/>
        </p:nvSpPr>
        <p:spPr>
          <a:xfrm>
            <a:off x="2830664" y="1722620"/>
            <a:ext cx="4087045" cy="4932622"/>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lvl="0" indent="-285750" algn="l" rtl="0">
              <a:spcBef>
                <a:spcPts val="600"/>
              </a:spcBef>
              <a:spcAft>
                <a:spcPts val="0"/>
              </a:spcAft>
              <a:buClr>
                <a:schemeClr val="dk1"/>
              </a:buClr>
              <a:buSzPts val="1100"/>
              <a:buFont typeface="Arial" panose="020B0604020202020204" pitchFamily="34" charset="0"/>
              <a:buChar char="•"/>
            </a:pPr>
            <a:r>
              <a:rPr lang="en" dirty="0" smtClean="0">
                <a:solidFill>
                  <a:srgbClr val="000090"/>
                </a:solidFill>
                <a:ea typeface="Varela"/>
                <a:cs typeface="Varela"/>
                <a:sym typeface="Varela"/>
              </a:rPr>
              <a:t>Overall </a:t>
            </a:r>
            <a:r>
              <a:rPr lang="en" dirty="0">
                <a:solidFill>
                  <a:srgbClr val="000090"/>
                </a:solidFill>
                <a:ea typeface="Varela"/>
                <a:cs typeface="Varela"/>
                <a:sym typeface="Varela"/>
              </a:rPr>
              <a:t>coordination for the conception and development of the User Interface </a:t>
            </a:r>
            <a:r>
              <a:rPr lang="en" dirty="0" smtClean="0">
                <a:solidFill>
                  <a:srgbClr val="000090"/>
                </a:solidFill>
                <a:ea typeface="Varela"/>
                <a:cs typeface="Varela"/>
                <a:sym typeface="Varela"/>
              </a:rPr>
              <a:t>Platform.</a:t>
            </a:r>
          </a:p>
          <a:p>
            <a:pPr lvl="0" algn="l" rtl="0">
              <a:spcBef>
                <a:spcPts val="0"/>
              </a:spcBef>
              <a:spcAft>
                <a:spcPts val="0"/>
              </a:spcAft>
              <a:buClr>
                <a:schemeClr val="dk1"/>
              </a:buClr>
              <a:buSzPts val="1100"/>
            </a:pPr>
            <a:endParaRPr lang="en" dirty="0" smtClean="0">
              <a:solidFill>
                <a:srgbClr val="000090"/>
              </a:solidFill>
              <a:ea typeface="Varela"/>
              <a:cs typeface="Varela"/>
              <a:sym typeface="Varela"/>
            </a:endParaRPr>
          </a:p>
          <a:p>
            <a:pPr lvl="0" algn="l" rtl="0">
              <a:spcBef>
                <a:spcPts val="0"/>
              </a:spcBef>
              <a:spcAft>
                <a:spcPts val="0"/>
              </a:spcAft>
              <a:buClr>
                <a:schemeClr val="dk1"/>
              </a:buClr>
              <a:buSzPts val="1100"/>
            </a:pPr>
            <a:endParaRPr lang="en" dirty="0" smtClean="0">
              <a:solidFill>
                <a:srgbClr val="000090"/>
              </a:solidFill>
              <a:ea typeface="Varela"/>
              <a:cs typeface="Varela"/>
              <a:sym typeface="Varela"/>
            </a:endParaRPr>
          </a:p>
          <a:p>
            <a:pPr marL="285750" lvl="0" indent="-285750" algn="l" rtl="0">
              <a:spcBef>
                <a:spcPts val="600"/>
              </a:spcBef>
              <a:spcAft>
                <a:spcPts val="0"/>
              </a:spcAft>
              <a:buClr>
                <a:schemeClr val="dk1"/>
              </a:buClr>
              <a:buSzPts val="1100"/>
              <a:buFont typeface="Arial" panose="020B0604020202020204" pitchFamily="34" charset="0"/>
              <a:buChar char="•"/>
            </a:pPr>
            <a:r>
              <a:rPr lang="en-US" dirty="0" smtClean="0">
                <a:solidFill>
                  <a:srgbClr val="000090"/>
                </a:solidFill>
                <a:ea typeface="Varela"/>
                <a:cs typeface="Varela"/>
                <a:sym typeface="Varela"/>
              </a:rPr>
              <a:t>The </a:t>
            </a:r>
            <a:r>
              <a:rPr lang="en-US" dirty="0">
                <a:solidFill>
                  <a:srgbClr val="000090"/>
                </a:solidFill>
                <a:ea typeface="Varela"/>
                <a:cs typeface="Varela"/>
                <a:sym typeface="Varela"/>
              </a:rPr>
              <a:t>AUC, African RECs, CIMH, and SPREP establish/strengthen and promote the use of regional User Interface Platforms for selected priority sector(s</a:t>
            </a:r>
            <a:r>
              <a:rPr lang="en-US" dirty="0" smtClean="0">
                <a:solidFill>
                  <a:srgbClr val="000090"/>
                </a:solidFill>
                <a:ea typeface="Varela"/>
                <a:cs typeface="Varela"/>
                <a:sym typeface="Varela"/>
              </a:rPr>
              <a:t>).</a:t>
            </a:r>
          </a:p>
          <a:p>
            <a:pPr marL="285750" indent="-285750">
              <a:buClr>
                <a:schemeClr val="dk1"/>
              </a:buClr>
              <a:buSzPts val="1100"/>
              <a:buFont typeface="Arial" panose="020B0604020202020204" pitchFamily="34" charset="0"/>
              <a:buChar char="•"/>
            </a:pPr>
            <a:endParaRPr lang="en-US" dirty="0" smtClean="0">
              <a:solidFill>
                <a:srgbClr val="000090"/>
              </a:solidFill>
            </a:endParaRPr>
          </a:p>
          <a:p>
            <a:pPr marL="285750" indent="-285750">
              <a:spcBef>
                <a:spcPts val="600"/>
              </a:spcBef>
              <a:buClr>
                <a:schemeClr val="dk1"/>
              </a:buClr>
              <a:buSzPts val="1100"/>
              <a:buFont typeface="Arial" panose="020B0604020202020204" pitchFamily="34" charset="0"/>
              <a:buChar char="•"/>
            </a:pPr>
            <a:r>
              <a:rPr lang="en-US" dirty="0" smtClean="0">
                <a:solidFill>
                  <a:srgbClr val="000090"/>
                </a:solidFill>
              </a:rPr>
              <a:t>The </a:t>
            </a:r>
            <a:r>
              <a:rPr lang="en-US" dirty="0">
                <a:solidFill>
                  <a:srgbClr val="000090"/>
                </a:solidFill>
              </a:rPr>
              <a:t>African RECs, CIMH, and SPREP establish/strengthen and promote the use of national User Interface Platforms (in 7 countries  in total, one per sub-region) for selected priority sectors</a:t>
            </a:r>
            <a:r>
              <a:rPr lang="en-US" dirty="0" smtClean="0">
                <a:solidFill>
                  <a:srgbClr val="000090"/>
                </a:solidFill>
              </a:rPr>
              <a:t>.</a:t>
            </a:r>
            <a:endParaRPr dirty="0">
              <a:solidFill>
                <a:srgbClr val="000090"/>
              </a:solidFill>
              <a:ea typeface="Varela"/>
              <a:cs typeface="Varela"/>
              <a:sym typeface="Varela"/>
            </a:endParaRPr>
          </a:p>
          <a:p>
            <a:pPr marL="0" lvl="0" indent="0" algn="ctr" rtl="0">
              <a:spcBef>
                <a:spcPts val="0"/>
              </a:spcBef>
              <a:spcAft>
                <a:spcPts val="0"/>
              </a:spcAft>
              <a:buNone/>
            </a:pPr>
            <a:endParaRPr sz="1600" dirty="0">
              <a:latin typeface="+mn-lt"/>
              <a:ea typeface="Varela"/>
              <a:cs typeface="Varela"/>
              <a:sym typeface="Varela"/>
            </a:endParaRPr>
          </a:p>
        </p:txBody>
      </p:sp>
      <p:cxnSp>
        <p:nvCxnSpPr>
          <p:cNvPr id="42" name="Google Shape;210;p29"/>
          <p:cNvCxnSpPr>
            <a:endCxn id="66" idx="3"/>
          </p:cNvCxnSpPr>
          <p:nvPr/>
        </p:nvCxnSpPr>
        <p:spPr>
          <a:xfrm flipH="1">
            <a:off x="1253313" y="1524000"/>
            <a:ext cx="13684" cy="3765580"/>
          </a:xfrm>
          <a:prstGeom prst="straightConnector1">
            <a:avLst/>
          </a:prstGeom>
          <a:noFill/>
          <a:ln w="9525" cap="flat" cmpd="sng">
            <a:solidFill>
              <a:schemeClr val="tx1"/>
            </a:solidFill>
            <a:prstDash val="solid"/>
            <a:round/>
            <a:headEnd type="none" w="med" len="med"/>
            <a:tailEnd type="none" w="med" len="med"/>
          </a:ln>
        </p:spPr>
      </p:cxnSp>
      <p:cxnSp>
        <p:nvCxnSpPr>
          <p:cNvPr id="43" name="Google Shape;211;p29"/>
          <p:cNvCxnSpPr/>
          <p:nvPr/>
        </p:nvCxnSpPr>
        <p:spPr>
          <a:xfrm>
            <a:off x="1281370" y="2052940"/>
            <a:ext cx="1483024" cy="0"/>
          </a:xfrm>
          <a:prstGeom prst="straightConnector1">
            <a:avLst/>
          </a:prstGeom>
          <a:noFill/>
          <a:ln w="9525" cap="flat" cmpd="sng">
            <a:solidFill>
              <a:schemeClr val="tx1"/>
            </a:solidFill>
            <a:prstDash val="solid"/>
            <a:round/>
            <a:headEnd type="none" w="med" len="med"/>
            <a:tailEnd type="triangle" w="med" len="med"/>
          </a:ln>
        </p:spPr>
      </p:cxnSp>
      <p:cxnSp>
        <p:nvCxnSpPr>
          <p:cNvPr id="45" name="Google Shape;213;p29"/>
          <p:cNvCxnSpPr>
            <a:cxnSpLocks/>
          </p:cNvCxnSpPr>
          <p:nvPr/>
        </p:nvCxnSpPr>
        <p:spPr>
          <a:xfrm>
            <a:off x="1271473" y="5272368"/>
            <a:ext cx="1474215" cy="0"/>
          </a:xfrm>
          <a:prstGeom prst="straightConnector1">
            <a:avLst/>
          </a:prstGeom>
          <a:noFill/>
          <a:ln w="9525" cap="flat" cmpd="sng">
            <a:solidFill>
              <a:schemeClr val="tx1"/>
            </a:solidFill>
            <a:prstDash val="solid"/>
            <a:round/>
            <a:headEnd type="none" w="med" len="med"/>
            <a:tailEnd type="triangle" w="med" len="med"/>
          </a:ln>
        </p:spPr>
      </p:cxnSp>
      <p:sp>
        <p:nvSpPr>
          <p:cNvPr id="54" name="Rectangle 53"/>
          <p:cNvSpPr/>
          <p:nvPr/>
        </p:nvSpPr>
        <p:spPr>
          <a:xfrm>
            <a:off x="251312" y="1704355"/>
            <a:ext cx="1050288" cy="707886"/>
          </a:xfrm>
          <a:prstGeom prst="rect">
            <a:avLst/>
          </a:prstGeom>
        </p:spPr>
        <p:txBody>
          <a:bodyPr wrap="none">
            <a:spAutoFit/>
          </a:bodyPr>
          <a:lstStyle/>
          <a:p>
            <a:r>
              <a:rPr lang="en" sz="2000" b="1" dirty="0">
                <a:solidFill>
                  <a:srgbClr val="000090"/>
                </a:solidFill>
                <a:latin typeface="+mn-lt"/>
                <a:ea typeface="Varela"/>
                <a:cs typeface="Varela"/>
                <a:sym typeface="Varela"/>
              </a:rPr>
              <a:t>Activity </a:t>
            </a:r>
          </a:p>
          <a:p>
            <a:pPr algn="ctr"/>
            <a:r>
              <a:rPr lang="en" sz="2000" b="1" dirty="0">
                <a:solidFill>
                  <a:srgbClr val="000090"/>
                </a:solidFill>
                <a:latin typeface="+mn-lt"/>
                <a:ea typeface="Varela"/>
                <a:cs typeface="Varela"/>
                <a:sym typeface="Varela"/>
              </a:rPr>
              <a:t>1.1</a:t>
            </a:r>
            <a:r>
              <a:rPr lang="en" sz="2000" dirty="0">
                <a:solidFill>
                  <a:srgbClr val="000090"/>
                </a:solidFill>
                <a:latin typeface="+mn-lt"/>
                <a:ea typeface="Varela"/>
                <a:cs typeface="Varela"/>
                <a:sym typeface="Varela"/>
              </a:rPr>
              <a:t> </a:t>
            </a:r>
            <a:endParaRPr lang="en-US" sz="2000" dirty="0">
              <a:solidFill>
                <a:srgbClr val="000090"/>
              </a:solidFill>
              <a:latin typeface="+mn-lt"/>
            </a:endParaRPr>
          </a:p>
        </p:txBody>
      </p:sp>
      <p:sp>
        <p:nvSpPr>
          <p:cNvPr id="59" name="Rectangle 58"/>
          <p:cNvSpPr/>
          <p:nvPr/>
        </p:nvSpPr>
        <p:spPr>
          <a:xfrm>
            <a:off x="252601" y="3278344"/>
            <a:ext cx="1050288" cy="707886"/>
          </a:xfrm>
          <a:prstGeom prst="rect">
            <a:avLst/>
          </a:prstGeom>
        </p:spPr>
        <p:txBody>
          <a:bodyPr wrap="none">
            <a:spAutoFit/>
          </a:bodyPr>
          <a:lstStyle/>
          <a:p>
            <a:pPr algn="ctr"/>
            <a:r>
              <a:rPr lang="en" sz="2000" b="1" dirty="0">
                <a:solidFill>
                  <a:srgbClr val="000090"/>
                </a:solidFill>
                <a:latin typeface="+mn-lt"/>
                <a:ea typeface="Varela"/>
                <a:cs typeface="Varela"/>
                <a:sym typeface="Varela"/>
              </a:rPr>
              <a:t>Activity </a:t>
            </a:r>
          </a:p>
          <a:p>
            <a:pPr algn="ctr"/>
            <a:r>
              <a:rPr lang="en" sz="2000" b="1" dirty="0">
                <a:solidFill>
                  <a:srgbClr val="000090"/>
                </a:solidFill>
                <a:latin typeface="+mn-lt"/>
                <a:ea typeface="Varela"/>
                <a:cs typeface="Varela"/>
                <a:sym typeface="Varela"/>
              </a:rPr>
              <a:t>1.2</a:t>
            </a:r>
            <a:r>
              <a:rPr lang="en" sz="2000" dirty="0">
                <a:solidFill>
                  <a:srgbClr val="000090"/>
                </a:solidFill>
                <a:latin typeface="+mn-lt"/>
                <a:ea typeface="Varela"/>
                <a:cs typeface="Varela"/>
                <a:sym typeface="Varela"/>
              </a:rPr>
              <a:t> </a:t>
            </a:r>
            <a:endParaRPr lang="en-US" sz="2000" dirty="0">
              <a:solidFill>
                <a:srgbClr val="000090"/>
              </a:solidFill>
              <a:latin typeface="+mn-lt"/>
            </a:endParaRPr>
          </a:p>
        </p:txBody>
      </p:sp>
      <p:sp>
        <p:nvSpPr>
          <p:cNvPr id="66" name="Rectangle 65"/>
          <p:cNvSpPr/>
          <p:nvPr/>
        </p:nvSpPr>
        <p:spPr>
          <a:xfrm>
            <a:off x="214246" y="4935637"/>
            <a:ext cx="1039067" cy="707886"/>
          </a:xfrm>
          <a:prstGeom prst="rect">
            <a:avLst/>
          </a:prstGeom>
        </p:spPr>
        <p:txBody>
          <a:bodyPr wrap="none">
            <a:spAutoFit/>
          </a:bodyPr>
          <a:lstStyle/>
          <a:p>
            <a:pPr algn="ctr"/>
            <a:r>
              <a:rPr lang="en" sz="2000" b="1" dirty="0">
                <a:solidFill>
                  <a:srgbClr val="000090"/>
                </a:solidFill>
                <a:latin typeface="+mn-lt"/>
                <a:ea typeface="Varela"/>
                <a:cs typeface="Varela"/>
                <a:sym typeface="Varela"/>
              </a:rPr>
              <a:t>Activity</a:t>
            </a:r>
            <a:r>
              <a:rPr lang="en" sz="1600" b="1" dirty="0">
                <a:solidFill>
                  <a:srgbClr val="000090"/>
                </a:solidFill>
                <a:latin typeface="+mn-lt"/>
                <a:ea typeface="Varela"/>
                <a:cs typeface="Varela"/>
                <a:sym typeface="Varela"/>
              </a:rPr>
              <a:t> </a:t>
            </a:r>
          </a:p>
          <a:p>
            <a:pPr algn="ctr"/>
            <a:r>
              <a:rPr lang="en" sz="2000" b="1" dirty="0">
                <a:solidFill>
                  <a:srgbClr val="000090"/>
                </a:solidFill>
                <a:latin typeface="+mn-lt"/>
                <a:ea typeface="Varela"/>
                <a:cs typeface="Varela"/>
                <a:sym typeface="Varela"/>
              </a:rPr>
              <a:t>1.3</a:t>
            </a:r>
            <a:r>
              <a:rPr lang="en" sz="1600" dirty="0">
                <a:solidFill>
                  <a:srgbClr val="000090"/>
                </a:solidFill>
                <a:latin typeface="+mn-lt"/>
                <a:ea typeface="Varela"/>
                <a:cs typeface="Varela"/>
                <a:sym typeface="Varela"/>
              </a:rPr>
              <a:t> </a:t>
            </a:r>
            <a:endParaRPr lang="en-US" sz="1600" dirty="0">
              <a:solidFill>
                <a:srgbClr val="000090"/>
              </a:solidFill>
              <a:latin typeface="+mn-lt"/>
            </a:endParaRPr>
          </a:p>
        </p:txBody>
      </p:sp>
      <p:cxnSp>
        <p:nvCxnSpPr>
          <p:cNvPr id="93" name="Google Shape;211;p29"/>
          <p:cNvCxnSpPr/>
          <p:nvPr/>
        </p:nvCxnSpPr>
        <p:spPr>
          <a:xfrm>
            <a:off x="1274281" y="3645317"/>
            <a:ext cx="1483024" cy="0"/>
          </a:xfrm>
          <a:prstGeom prst="straightConnector1">
            <a:avLst/>
          </a:prstGeom>
          <a:noFill/>
          <a:ln w="9525" cap="flat" cmpd="sng">
            <a:solidFill>
              <a:schemeClr val="tx1"/>
            </a:solidFill>
            <a:prstDash val="solid"/>
            <a:round/>
            <a:headEnd type="none" w="med" len="med"/>
            <a:tailEnd type="triangle" w="med" len="med"/>
          </a:ln>
        </p:spPr>
      </p:cxnSp>
      <p:sp>
        <p:nvSpPr>
          <p:cNvPr id="94" name="Rectangle 93"/>
          <p:cNvSpPr/>
          <p:nvPr/>
        </p:nvSpPr>
        <p:spPr>
          <a:xfrm>
            <a:off x="1302889" y="1757757"/>
            <a:ext cx="1321041" cy="584775"/>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a:t>
            </a:r>
            <a:r>
              <a:rPr lang="en" sz="1600" b="1" dirty="0" smtClean="0">
                <a:solidFill>
                  <a:srgbClr val="FF0000"/>
                </a:solidFill>
                <a:latin typeface="+mn-lt"/>
                <a:ea typeface="Varela"/>
                <a:cs typeface="Varela"/>
                <a:sym typeface="Varela"/>
              </a:rPr>
              <a:t>led</a:t>
            </a:r>
          </a:p>
          <a:p>
            <a:pPr algn="ctr"/>
            <a:r>
              <a:rPr lang="en" sz="1600" b="1" dirty="0" smtClean="0">
                <a:solidFill>
                  <a:srgbClr val="FF0000"/>
                </a:solidFill>
                <a:sym typeface="Varela"/>
              </a:rPr>
              <a:t>EUR 700,000</a:t>
            </a:r>
            <a:endParaRPr lang="en-US" sz="1600" dirty="0">
              <a:solidFill>
                <a:srgbClr val="FF0000"/>
              </a:solidFill>
            </a:endParaRPr>
          </a:p>
        </p:txBody>
      </p:sp>
      <p:cxnSp>
        <p:nvCxnSpPr>
          <p:cNvPr id="105" name="Straight Connector 104"/>
          <p:cNvCxnSpPr/>
          <p:nvPr/>
        </p:nvCxnSpPr>
        <p:spPr bwMode="auto">
          <a:xfrm>
            <a:off x="304799" y="1524000"/>
            <a:ext cx="659130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xmlns="" id="{15A7FD83-04DB-470E-AE79-186C355C717C}"/>
              </a:ext>
            </a:extLst>
          </p:cNvPr>
          <p:cNvSpPr/>
          <p:nvPr/>
        </p:nvSpPr>
        <p:spPr>
          <a:xfrm>
            <a:off x="1302891" y="4879727"/>
            <a:ext cx="1416124"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sym typeface="Varela"/>
              </a:rPr>
              <a:t>EUR 700,000</a:t>
            </a:r>
            <a:endParaRPr lang="en-US" sz="1600" dirty="0">
              <a:solidFill>
                <a:srgbClr val="FF0000"/>
              </a:solidFill>
            </a:endParaRPr>
          </a:p>
        </p:txBody>
      </p:sp>
      <p:sp>
        <p:nvSpPr>
          <p:cNvPr id="25" name="Rectangle 24"/>
          <p:cNvSpPr/>
          <p:nvPr/>
        </p:nvSpPr>
        <p:spPr>
          <a:xfrm>
            <a:off x="6917709" y="1203680"/>
            <a:ext cx="2133600" cy="646331"/>
          </a:xfrm>
          <a:prstGeom prst="rect">
            <a:avLst/>
          </a:prstGeom>
          <a:ln>
            <a:solidFill>
              <a:schemeClr val="tx1"/>
            </a:solidFill>
          </a:ln>
        </p:spPr>
        <p:txBody>
          <a:bodyPr wrap="square">
            <a:spAutoFit/>
          </a:bodyPr>
          <a:lstStyle/>
          <a:p>
            <a:pPr algn="ctr"/>
            <a:r>
              <a:rPr lang="en" sz="1800" b="1" i="1" dirty="0" smtClean="0">
                <a:solidFill>
                  <a:srgbClr val="000090"/>
                </a:solidFill>
                <a:latin typeface="+mn-lt"/>
                <a:ea typeface="Varela"/>
                <a:cs typeface="Varela"/>
                <a:sym typeface="Varela"/>
              </a:rPr>
              <a:t>WMO outputs - products/services </a:t>
            </a:r>
            <a:endParaRPr lang="en-US" sz="1800" b="1" i="1" dirty="0">
              <a:solidFill>
                <a:srgbClr val="000090"/>
              </a:solidFill>
              <a:latin typeface="+mn-lt"/>
            </a:endParaRPr>
          </a:p>
        </p:txBody>
      </p:sp>
      <p:sp>
        <p:nvSpPr>
          <p:cNvPr id="28" name="Google Shape;206;p29"/>
          <p:cNvSpPr/>
          <p:nvPr/>
        </p:nvSpPr>
        <p:spPr>
          <a:xfrm>
            <a:off x="6788506" y="1722620"/>
            <a:ext cx="2262803" cy="480985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lvl="0" indent="-180000" algn="l" rtl="0">
              <a:lnSpc>
                <a:spcPct val="115000"/>
              </a:lnSpc>
              <a:spcBef>
                <a:spcPts val="600"/>
              </a:spcBef>
              <a:spcAft>
                <a:spcPts val="0"/>
              </a:spcAft>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Guidelines for UIP / regional framework for CS</a:t>
            </a:r>
          </a:p>
          <a:p>
            <a:pPr marL="180000" lvl="0" indent="-180000" algn="l" rtl="0">
              <a:lnSpc>
                <a:spcPct val="115000"/>
              </a:lnSpc>
              <a:spcAft>
                <a:spcPts val="0"/>
              </a:spcAft>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UIP helpdesk</a:t>
            </a:r>
          </a:p>
          <a:p>
            <a:pPr lvl="0" algn="l" rtl="0">
              <a:lnSpc>
                <a:spcPct val="115000"/>
              </a:lnSpc>
              <a:spcAft>
                <a:spcPts val="0"/>
              </a:spcAft>
              <a:buClr>
                <a:schemeClr val="dk1"/>
              </a:buClr>
              <a:buSzPts val="1100"/>
            </a:pPr>
            <a:endParaRPr lang="en-US" sz="1600" i="1" dirty="0" smtClean="0">
              <a:solidFill>
                <a:srgbClr val="000090"/>
              </a:solidFill>
              <a:ea typeface="Varela"/>
              <a:cs typeface="Varela"/>
              <a:sym typeface="Varela"/>
            </a:endParaRPr>
          </a:p>
          <a:p>
            <a:pPr marL="180000" indent="-180000">
              <a:lnSpc>
                <a:spcPct val="115000"/>
              </a:lnSpc>
              <a:buClr>
                <a:schemeClr val="dk1"/>
              </a:buClr>
              <a:buSzPts val="1100"/>
              <a:buFont typeface="Arial" panose="020B0604020202020204" pitchFamily="34" charset="0"/>
              <a:buChar char="•"/>
            </a:pPr>
            <a:r>
              <a:rPr lang="en-US" sz="1600" i="1" dirty="0">
                <a:solidFill>
                  <a:srgbClr val="000090"/>
                </a:solidFill>
                <a:ea typeface="Varela"/>
                <a:cs typeface="Varela"/>
                <a:sym typeface="Varela"/>
              </a:rPr>
              <a:t>CS needs assessment</a:t>
            </a:r>
          </a:p>
          <a:p>
            <a:pPr marL="180000" indent="-180000">
              <a:lnSpc>
                <a:spcPct val="115000"/>
              </a:lnSpc>
              <a:buClr>
                <a:schemeClr val="dk1"/>
              </a:buClr>
              <a:buSzPts val="1100"/>
              <a:buFont typeface="Arial" panose="020B0604020202020204" pitchFamily="34" charset="0"/>
              <a:buChar char="•"/>
            </a:pPr>
            <a:r>
              <a:rPr lang="en-US" sz="1600" i="1" dirty="0">
                <a:solidFill>
                  <a:srgbClr val="000090"/>
                </a:solidFill>
                <a:ea typeface="Varela"/>
                <a:cs typeface="Varela"/>
                <a:sym typeface="Varela"/>
              </a:rPr>
              <a:t>Convene user fora/ working groups under GFCS priority areas</a:t>
            </a:r>
          </a:p>
          <a:p>
            <a:pPr marL="285750" lvl="0" indent="-285750">
              <a:lnSpc>
                <a:spcPct val="115000"/>
              </a:lnSpc>
              <a:buClr>
                <a:schemeClr val="dk1"/>
              </a:buClr>
              <a:buSzPts val="1100"/>
              <a:buFont typeface="Arial" panose="020B0604020202020204" pitchFamily="34" charset="0"/>
              <a:buChar char="•"/>
            </a:pPr>
            <a:endParaRPr lang="en-US" sz="1600" i="1" dirty="0">
              <a:solidFill>
                <a:srgbClr val="000090"/>
              </a:solidFill>
              <a:ea typeface="Varela"/>
              <a:cs typeface="Varela"/>
              <a:sym typeface="Varela"/>
            </a:endParaRPr>
          </a:p>
          <a:p>
            <a:pPr marL="285750" lvl="0" indent="-285750">
              <a:lnSpc>
                <a:spcPct val="115000"/>
              </a:lnSpc>
              <a:buClr>
                <a:schemeClr val="dk1"/>
              </a:buClr>
              <a:buSzPts val="1100"/>
              <a:buFont typeface="Arial" panose="020B0604020202020204" pitchFamily="34" charset="0"/>
              <a:buChar char="•"/>
            </a:pPr>
            <a:endParaRPr lang="en-US" sz="1600" i="1" dirty="0" smtClean="0">
              <a:solidFill>
                <a:srgbClr val="000090"/>
              </a:solidFill>
              <a:ea typeface="Varela"/>
              <a:cs typeface="Varela"/>
              <a:sym typeface="Varela"/>
            </a:endParaRPr>
          </a:p>
          <a:p>
            <a:pPr marL="180000" lvl="0" indent="-180000">
              <a:lnSpc>
                <a:spcPct val="115000"/>
              </a:lnSpc>
              <a:buClr>
                <a:schemeClr val="dk1"/>
              </a:buClr>
              <a:buSzPts val="1100"/>
              <a:buFont typeface="Arial" panose="020B0604020202020204" pitchFamily="34" charset="0"/>
              <a:buChar char="•"/>
            </a:pPr>
            <a:r>
              <a:rPr lang="en-US" sz="1600" i="1" dirty="0">
                <a:solidFill>
                  <a:srgbClr val="000090"/>
                </a:solidFill>
                <a:ea typeface="Varela"/>
                <a:cs typeface="Varela"/>
                <a:sym typeface="Varela"/>
              </a:rPr>
              <a:t>Establish NFCS</a:t>
            </a:r>
          </a:p>
          <a:p>
            <a:pPr marL="180000" lvl="0" indent="-180000">
              <a:lnSpc>
                <a:spcPct val="115000"/>
              </a:lnSpc>
              <a:buClr>
                <a:schemeClr val="dk1"/>
              </a:buClr>
              <a:buSzPts val="1100"/>
              <a:buFont typeface="Arial" panose="020B0604020202020204" pitchFamily="34" charset="0"/>
              <a:buChar char="•"/>
            </a:pPr>
            <a:r>
              <a:rPr lang="en-US" sz="1600" i="1" dirty="0">
                <a:solidFill>
                  <a:srgbClr val="000090"/>
                </a:solidFill>
                <a:ea typeface="Varela"/>
                <a:cs typeface="Varela"/>
                <a:sym typeface="Varela"/>
              </a:rPr>
              <a:t>Provide forum for stakeholders on CS value chain production &amp; application</a:t>
            </a:r>
          </a:p>
        </p:txBody>
      </p:sp>
      <p:sp>
        <p:nvSpPr>
          <p:cNvPr id="29" name="Google Shape;206;p29"/>
          <p:cNvSpPr/>
          <p:nvPr/>
        </p:nvSpPr>
        <p:spPr>
          <a:xfrm>
            <a:off x="6896100" y="3026710"/>
            <a:ext cx="2313710" cy="103012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gn="l" rtl="0">
              <a:lnSpc>
                <a:spcPct val="115000"/>
              </a:lnSpc>
              <a:spcBef>
                <a:spcPts val="0"/>
              </a:spcBef>
              <a:spcAft>
                <a:spcPts val="0"/>
              </a:spcAft>
              <a:buClr>
                <a:schemeClr val="dk1"/>
              </a:buClr>
              <a:buSzPts val="1100"/>
            </a:pPr>
            <a:endParaRPr sz="1600" b="1" i="1" dirty="0">
              <a:solidFill>
                <a:srgbClr val="000090"/>
              </a:solidFill>
              <a:latin typeface="+mn-lt"/>
              <a:ea typeface="Varela"/>
              <a:cs typeface="Varela"/>
              <a:sym typeface="Varela"/>
            </a:endParaRPr>
          </a:p>
        </p:txBody>
      </p:sp>
      <p:sp>
        <p:nvSpPr>
          <p:cNvPr id="30" name="Google Shape;206;p29"/>
          <p:cNvSpPr/>
          <p:nvPr/>
        </p:nvSpPr>
        <p:spPr>
          <a:xfrm>
            <a:off x="6896099" y="4609230"/>
            <a:ext cx="2247902" cy="16350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gn="l" rtl="0">
              <a:lnSpc>
                <a:spcPct val="115000"/>
              </a:lnSpc>
              <a:spcBef>
                <a:spcPts val="0"/>
              </a:spcBef>
              <a:spcAft>
                <a:spcPts val="0"/>
              </a:spcAft>
              <a:buClr>
                <a:schemeClr val="dk1"/>
              </a:buClr>
              <a:buSzPts val="1100"/>
            </a:pPr>
            <a:endParaRPr sz="1600" b="1" i="1" dirty="0">
              <a:solidFill>
                <a:srgbClr val="000090"/>
              </a:solidFill>
              <a:latin typeface="+mn-lt"/>
              <a:ea typeface="Varela"/>
              <a:cs typeface="Varela"/>
              <a:sym typeface="Varela"/>
            </a:endParaRPr>
          </a:p>
        </p:txBody>
      </p:sp>
      <p:sp>
        <p:nvSpPr>
          <p:cNvPr id="95" name="Rectangle 94"/>
          <p:cNvSpPr/>
          <p:nvPr/>
        </p:nvSpPr>
        <p:spPr>
          <a:xfrm>
            <a:off x="1302890" y="3232697"/>
            <a:ext cx="1416125"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sym typeface="Varela"/>
              </a:rPr>
              <a:t>EUR 600,000</a:t>
            </a:r>
            <a:endParaRPr lang="en-US" sz="1600" dirty="0">
              <a:solidFill>
                <a:srgbClr val="FF0000"/>
              </a:solidFill>
            </a:endParaRPr>
          </a:p>
        </p:txBody>
      </p:sp>
    </p:spTree>
    <p:extLst>
      <p:ext uri="{BB962C8B-B14F-4D97-AF65-F5344CB8AC3E}">
        <p14:creationId xmlns:p14="http://schemas.microsoft.com/office/powerpoint/2010/main" val="407529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603" y="247496"/>
            <a:ext cx="1933957" cy="564490"/>
          </a:xfrm>
        </p:spPr>
        <p:txBody>
          <a:bodyPr>
            <a:normAutofit fontScale="90000"/>
          </a:bodyPr>
          <a:lstStyle/>
          <a:p>
            <a:pPr algn="l"/>
            <a:r>
              <a:rPr lang="en-US" sz="3600" b="1" dirty="0">
                <a:solidFill>
                  <a:srgbClr val="000090"/>
                </a:solidFill>
                <a:latin typeface="+mn-lt"/>
                <a:ea typeface="+mn-ea"/>
                <a:cs typeface="+mn-cs"/>
              </a:rPr>
              <a:t>Output</a:t>
            </a:r>
            <a:r>
              <a:rPr lang="en-US" sz="2400" dirty="0" smtClean="0"/>
              <a:t> </a:t>
            </a:r>
            <a:r>
              <a:rPr lang="en-US" sz="3600" b="1" dirty="0">
                <a:solidFill>
                  <a:srgbClr val="000090"/>
                </a:solidFill>
                <a:latin typeface="+mn-lt"/>
                <a:ea typeface="+mn-ea"/>
                <a:cs typeface="+mn-cs"/>
              </a:rPr>
              <a:t>2</a:t>
            </a:r>
          </a:p>
        </p:txBody>
      </p:sp>
      <p:sp>
        <p:nvSpPr>
          <p:cNvPr id="7" name="Content Placeholder 6"/>
          <p:cNvSpPr>
            <a:spLocks noGrp="1"/>
          </p:cNvSpPr>
          <p:nvPr>
            <p:ph sz="half" idx="1"/>
          </p:nvPr>
        </p:nvSpPr>
        <p:spPr>
          <a:xfrm>
            <a:off x="249136" y="780881"/>
            <a:ext cx="8516915" cy="635703"/>
          </a:xfrm>
          <a:ln>
            <a:noFill/>
          </a:ln>
        </p:spPr>
        <p:txBody>
          <a:bodyPr>
            <a:normAutofit fontScale="55000" lnSpcReduction="20000"/>
          </a:bodyPr>
          <a:lstStyle/>
          <a:p>
            <a:pPr marL="0" indent="0">
              <a:spcBef>
                <a:spcPts val="0"/>
              </a:spcBef>
              <a:buNone/>
            </a:pPr>
            <a:r>
              <a:rPr lang="en-US" sz="3200" b="1" dirty="0">
                <a:solidFill>
                  <a:srgbClr val="000090"/>
                </a:solidFill>
              </a:rPr>
              <a:t>Provision of climate services at Regional and National level is effectively guaranteed and secured and Climate Service Information Systems (CSIS) are strengthened</a:t>
            </a:r>
          </a:p>
          <a:p>
            <a:pPr marL="0" indent="0">
              <a:buNone/>
            </a:pPr>
            <a:endParaRPr lang="en-US" sz="2000" b="1" dirty="0"/>
          </a:p>
        </p:txBody>
      </p:sp>
      <p:sp>
        <p:nvSpPr>
          <p:cNvPr id="38" name="Google Shape;206;p29"/>
          <p:cNvSpPr/>
          <p:nvPr/>
        </p:nvSpPr>
        <p:spPr>
          <a:xfrm>
            <a:off x="2764395" y="2008433"/>
            <a:ext cx="4260849" cy="409244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indent="-285750">
              <a:spcBef>
                <a:spcPts val="600"/>
              </a:spcBef>
              <a:buClr>
                <a:schemeClr val="dk1"/>
              </a:buClr>
              <a:buSzPts val="1100"/>
              <a:buFont typeface="Arial" panose="020B0604020202020204" pitchFamily="34" charset="0"/>
              <a:buChar char="•"/>
            </a:pPr>
            <a:r>
              <a:rPr lang="en-US" dirty="0">
                <a:solidFill>
                  <a:srgbClr val="000090"/>
                </a:solidFill>
                <a:ea typeface="Varela"/>
                <a:cs typeface="Varela"/>
              </a:rPr>
              <a:t>Enhance RCC Capacities to produce, deliver and improve Climate Service, through Climate Service Information System (CSIS) at regional level.</a:t>
            </a:r>
          </a:p>
          <a:p>
            <a:pPr marL="285750" indent="-285750">
              <a:buClr>
                <a:schemeClr val="dk1"/>
              </a:buClr>
              <a:buSzPts val="1100"/>
              <a:buFont typeface="Arial" panose="020B0604020202020204" pitchFamily="34" charset="0"/>
              <a:buChar char="•"/>
            </a:pPr>
            <a:r>
              <a:rPr lang="en-US" dirty="0">
                <a:solidFill>
                  <a:srgbClr val="000090"/>
                </a:solidFill>
                <a:ea typeface="Varela"/>
                <a:cs typeface="Varela"/>
              </a:rPr>
              <a:t>Facilitate Implementation and Coordination of the Climate Services Information System (CSIS).</a:t>
            </a:r>
          </a:p>
          <a:p>
            <a:pPr marL="285750" indent="-285750">
              <a:spcBef>
                <a:spcPts val="2400"/>
              </a:spcBef>
              <a:buClr>
                <a:schemeClr val="dk1"/>
              </a:buClr>
              <a:buSzPts val="1100"/>
              <a:buFont typeface="Arial" panose="020B0604020202020204" pitchFamily="34" charset="0"/>
              <a:buChar char="•"/>
            </a:pPr>
            <a:r>
              <a:rPr lang="en-US" dirty="0">
                <a:solidFill>
                  <a:srgbClr val="000090"/>
                </a:solidFill>
                <a:ea typeface="Varela"/>
                <a:cs typeface="Varela"/>
              </a:rPr>
              <a:t>Establish and Improve Climate Data Management Systems (CDMS</a:t>
            </a:r>
            <a:r>
              <a:rPr lang="en-US" dirty="0" smtClean="0">
                <a:solidFill>
                  <a:srgbClr val="000090"/>
                </a:solidFill>
                <a:ea typeface="Varela"/>
                <a:cs typeface="Varela"/>
              </a:rPr>
              <a:t>).</a:t>
            </a:r>
          </a:p>
          <a:p>
            <a:pPr marL="285750" indent="-285750">
              <a:buClr>
                <a:schemeClr val="dk1"/>
              </a:buClr>
              <a:buSzPts val="1100"/>
              <a:buFont typeface="Arial" panose="020B0604020202020204" pitchFamily="34" charset="0"/>
              <a:buChar char="•"/>
            </a:pPr>
            <a:endParaRPr lang="en-US" dirty="0">
              <a:solidFill>
                <a:srgbClr val="000090"/>
              </a:solidFill>
              <a:ea typeface="Varela"/>
              <a:cs typeface="Varela"/>
              <a:sym typeface="Varela"/>
            </a:endParaRPr>
          </a:p>
          <a:p>
            <a:pPr marL="285750" indent="-285750">
              <a:spcBef>
                <a:spcPts val="1800"/>
              </a:spcBef>
              <a:buClr>
                <a:schemeClr val="dk1"/>
              </a:buClr>
              <a:buSzPts val="1100"/>
              <a:buFont typeface="Arial" panose="020B0604020202020204" pitchFamily="34" charset="0"/>
              <a:buChar char="•"/>
            </a:pPr>
            <a:r>
              <a:rPr lang="en-US" dirty="0" smtClean="0">
                <a:solidFill>
                  <a:srgbClr val="000090"/>
                </a:solidFill>
                <a:ea typeface="Varela"/>
                <a:cs typeface="Varela"/>
                <a:sym typeface="Varela"/>
              </a:rPr>
              <a:t>Development </a:t>
            </a:r>
            <a:r>
              <a:rPr lang="en-US" dirty="0">
                <a:solidFill>
                  <a:srgbClr val="000090"/>
                </a:solidFill>
                <a:ea typeface="Varela"/>
                <a:cs typeface="Varela"/>
                <a:sym typeface="Varela"/>
              </a:rPr>
              <a:t>and Demonstration of a National Climate Services production </a:t>
            </a:r>
            <a:r>
              <a:rPr lang="en-US" dirty="0" smtClean="0">
                <a:solidFill>
                  <a:srgbClr val="000090"/>
                </a:solidFill>
                <a:ea typeface="Varela"/>
                <a:cs typeface="Varela"/>
                <a:sym typeface="Varela"/>
              </a:rPr>
              <a:t>chain.</a:t>
            </a:r>
            <a:endParaRPr lang="en-US" dirty="0">
              <a:solidFill>
                <a:srgbClr val="000090"/>
              </a:solidFill>
              <a:ea typeface="Varela"/>
              <a:cs typeface="Varela"/>
              <a:sym typeface="Varela"/>
            </a:endParaRPr>
          </a:p>
        </p:txBody>
      </p:sp>
      <p:cxnSp>
        <p:nvCxnSpPr>
          <p:cNvPr id="42" name="Google Shape;210;p29"/>
          <p:cNvCxnSpPr>
            <a:cxnSpLocks/>
          </p:cNvCxnSpPr>
          <p:nvPr/>
        </p:nvCxnSpPr>
        <p:spPr>
          <a:xfrm>
            <a:off x="1281370" y="1752600"/>
            <a:ext cx="0" cy="3554882"/>
          </a:xfrm>
          <a:prstGeom prst="straightConnector1">
            <a:avLst/>
          </a:prstGeom>
          <a:noFill/>
          <a:ln w="9525" cap="flat" cmpd="sng">
            <a:solidFill>
              <a:schemeClr val="tx1"/>
            </a:solidFill>
            <a:prstDash val="solid"/>
            <a:round/>
            <a:headEnd type="none" w="med" len="med"/>
            <a:tailEnd type="none" w="med" len="med"/>
          </a:ln>
        </p:spPr>
      </p:cxnSp>
      <p:cxnSp>
        <p:nvCxnSpPr>
          <p:cNvPr id="43" name="Google Shape;211;p29"/>
          <p:cNvCxnSpPr/>
          <p:nvPr/>
        </p:nvCxnSpPr>
        <p:spPr>
          <a:xfrm>
            <a:off x="1270594" y="2373315"/>
            <a:ext cx="1483024" cy="0"/>
          </a:xfrm>
          <a:prstGeom prst="straightConnector1">
            <a:avLst/>
          </a:prstGeom>
          <a:noFill/>
          <a:ln w="9525" cap="flat" cmpd="sng">
            <a:solidFill>
              <a:schemeClr val="tx1"/>
            </a:solidFill>
            <a:prstDash val="solid"/>
            <a:round/>
            <a:headEnd type="none" w="med" len="med"/>
            <a:tailEnd type="triangle" w="med" len="med"/>
          </a:ln>
        </p:spPr>
      </p:cxnSp>
      <p:cxnSp>
        <p:nvCxnSpPr>
          <p:cNvPr id="46" name="Google Shape;214;p29"/>
          <p:cNvCxnSpPr/>
          <p:nvPr/>
        </p:nvCxnSpPr>
        <p:spPr>
          <a:xfrm>
            <a:off x="1277909" y="4585339"/>
            <a:ext cx="1422652" cy="0"/>
          </a:xfrm>
          <a:prstGeom prst="straightConnector1">
            <a:avLst/>
          </a:prstGeom>
          <a:noFill/>
          <a:ln w="9525" cap="flat" cmpd="sng">
            <a:solidFill>
              <a:schemeClr val="tx1"/>
            </a:solidFill>
            <a:prstDash val="solid"/>
            <a:round/>
            <a:headEnd type="none" w="med" len="med"/>
            <a:tailEnd type="triangle" w="med" len="med"/>
          </a:ln>
        </p:spPr>
      </p:cxnSp>
      <p:sp>
        <p:nvSpPr>
          <p:cNvPr id="54" name="Rectangle 53"/>
          <p:cNvSpPr/>
          <p:nvPr/>
        </p:nvSpPr>
        <p:spPr>
          <a:xfrm>
            <a:off x="247079" y="2078542"/>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a:solidFill>
                  <a:srgbClr val="000090"/>
                </a:solidFill>
                <a:latin typeface="+mn-lt"/>
                <a:ea typeface="Varela"/>
                <a:cs typeface="Varela"/>
                <a:sym typeface="Varela"/>
              </a:rPr>
              <a:t>2.1</a:t>
            </a:r>
            <a:r>
              <a:rPr lang="en" sz="1600" dirty="0">
                <a:solidFill>
                  <a:srgbClr val="000090"/>
                </a:solidFill>
                <a:latin typeface="+mn-lt"/>
                <a:ea typeface="Varela"/>
                <a:cs typeface="Varela"/>
                <a:sym typeface="Varela"/>
              </a:rPr>
              <a:t> </a:t>
            </a:r>
            <a:endParaRPr lang="en-US" sz="1600" dirty="0">
              <a:solidFill>
                <a:srgbClr val="000090"/>
              </a:solidFill>
              <a:latin typeface="+mn-lt"/>
            </a:endParaRPr>
          </a:p>
        </p:txBody>
      </p:sp>
      <p:sp>
        <p:nvSpPr>
          <p:cNvPr id="59" name="Rectangle 58"/>
          <p:cNvSpPr/>
          <p:nvPr/>
        </p:nvSpPr>
        <p:spPr>
          <a:xfrm>
            <a:off x="278834" y="3105399"/>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a:solidFill>
                  <a:srgbClr val="000090"/>
                </a:solidFill>
                <a:latin typeface="+mn-lt"/>
                <a:ea typeface="Varela"/>
                <a:cs typeface="Varela"/>
                <a:sym typeface="Varela"/>
              </a:rPr>
              <a:t>2.2</a:t>
            </a:r>
            <a:r>
              <a:rPr lang="en" sz="1600" dirty="0">
                <a:solidFill>
                  <a:srgbClr val="000090"/>
                </a:solidFill>
                <a:latin typeface="+mn-lt"/>
                <a:ea typeface="Varela"/>
                <a:cs typeface="Varela"/>
                <a:sym typeface="Varela"/>
              </a:rPr>
              <a:t> </a:t>
            </a:r>
            <a:endParaRPr lang="en-US" sz="1600" dirty="0">
              <a:solidFill>
                <a:srgbClr val="000090"/>
              </a:solidFill>
              <a:latin typeface="+mn-lt"/>
            </a:endParaRPr>
          </a:p>
        </p:txBody>
      </p:sp>
      <p:sp>
        <p:nvSpPr>
          <p:cNvPr id="67" name="Rectangle 66"/>
          <p:cNvSpPr/>
          <p:nvPr/>
        </p:nvSpPr>
        <p:spPr>
          <a:xfrm>
            <a:off x="292689" y="4292951"/>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a:solidFill>
                  <a:srgbClr val="000090"/>
                </a:solidFill>
                <a:latin typeface="+mn-lt"/>
                <a:ea typeface="Varela"/>
                <a:cs typeface="Varela"/>
                <a:sym typeface="Varela"/>
              </a:rPr>
              <a:t>2.4</a:t>
            </a:r>
            <a:r>
              <a:rPr lang="en" sz="1600" dirty="0">
                <a:solidFill>
                  <a:srgbClr val="000090"/>
                </a:solidFill>
                <a:latin typeface="+mn-lt"/>
                <a:ea typeface="Varela"/>
                <a:cs typeface="Varela"/>
                <a:sym typeface="Varela"/>
              </a:rPr>
              <a:t> </a:t>
            </a:r>
            <a:endParaRPr lang="en-US" sz="1600" dirty="0">
              <a:solidFill>
                <a:srgbClr val="000090"/>
              </a:solidFill>
              <a:latin typeface="+mn-lt"/>
            </a:endParaRPr>
          </a:p>
        </p:txBody>
      </p:sp>
      <p:cxnSp>
        <p:nvCxnSpPr>
          <p:cNvPr id="93" name="Google Shape;211;p29"/>
          <p:cNvCxnSpPr/>
          <p:nvPr/>
        </p:nvCxnSpPr>
        <p:spPr>
          <a:xfrm>
            <a:off x="1281370" y="3397787"/>
            <a:ext cx="1483024" cy="0"/>
          </a:xfrm>
          <a:prstGeom prst="straightConnector1">
            <a:avLst/>
          </a:prstGeom>
          <a:noFill/>
          <a:ln w="9525" cap="flat" cmpd="sng">
            <a:solidFill>
              <a:schemeClr val="tx1"/>
            </a:solidFill>
            <a:prstDash val="solid"/>
            <a:round/>
            <a:headEnd type="none" w="med" len="med"/>
            <a:tailEnd type="triangle" w="med" len="med"/>
          </a:ln>
        </p:spPr>
      </p:cxnSp>
      <p:sp>
        <p:nvSpPr>
          <p:cNvPr id="27" name="Rectangle 26"/>
          <p:cNvSpPr/>
          <p:nvPr/>
        </p:nvSpPr>
        <p:spPr>
          <a:xfrm>
            <a:off x="1281370" y="4283360"/>
            <a:ext cx="1286265" cy="584775"/>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a:t>
            </a:r>
            <a:r>
              <a:rPr lang="en" sz="1600" b="1" dirty="0" smtClean="0">
                <a:solidFill>
                  <a:srgbClr val="FF0000"/>
                </a:solidFill>
                <a:latin typeface="+mn-lt"/>
                <a:ea typeface="Varela"/>
                <a:cs typeface="Varela"/>
                <a:sym typeface="Varela"/>
              </a:rPr>
              <a:t>led</a:t>
            </a:r>
          </a:p>
          <a:p>
            <a:pPr algn="ctr"/>
            <a:r>
              <a:rPr lang="en" sz="1600" b="1" dirty="0" smtClean="0">
                <a:solidFill>
                  <a:srgbClr val="FF0000"/>
                </a:solidFill>
                <a:sym typeface="Varela"/>
              </a:rPr>
              <a:t>EUR 500,000</a:t>
            </a:r>
            <a:endParaRPr lang="en-US" sz="1600" dirty="0">
              <a:solidFill>
                <a:srgbClr val="FF0000"/>
              </a:solidFill>
            </a:endParaRPr>
          </a:p>
        </p:txBody>
      </p:sp>
      <p:cxnSp>
        <p:nvCxnSpPr>
          <p:cNvPr id="6" name="Straight Connector 5"/>
          <p:cNvCxnSpPr/>
          <p:nvPr/>
        </p:nvCxnSpPr>
        <p:spPr bwMode="auto">
          <a:xfrm>
            <a:off x="267919" y="1752600"/>
            <a:ext cx="6605419"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oogle Shape;214;p29"/>
          <p:cNvCxnSpPr/>
          <p:nvPr/>
        </p:nvCxnSpPr>
        <p:spPr>
          <a:xfrm>
            <a:off x="1270594" y="5309525"/>
            <a:ext cx="1422652" cy="0"/>
          </a:xfrm>
          <a:prstGeom prst="straightConnector1">
            <a:avLst/>
          </a:prstGeom>
          <a:noFill/>
          <a:ln w="9525" cap="flat" cmpd="sng">
            <a:solidFill>
              <a:schemeClr val="tx1"/>
            </a:solidFill>
            <a:prstDash val="solid"/>
            <a:round/>
            <a:headEnd type="none" w="med" len="med"/>
            <a:tailEnd type="triangle" w="med" len="med"/>
          </a:ln>
        </p:spPr>
      </p:cxnSp>
      <p:sp>
        <p:nvSpPr>
          <p:cNvPr id="30" name="Rectangle 29"/>
          <p:cNvSpPr/>
          <p:nvPr/>
        </p:nvSpPr>
        <p:spPr>
          <a:xfrm>
            <a:off x="303187" y="5009078"/>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2.6</a:t>
            </a:r>
            <a:endParaRPr lang="en-US" sz="1600" dirty="0">
              <a:solidFill>
                <a:srgbClr val="000090"/>
              </a:solidFill>
              <a:latin typeface="+mn-lt"/>
            </a:endParaRPr>
          </a:p>
        </p:txBody>
      </p:sp>
      <p:sp>
        <p:nvSpPr>
          <p:cNvPr id="31" name="Rectangle 30"/>
          <p:cNvSpPr/>
          <p:nvPr/>
        </p:nvSpPr>
        <p:spPr>
          <a:xfrm>
            <a:off x="1281371" y="4885609"/>
            <a:ext cx="1370520"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sym typeface="Varela"/>
              </a:rPr>
              <a:t>EUR 500,000</a:t>
            </a:r>
            <a:endParaRPr lang="en-US" sz="1600" dirty="0">
              <a:solidFill>
                <a:srgbClr val="FF0000"/>
              </a:solidFill>
            </a:endParaRPr>
          </a:p>
        </p:txBody>
      </p:sp>
      <p:sp>
        <p:nvSpPr>
          <p:cNvPr id="33" name="Rectangle 32"/>
          <p:cNvSpPr/>
          <p:nvPr/>
        </p:nvSpPr>
        <p:spPr>
          <a:xfrm>
            <a:off x="1281370" y="1953409"/>
            <a:ext cx="1349237"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ea typeface="Varela"/>
                <a:cs typeface="Varela"/>
                <a:sym typeface="Varela"/>
              </a:rPr>
              <a:t>EUR 200,000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34" name="Rectangle 33"/>
          <p:cNvSpPr/>
          <p:nvPr/>
        </p:nvSpPr>
        <p:spPr>
          <a:xfrm>
            <a:off x="1281370" y="2981256"/>
            <a:ext cx="1379423"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JRC-led</a:t>
            </a:r>
          </a:p>
          <a:p>
            <a:pPr algn="ctr"/>
            <a:r>
              <a:rPr lang="en" sz="1600" b="1" dirty="0" smtClean="0">
                <a:solidFill>
                  <a:srgbClr val="FF0000"/>
                </a:solidFill>
                <a:ea typeface="Varela"/>
                <a:cs typeface="Varela"/>
                <a:sym typeface="Varela"/>
              </a:rPr>
              <a:t>EUR 400,000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36" name="Google Shape;206;p29"/>
          <p:cNvSpPr/>
          <p:nvPr/>
        </p:nvSpPr>
        <p:spPr>
          <a:xfrm>
            <a:off x="6569050" y="2089735"/>
            <a:ext cx="2441316" cy="362687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indent="-180000">
              <a:lnSpc>
                <a:spcPct val="115000"/>
              </a:lnSpc>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Implementation </a:t>
            </a:r>
            <a:r>
              <a:rPr lang="en-US" sz="1600" i="1" dirty="0">
                <a:solidFill>
                  <a:srgbClr val="000090"/>
                </a:solidFill>
                <a:ea typeface="Varela"/>
                <a:cs typeface="Varela"/>
                <a:sym typeface="Varela"/>
              </a:rPr>
              <a:t>plan for strengthening </a:t>
            </a:r>
            <a:r>
              <a:rPr lang="en-US" sz="1600" i="1" dirty="0" smtClean="0">
                <a:solidFill>
                  <a:srgbClr val="000090"/>
                </a:solidFill>
                <a:ea typeface="Varela"/>
                <a:cs typeface="Varela"/>
                <a:sym typeface="Varela"/>
              </a:rPr>
              <a:t>RCC</a:t>
            </a:r>
          </a:p>
          <a:p>
            <a:pPr marL="180000" indent="-180000">
              <a:lnSpc>
                <a:spcPct val="115000"/>
              </a:lnSpc>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Regionally </a:t>
            </a:r>
            <a:r>
              <a:rPr lang="en-US" sz="1600" i="1" dirty="0">
                <a:solidFill>
                  <a:srgbClr val="000090"/>
                </a:solidFill>
                <a:ea typeface="Varela"/>
                <a:cs typeface="Varela"/>
                <a:sym typeface="Varela"/>
              </a:rPr>
              <a:t>optimized </a:t>
            </a:r>
            <a:r>
              <a:rPr lang="en-US" sz="1600" i="1" dirty="0" smtClean="0">
                <a:solidFill>
                  <a:srgbClr val="000090"/>
                </a:solidFill>
                <a:ea typeface="Varela"/>
                <a:cs typeface="Varela"/>
                <a:sym typeface="Varela"/>
              </a:rPr>
              <a:t>objectives</a:t>
            </a:r>
          </a:p>
          <a:p>
            <a:pPr marL="180000" lvl="0" indent="-180000">
              <a:lnSpc>
                <a:spcPct val="115000"/>
              </a:lnSpc>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Provide </a:t>
            </a:r>
            <a:r>
              <a:rPr lang="en-US" sz="1600" i="1" dirty="0">
                <a:solidFill>
                  <a:srgbClr val="000090"/>
                </a:solidFill>
                <a:ea typeface="Varela"/>
                <a:cs typeface="Varela"/>
                <a:sym typeface="Varela"/>
              </a:rPr>
              <a:t>guidance to operationalize CSIS at global, regional &amp; </a:t>
            </a:r>
            <a:r>
              <a:rPr lang="en-US" sz="1600" i="1" dirty="0" smtClean="0">
                <a:solidFill>
                  <a:srgbClr val="000090"/>
                </a:solidFill>
                <a:ea typeface="Varela"/>
                <a:cs typeface="Varela"/>
                <a:sym typeface="Varela"/>
              </a:rPr>
              <a:t>national </a:t>
            </a:r>
            <a:r>
              <a:rPr lang="en-US" sz="1600" i="1" dirty="0">
                <a:solidFill>
                  <a:srgbClr val="000090"/>
                </a:solidFill>
                <a:ea typeface="Varela"/>
                <a:cs typeface="Varela"/>
                <a:sym typeface="Varela"/>
              </a:rPr>
              <a:t>scales</a:t>
            </a:r>
          </a:p>
          <a:p>
            <a:pPr marL="180000" indent="-180000">
              <a:lnSpc>
                <a:spcPct val="115000"/>
              </a:lnSpc>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CDMS </a:t>
            </a:r>
            <a:r>
              <a:rPr lang="en-US" sz="1600" i="1" dirty="0">
                <a:solidFill>
                  <a:srgbClr val="000090"/>
                </a:solidFill>
                <a:ea typeface="Varela"/>
                <a:cs typeface="Varela"/>
                <a:sym typeface="Varela"/>
              </a:rPr>
              <a:t>implementation</a:t>
            </a:r>
          </a:p>
          <a:p>
            <a:pPr marL="180000" indent="-180000">
              <a:lnSpc>
                <a:spcPct val="115000"/>
              </a:lnSpc>
              <a:spcBef>
                <a:spcPts val="600"/>
              </a:spcBef>
              <a:buClr>
                <a:schemeClr val="dk1"/>
              </a:buClr>
              <a:buSzPts val="1100"/>
              <a:buFont typeface="Arial" panose="020B0604020202020204" pitchFamily="34" charset="0"/>
              <a:buChar char="•"/>
            </a:pPr>
            <a:endParaRPr sz="1600" i="1" dirty="0">
              <a:solidFill>
                <a:srgbClr val="000090"/>
              </a:solidFill>
              <a:ea typeface="Varela"/>
              <a:cs typeface="Varela"/>
              <a:sym typeface="Varela"/>
            </a:endParaRPr>
          </a:p>
        </p:txBody>
      </p:sp>
      <p:sp>
        <p:nvSpPr>
          <p:cNvPr id="37" name="Google Shape;206;p29"/>
          <p:cNvSpPr/>
          <p:nvPr/>
        </p:nvSpPr>
        <p:spPr>
          <a:xfrm>
            <a:off x="6873338" y="3323933"/>
            <a:ext cx="2361212" cy="103012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gn="l" rtl="0">
              <a:lnSpc>
                <a:spcPct val="115000"/>
              </a:lnSpc>
              <a:spcBef>
                <a:spcPts val="0"/>
              </a:spcBef>
              <a:spcAft>
                <a:spcPts val="0"/>
              </a:spcAft>
              <a:buClr>
                <a:schemeClr val="dk1"/>
              </a:buClr>
              <a:buSzPts val="1100"/>
            </a:pPr>
            <a:endParaRPr sz="1600" b="1" i="1" dirty="0">
              <a:latin typeface="+mn-lt"/>
              <a:ea typeface="Varela"/>
              <a:cs typeface="Varela"/>
              <a:sym typeface="Varela"/>
            </a:endParaRPr>
          </a:p>
        </p:txBody>
      </p:sp>
      <p:sp>
        <p:nvSpPr>
          <p:cNvPr id="50" name="Rectangle 49"/>
          <p:cNvSpPr/>
          <p:nvPr/>
        </p:nvSpPr>
        <p:spPr>
          <a:xfrm>
            <a:off x="6876766" y="1431215"/>
            <a:ext cx="2133600" cy="646331"/>
          </a:xfrm>
          <a:prstGeom prst="rect">
            <a:avLst/>
          </a:prstGeom>
          <a:ln>
            <a:solidFill>
              <a:schemeClr val="tx1"/>
            </a:solidFill>
          </a:ln>
        </p:spPr>
        <p:txBody>
          <a:bodyPr wrap="square">
            <a:spAutoFit/>
          </a:bodyPr>
          <a:lstStyle/>
          <a:p>
            <a:pPr algn="ctr"/>
            <a:r>
              <a:rPr lang="en" b="1" i="1" dirty="0">
                <a:solidFill>
                  <a:srgbClr val="000090"/>
                </a:solidFill>
                <a:ea typeface="Varela"/>
                <a:cs typeface="Varela"/>
                <a:sym typeface="Varela"/>
              </a:rPr>
              <a:t>WMO outputs - products/services </a:t>
            </a:r>
            <a:endParaRPr lang="en-US" b="1" i="1" dirty="0">
              <a:solidFill>
                <a:srgbClr val="000090"/>
              </a:solidFill>
              <a:ea typeface="Varela"/>
              <a:cs typeface="Varela"/>
            </a:endParaRPr>
          </a:p>
        </p:txBody>
      </p:sp>
    </p:spTree>
    <p:extLst>
      <p:ext uri="{BB962C8B-B14F-4D97-AF65-F5344CB8AC3E}">
        <p14:creationId xmlns:p14="http://schemas.microsoft.com/office/powerpoint/2010/main" val="1033634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259200" y="151200"/>
            <a:ext cx="1657497" cy="436570"/>
          </a:xfrm>
        </p:spPr>
        <p:txBody>
          <a:bodyPr>
            <a:normAutofit fontScale="90000"/>
          </a:bodyPr>
          <a:lstStyle/>
          <a:p>
            <a:pPr algn="l"/>
            <a:r>
              <a:rPr lang="en-US" sz="3200" b="1" dirty="0">
                <a:solidFill>
                  <a:srgbClr val="000090"/>
                </a:solidFill>
                <a:latin typeface="+mn-lt"/>
                <a:ea typeface="+mn-ea"/>
                <a:cs typeface="+mn-cs"/>
              </a:rPr>
              <a:t>Output</a:t>
            </a:r>
            <a:r>
              <a:rPr lang="en-US" sz="2400" dirty="0"/>
              <a:t> </a:t>
            </a:r>
            <a:r>
              <a:rPr lang="en-US" sz="3200" b="1" dirty="0">
                <a:solidFill>
                  <a:srgbClr val="000090"/>
                </a:solidFill>
                <a:latin typeface="+mn-lt"/>
                <a:ea typeface="+mn-ea"/>
                <a:cs typeface="+mn-cs"/>
              </a:rPr>
              <a:t>3</a:t>
            </a:r>
          </a:p>
        </p:txBody>
      </p:sp>
      <p:sp>
        <p:nvSpPr>
          <p:cNvPr id="7" name="Content Placeholder 6"/>
          <p:cNvSpPr>
            <a:spLocks noGrp="1"/>
          </p:cNvSpPr>
          <p:nvPr>
            <p:ph sz="half" idx="1"/>
          </p:nvPr>
        </p:nvSpPr>
        <p:spPr>
          <a:xfrm>
            <a:off x="259200" y="688987"/>
            <a:ext cx="8516915" cy="685800"/>
          </a:xfrm>
          <a:ln>
            <a:noFill/>
          </a:ln>
        </p:spPr>
        <p:txBody>
          <a:bodyPr>
            <a:noAutofit/>
          </a:bodyPr>
          <a:lstStyle/>
          <a:p>
            <a:pPr marL="0" indent="0">
              <a:buNone/>
            </a:pPr>
            <a:r>
              <a:rPr lang="en-US" sz="2000" b="1" dirty="0">
                <a:solidFill>
                  <a:srgbClr val="000090"/>
                </a:solidFill>
              </a:rPr>
              <a:t>Access to Climate Information is improved by strengthening observation and monitoring systems, as well as Research, Modelling and prediction</a:t>
            </a:r>
          </a:p>
        </p:txBody>
      </p:sp>
      <p:sp>
        <p:nvSpPr>
          <p:cNvPr id="38" name="Google Shape;206;p29"/>
          <p:cNvSpPr/>
          <p:nvPr/>
        </p:nvSpPr>
        <p:spPr>
          <a:xfrm>
            <a:off x="2753618" y="2430414"/>
            <a:ext cx="3939790" cy="299746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indent="-180000">
              <a:lnSpc>
                <a:spcPct val="115000"/>
              </a:lnSpc>
              <a:spcBef>
                <a:spcPts val="600"/>
              </a:spcBef>
              <a:spcAft>
                <a:spcPts val="0"/>
              </a:spcAft>
              <a:buClr>
                <a:schemeClr val="dk1"/>
              </a:buClr>
              <a:buSzPts val="1100"/>
              <a:buFont typeface="Arial" panose="020B0604020202020204" pitchFamily="34" charset="0"/>
              <a:buChar char="•"/>
            </a:pPr>
            <a:r>
              <a:rPr lang="en-US" sz="1800" spc="-20" dirty="0">
                <a:solidFill>
                  <a:srgbClr val="000090"/>
                </a:solidFill>
                <a:latin typeface="+mn-lt"/>
              </a:rPr>
              <a:t>Assess impact of existing gaps in climate observing networks on the produced climate services by this </a:t>
            </a:r>
            <a:r>
              <a:rPr lang="en-US" sz="1800" spc="-20" dirty="0" err="1">
                <a:solidFill>
                  <a:srgbClr val="000090"/>
                </a:solidFill>
                <a:latin typeface="+mn-lt"/>
              </a:rPr>
              <a:t>programme</a:t>
            </a:r>
            <a:r>
              <a:rPr lang="en-US" sz="1800" spc="-20" dirty="0">
                <a:solidFill>
                  <a:srgbClr val="000090"/>
                </a:solidFill>
                <a:latin typeface="+mn-lt"/>
              </a:rPr>
              <a:t> and invest in ground-infrastructure to improve such services</a:t>
            </a:r>
            <a:r>
              <a:rPr lang="en-US" sz="1800" spc="-20" dirty="0" smtClean="0">
                <a:solidFill>
                  <a:srgbClr val="000090"/>
                </a:solidFill>
                <a:latin typeface="+mn-lt"/>
              </a:rPr>
              <a:t>.</a:t>
            </a:r>
          </a:p>
          <a:p>
            <a:pPr marL="180000" indent="-180000">
              <a:lnSpc>
                <a:spcPct val="115000"/>
              </a:lnSpc>
              <a:spcBef>
                <a:spcPts val="600"/>
              </a:spcBef>
              <a:buClr>
                <a:schemeClr val="dk1"/>
              </a:buClr>
              <a:buSzPts val="1100"/>
              <a:buFont typeface="Arial" panose="020B0604020202020204" pitchFamily="34" charset="0"/>
              <a:buChar char="•"/>
            </a:pPr>
            <a:r>
              <a:rPr lang="en-US" dirty="0">
                <a:solidFill>
                  <a:srgbClr val="000090"/>
                </a:solidFill>
              </a:rPr>
              <a:t>Define and consolidate requirements for user driven services and provide feedback to international data providers for all 8 regions. </a:t>
            </a:r>
            <a:r>
              <a:rPr lang="en-US" sz="1800" dirty="0" smtClean="0">
                <a:solidFill>
                  <a:srgbClr val="000090"/>
                </a:solidFill>
                <a:latin typeface="+mn-lt"/>
              </a:rPr>
              <a:t> </a:t>
            </a:r>
            <a:endParaRPr sz="1800" dirty="0">
              <a:solidFill>
                <a:srgbClr val="000090"/>
              </a:solidFill>
              <a:latin typeface="+mn-lt"/>
              <a:ea typeface="Varela"/>
              <a:cs typeface="Varela"/>
              <a:sym typeface="Varela"/>
            </a:endParaRPr>
          </a:p>
        </p:txBody>
      </p:sp>
      <p:cxnSp>
        <p:nvCxnSpPr>
          <p:cNvPr id="42" name="Google Shape;210;p29"/>
          <p:cNvCxnSpPr>
            <a:cxnSpLocks/>
          </p:cNvCxnSpPr>
          <p:nvPr/>
        </p:nvCxnSpPr>
        <p:spPr>
          <a:xfrm>
            <a:off x="1248823" y="1766455"/>
            <a:ext cx="37501" cy="2673550"/>
          </a:xfrm>
          <a:prstGeom prst="straightConnector1">
            <a:avLst/>
          </a:prstGeom>
          <a:noFill/>
          <a:ln w="9525" cap="flat" cmpd="sng">
            <a:solidFill>
              <a:schemeClr val="tx1"/>
            </a:solidFill>
            <a:prstDash val="solid"/>
            <a:round/>
            <a:headEnd type="none" w="med" len="med"/>
            <a:tailEnd type="none" w="med" len="med"/>
          </a:ln>
        </p:spPr>
      </p:cxnSp>
      <p:cxnSp>
        <p:nvCxnSpPr>
          <p:cNvPr id="43" name="Google Shape;211;p29"/>
          <p:cNvCxnSpPr/>
          <p:nvPr/>
        </p:nvCxnSpPr>
        <p:spPr>
          <a:xfrm>
            <a:off x="1270594" y="2817545"/>
            <a:ext cx="1483024" cy="0"/>
          </a:xfrm>
          <a:prstGeom prst="straightConnector1">
            <a:avLst/>
          </a:prstGeom>
          <a:noFill/>
          <a:ln w="9525" cap="flat" cmpd="sng">
            <a:solidFill>
              <a:schemeClr val="tx1"/>
            </a:solidFill>
            <a:prstDash val="solid"/>
            <a:round/>
            <a:headEnd type="none" w="med" len="med"/>
            <a:tailEnd type="triangle" w="med" len="med"/>
          </a:ln>
        </p:spPr>
      </p:cxnSp>
      <p:sp>
        <p:nvSpPr>
          <p:cNvPr id="54" name="Rectangle 53"/>
          <p:cNvSpPr/>
          <p:nvPr/>
        </p:nvSpPr>
        <p:spPr>
          <a:xfrm>
            <a:off x="258062" y="2534329"/>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a:solidFill>
                  <a:srgbClr val="000090"/>
                </a:solidFill>
                <a:latin typeface="+mn-lt"/>
                <a:ea typeface="Varela"/>
                <a:cs typeface="Varela"/>
                <a:sym typeface="Varela"/>
              </a:rPr>
              <a:t>3</a:t>
            </a:r>
            <a:r>
              <a:rPr lang="en" sz="1600" b="1" dirty="0" smtClean="0">
                <a:solidFill>
                  <a:srgbClr val="000090"/>
                </a:solidFill>
                <a:latin typeface="+mn-lt"/>
                <a:ea typeface="Varela"/>
                <a:cs typeface="Varela"/>
                <a:sym typeface="Varela"/>
              </a:rPr>
              <a:t>.1</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sp>
        <p:nvSpPr>
          <p:cNvPr id="67" name="Rectangle 66"/>
          <p:cNvSpPr/>
          <p:nvPr/>
        </p:nvSpPr>
        <p:spPr>
          <a:xfrm>
            <a:off x="252712" y="4125341"/>
            <a:ext cx="878767"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3.3</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cxnSp>
        <p:nvCxnSpPr>
          <p:cNvPr id="6" name="Straight Connector 5"/>
          <p:cNvCxnSpPr/>
          <p:nvPr/>
        </p:nvCxnSpPr>
        <p:spPr bwMode="auto">
          <a:xfrm>
            <a:off x="267919" y="1752600"/>
            <a:ext cx="651388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oogle Shape;214;p29"/>
          <p:cNvCxnSpPr/>
          <p:nvPr/>
        </p:nvCxnSpPr>
        <p:spPr>
          <a:xfrm>
            <a:off x="1286324" y="4440005"/>
            <a:ext cx="1422652" cy="0"/>
          </a:xfrm>
          <a:prstGeom prst="straightConnector1">
            <a:avLst/>
          </a:prstGeom>
          <a:noFill/>
          <a:ln w="9525" cap="flat" cmpd="sng">
            <a:solidFill>
              <a:schemeClr val="tx1"/>
            </a:solidFill>
            <a:prstDash val="solid"/>
            <a:round/>
            <a:headEnd type="none" w="med" len="med"/>
            <a:tailEnd type="triangle" w="med" len="med"/>
          </a:ln>
        </p:spPr>
      </p:cxnSp>
      <p:sp>
        <p:nvSpPr>
          <p:cNvPr id="33" name="Rectangle 32"/>
          <p:cNvSpPr/>
          <p:nvPr/>
        </p:nvSpPr>
        <p:spPr>
          <a:xfrm>
            <a:off x="1279010" y="2396603"/>
            <a:ext cx="1360014"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ea typeface="Varela"/>
                <a:cs typeface="Varela"/>
                <a:sym typeface="Varela"/>
              </a:rPr>
              <a:t>EUR 200,000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34" name="Rectangle 33"/>
          <p:cNvSpPr/>
          <p:nvPr/>
        </p:nvSpPr>
        <p:spPr>
          <a:xfrm>
            <a:off x="1297583" y="4019876"/>
            <a:ext cx="1297375"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JRC-led</a:t>
            </a:r>
          </a:p>
          <a:p>
            <a:pPr algn="ctr"/>
            <a:r>
              <a:rPr lang="en" sz="1600" b="1" dirty="0" smtClean="0">
                <a:solidFill>
                  <a:srgbClr val="FF0000"/>
                </a:solidFill>
                <a:ea typeface="Varela"/>
                <a:cs typeface="Varela"/>
                <a:sym typeface="Varela"/>
              </a:rPr>
              <a:t>EUR 200,000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51" name="Google Shape;206;p29"/>
          <p:cNvSpPr/>
          <p:nvPr/>
        </p:nvSpPr>
        <p:spPr>
          <a:xfrm>
            <a:off x="2741162" y="4117032"/>
            <a:ext cx="3511714" cy="815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a:lnSpc>
                <a:spcPct val="115000"/>
              </a:lnSpc>
              <a:spcBef>
                <a:spcPts val="0"/>
              </a:spcBef>
              <a:spcAft>
                <a:spcPts val="0"/>
              </a:spcAft>
              <a:buClr>
                <a:schemeClr val="dk1"/>
              </a:buClr>
              <a:buSzPts val="1100"/>
            </a:pPr>
            <a:endParaRPr sz="1800" dirty="0">
              <a:latin typeface="+mn-lt"/>
              <a:ea typeface="Varela"/>
              <a:cs typeface="Varela"/>
              <a:sym typeface="Varela"/>
            </a:endParaRPr>
          </a:p>
        </p:txBody>
      </p:sp>
      <p:sp>
        <p:nvSpPr>
          <p:cNvPr id="65" name="Google Shape;206;p29"/>
          <p:cNvSpPr/>
          <p:nvPr/>
        </p:nvSpPr>
        <p:spPr>
          <a:xfrm>
            <a:off x="6517585" y="2495847"/>
            <a:ext cx="2553263" cy="2778415"/>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180000" indent="-180000">
              <a:lnSpc>
                <a:spcPct val="115000"/>
              </a:lnSpc>
              <a:spcBef>
                <a:spcPts val="0"/>
              </a:spcBef>
              <a:spcAft>
                <a:spcPts val="0"/>
              </a:spcAft>
              <a:buClr>
                <a:schemeClr val="dk1"/>
              </a:buClr>
              <a:buSzPts val="1100"/>
              <a:buFont typeface="Arial" panose="020B0604020202020204" pitchFamily="34" charset="0"/>
              <a:buChar char="•"/>
            </a:pPr>
            <a:r>
              <a:rPr lang="en-US" sz="1600" i="1" spc="-20" dirty="0" smtClean="0">
                <a:solidFill>
                  <a:srgbClr val="000090"/>
                </a:solidFill>
                <a:ea typeface="Varela"/>
                <a:cs typeface="Varela"/>
                <a:sym typeface="Varela"/>
              </a:rPr>
              <a:t>Review </a:t>
            </a:r>
            <a:r>
              <a:rPr lang="en-US" sz="1600" i="1" spc="-20" dirty="0">
                <a:solidFill>
                  <a:srgbClr val="000090"/>
                </a:solidFill>
                <a:ea typeface="Varela"/>
                <a:cs typeface="Varela"/>
                <a:sym typeface="Varela"/>
              </a:rPr>
              <a:t>existing observing system against CS needs &amp; GCOS/WICOS requirements</a:t>
            </a:r>
          </a:p>
          <a:p>
            <a:pPr marL="180000" indent="-180000">
              <a:lnSpc>
                <a:spcPct val="115000"/>
              </a:lnSpc>
              <a:spcBef>
                <a:spcPts val="0"/>
              </a:spcBef>
              <a:spcAft>
                <a:spcPts val="0"/>
              </a:spcAft>
              <a:buClr>
                <a:schemeClr val="dk1"/>
              </a:buClr>
              <a:buSzPts val="1100"/>
              <a:buFont typeface="Arial" panose="020B0604020202020204" pitchFamily="34" charset="0"/>
              <a:buChar char="•"/>
            </a:pPr>
            <a:r>
              <a:rPr lang="en-US" sz="1600" i="1" dirty="0">
                <a:solidFill>
                  <a:srgbClr val="000090"/>
                </a:solidFill>
                <a:ea typeface="Varela"/>
                <a:cs typeface="Varela"/>
                <a:sym typeface="Varela"/>
              </a:rPr>
              <a:t>Provide support and oversee procurement &amp; installation</a:t>
            </a:r>
          </a:p>
          <a:p>
            <a:pPr marL="180000" indent="-180000">
              <a:lnSpc>
                <a:spcPct val="115000"/>
              </a:lnSpc>
              <a:buClr>
                <a:schemeClr val="dk1"/>
              </a:buClr>
              <a:buSzPts val="1100"/>
              <a:buFont typeface="Arial" panose="020B0604020202020204" pitchFamily="34" charset="0"/>
              <a:buChar char="•"/>
            </a:pPr>
            <a:r>
              <a:rPr lang="en-US" sz="1600" i="1" dirty="0" smtClean="0">
                <a:solidFill>
                  <a:srgbClr val="000090"/>
                </a:solidFill>
                <a:ea typeface="Varela"/>
                <a:cs typeface="Varela"/>
                <a:sym typeface="Varela"/>
              </a:rPr>
              <a:t>Identify </a:t>
            </a:r>
            <a:r>
              <a:rPr lang="en-US" sz="1600" i="1" dirty="0">
                <a:solidFill>
                  <a:srgbClr val="000090"/>
                </a:solidFill>
                <a:ea typeface="Varela"/>
                <a:cs typeface="Varela"/>
                <a:sym typeface="Varela"/>
              </a:rPr>
              <a:t>gaps and requirements in tailored </a:t>
            </a:r>
            <a:r>
              <a:rPr lang="en-US" sz="1600" i="1" dirty="0" smtClean="0">
                <a:solidFill>
                  <a:srgbClr val="000090"/>
                </a:solidFill>
                <a:ea typeface="Varela"/>
                <a:cs typeface="Varela"/>
                <a:sym typeface="Varela"/>
              </a:rPr>
              <a:t>services</a:t>
            </a:r>
            <a:endParaRPr lang="en-US" sz="1600" i="1" dirty="0">
              <a:solidFill>
                <a:srgbClr val="000090"/>
              </a:solidFill>
              <a:ea typeface="Varela"/>
              <a:cs typeface="Varela"/>
              <a:sym typeface="Varela"/>
            </a:endParaRPr>
          </a:p>
        </p:txBody>
      </p:sp>
      <p:sp>
        <p:nvSpPr>
          <p:cNvPr id="27" name="Rectangle 26"/>
          <p:cNvSpPr/>
          <p:nvPr/>
        </p:nvSpPr>
        <p:spPr>
          <a:xfrm>
            <a:off x="6781801" y="1438187"/>
            <a:ext cx="2133600" cy="646331"/>
          </a:xfrm>
          <a:prstGeom prst="rect">
            <a:avLst/>
          </a:prstGeom>
          <a:ln>
            <a:solidFill>
              <a:schemeClr val="tx1"/>
            </a:solidFill>
          </a:ln>
        </p:spPr>
        <p:txBody>
          <a:bodyPr wrap="square">
            <a:spAutoFit/>
          </a:bodyPr>
          <a:lstStyle/>
          <a:p>
            <a:pPr algn="ctr"/>
            <a:r>
              <a:rPr lang="en" sz="1800" b="1" i="1" dirty="0">
                <a:solidFill>
                  <a:srgbClr val="000090"/>
                </a:solidFill>
                <a:latin typeface="+mn-lt"/>
                <a:ea typeface="Varela"/>
                <a:cs typeface="Varela"/>
                <a:sym typeface="Varela"/>
              </a:rPr>
              <a:t>WMO outputs - products/services </a:t>
            </a:r>
            <a:endParaRPr lang="en-US" sz="1800" b="1" i="1" dirty="0">
              <a:solidFill>
                <a:srgbClr val="000090"/>
              </a:solidFill>
              <a:latin typeface="+mn-lt"/>
              <a:ea typeface="Varela"/>
              <a:cs typeface="Varela"/>
            </a:endParaRPr>
          </a:p>
        </p:txBody>
      </p:sp>
    </p:spTree>
    <p:extLst>
      <p:ext uri="{BB962C8B-B14F-4D97-AF65-F5344CB8AC3E}">
        <p14:creationId xmlns:p14="http://schemas.microsoft.com/office/powerpoint/2010/main" val="3795231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48468" y="659735"/>
            <a:ext cx="8516915" cy="685800"/>
          </a:xfrm>
          <a:ln>
            <a:noFill/>
          </a:ln>
        </p:spPr>
        <p:txBody>
          <a:bodyPr>
            <a:noAutofit/>
          </a:bodyPr>
          <a:lstStyle/>
          <a:p>
            <a:pPr marL="0" indent="0">
              <a:buNone/>
            </a:pPr>
            <a:r>
              <a:rPr lang="en-US" sz="2000" b="1" dirty="0">
                <a:solidFill>
                  <a:srgbClr val="000090"/>
                </a:solidFill>
              </a:rPr>
              <a:t>Access to Climate Information is improved by strengthening observation and monitoring systems, as well as Research, Modelling and prediction</a:t>
            </a:r>
          </a:p>
        </p:txBody>
      </p:sp>
      <p:sp>
        <p:nvSpPr>
          <p:cNvPr id="2" name="Slide Number Placeholder 1"/>
          <p:cNvSpPr>
            <a:spLocks noGrp="1"/>
          </p:cNvSpPr>
          <p:nvPr>
            <p:ph type="sldNum" sz="quarter" idx="4294967295"/>
          </p:nvPr>
        </p:nvSpPr>
        <p:spPr>
          <a:xfrm>
            <a:off x="4818185" y="6435726"/>
            <a:ext cx="2133600" cy="365125"/>
          </a:xfrm>
          <a:prstGeom prst="rect">
            <a:avLst/>
          </a:prstGeom>
        </p:spPr>
        <p:txBody>
          <a:bodyPr/>
          <a:lstStyle/>
          <a:p>
            <a:fld id="{28395E07-1876-4136-A567-A348A9847E70}" type="slidenum">
              <a:rPr lang="en-US" altLang="en-US" smtClean="0">
                <a:solidFill>
                  <a:srgbClr val="000000"/>
                </a:solidFill>
              </a:rPr>
              <a:pPr/>
              <a:t>18</a:t>
            </a:fld>
            <a:endParaRPr lang="en-US" altLang="en-US" dirty="0">
              <a:solidFill>
                <a:srgbClr val="000000"/>
              </a:solidFill>
            </a:endParaRPr>
          </a:p>
        </p:txBody>
      </p:sp>
      <p:sp>
        <p:nvSpPr>
          <p:cNvPr id="38" name="Google Shape;206;p29"/>
          <p:cNvSpPr/>
          <p:nvPr/>
        </p:nvSpPr>
        <p:spPr>
          <a:xfrm>
            <a:off x="2778250" y="2290481"/>
            <a:ext cx="3798116" cy="2895997"/>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indent="-180000">
              <a:lnSpc>
                <a:spcPct val="115000"/>
              </a:lnSpc>
              <a:spcBef>
                <a:spcPts val="0"/>
              </a:spcBef>
              <a:spcAft>
                <a:spcPts val="0"/>
              </a:spcAft>
              <a:buClr>
                <a:schemeClr val="dk1"/>
              </a:buClr>
              <a:buSzPts val="1100"/>
              <a:buFont typeface="Arial" panose="020B0604020202020204" pitchFamily="34" charset="0"/>
              <a:buChar char="•"/>
            </a:pPr>
            <a:r>
              <a:rPr lang="en-US" sz="1800" dirty="0">
                <a:solidFill>
                  <a:srgbClr val="000090"/>
                </a:solidFill>
                <a:latin typeface="+mn-lt"/>
              </a:rPr>
              <a:t>Ensure RCCs have operational access to existing climate information produced at national level through NMHSs, including data rescue (recovery and </a:t>
            </a:r>
            <a:r>
              <a:rPr lang="en-US" sz="1800" dirty="0" smtClean="0">
                <a:solidFill>
                  <a:srgbClr val="000090"/>
                </a:solidFill>
                <a:latin typeface="+mn-lt"/>
              </a:rPr>
              <a:t>digitalization)</a:t>
            </a:r>
          </a:p>
          <a:p>
            <a:pPr marL="180000" indent="-180000">
              <a:lnSpc>
                <a:spcPct val="115000"/>
              </a:lnSpc>
              <a:spcBef>
                <a:spcPts val="300"/>
              </a:spcBef>
              <a:buClr>
                <a:schemeClr val="dk1"/>
              </a:buClr>
              <a:buSzPts val="1100"/>
              <a:buFont typeface="Arial" panose="020B0604020202020204" pitchFamily="34" charset="0"/>
              <a:buChar char="•"/>
            </a:pPr>
            <a:r>
              <a:rPr lang="en-US" spc="-20" dirty="0">
                <a:solidFill>
                  <a:srgbClr val="000090"/>
                </a:solidFill>
              </a:rPr>
              <a:t>Provide methods and tools for observational datasets and model inter-comparison at the regional scale to RCCs to assess which datasets are fit-for-purpose for their regions</a:t>
            </a:r>
            <a:r>
              <a:rPr lang="en-US" spc="-20" dirty="0" smtClean="0">
                <a:solidFill>
                  <a:srgbClr val="000090"/>
                </a:solidFill>
              </a:rPr>
              <a:t>.</a:t>
            </a:r>
            <a:endParaRPr lang="en-US" spc="-20" dirty="0">
              <a:solidFill>
                <a:srgbClr val="000090"/>
              </a:solidFill>
            </a:endParaRPr>
          </a:p>
        </p:txBody>
      </p:sp>
      <p:cxnSp>
        <p:nvCxnSpPr>
          <p:cNvPr id="42" name="Google Shape;210;p29"/>
          <p:cNvCxnSpPr>
            <a:cxnSpLocks/>
          </p:cNvCxnSpPr>
          <p:nvPr/>
        </p:nvCxnSpPr>
        <p:spPr>
          <a:xfrm>
            <a:off x="1238860" y="1763924"/>
            <a:ext cx="20782" cy="2427076"/>
          </a:xfrm>
          <a:prstGeom prst="straightConnector1">
            <a:avLst/>
          </a:prstGeom>
          <a:noFill/>
          <a:ln w="9525" cap="flat" cmpd="sng">
            <a:solidFill>
              <a:schemeClr val="tx1"/>
            </a:solidFill>
            <a:prstDash val="solid"/>
            <a:round/>
            <a:headEnd type="none" w="med" len="med"/>
            <a:tailEnd type="none" w="med" len="med"/>
          </a:ln>
        </p:spPr>
      </p:cxnSp>
      <p:cxnSp>
        <p:nvCxnSpPr>
          <p:cNvPr id="43" name="Google Shape;211;p29"/>
          <p:cNvCxnSpPr/>
          <p:nvPr/>
        </p:nvCxnSpPr>
        <p:spPr>
          <a:xfrm>
            <a:off x="1243692" y="2571219"/>
            <a:ext cx="1483024" cy="0"/>
          </a:xfrm>
          <a:prstGeom prst="straightConnector1">
            <a:avLst/>
          </a:prstGeom>
          <a:noFill/>
          <a:ln w="9525" cap="flat" cmpd="sng">
            <a:solidFill>
              <a:schemeClr val="tx1"/>
            </a:solidFill>
            <a:prstDash val="solid"/>
            <a:round/>
            <a:headEnd type="none" w="med" len="med"/>
            <a:tailEnd type="triangle" w="med" len="med"/>
          </a:ln>
        </p:spPr>
      </p:cxnSp>
      <p:sp>
        <p:nvSpPr>
          <p:cNvPr id="54" name="Rectangle 53"/>
          <p:cNvSpPr/>
          <p:nvPr/>
        </p:nvSpPr>
        <p:spPr>
          <a:xfrm>
            <a:off x="246119" y="2274861"/>
            <a:ext cx="878766"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3.4</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sp>
        <p:nvSpPr>
          <p:cNvPr id="59" name="Rectangle 58"/>
          <p:cNvSpPr/>
          <p:nvPr/>
        </p:nvSpPr>
        <p:spPr>
          <a:xfrm>
            <a:off x="252271" y="3896936"/>
            <a:ext cx="959803" cy="584775"/>
          </a:xfrm>
          <a:prstGeom prst="rect">
            <a:avLst/>
          </a:prstGeom>
        </p:spPr>
        <p:txBody>
          <a:bodyPr wrap="squar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3.5</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cxnSp>
        <p:nvCxnSpPr>
          <p:cNvPr id="93" name="Google Shape;211;p29"/>
          <p:cNvCxnSpPr/>
          <p:nvPr/>
        </p:nvCxnSpPr>
        <p:spPr>
          <a:xfrm>
            <a:off x="1261690" y="4191000"/>
            <a:ext cx="1483024" cy="0"/>
          </a:xfrm>
          <a:prstGeom prst="straightConnector1">
            <a:avLst/>
          </a:prstGeom>
          <a:noFill/>
          <a:ln w="9525" cap="flat" cmpd="sng">
            <a:solidFill>
              <a:schemeClr val="tx1"/>
            </a:solidFill>
            <a:prstDash val="solid"/>
            <a:round/>
            <a:headEnd type="none" w="med" len="med"/>
            <a:tailEnd type="triangle" w="med" len="med"/>
          </a:ln>
        </p:spPr>
      </p:cxnSp>
      <p:cxnSp>
        <p:nvCxnSpPr>
          <p:cNvPr id="6" name="Straight Connector 5"/>
          <p:cNvCxnSpPr/>
          <p:nvPr/>
        </p:nvCxnSpPr>
        <p:spPr bwMode="auto">
          <a:xfrm>
            <a:off x="267919" y="1752600"/>
            <a:ext cx="6590081"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a:xfrm>
            <a:off x="1259643" y="3771913"/>
            <a:ext cx="1374250"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ea typeface="Varela"/>
                <a:cs typeface="Varela"/>
                <a:sym typeface="Varela"/>
              </a:rPr>
              <a:t>EUR 200,000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33" name="Rectangle 32"/>
          <p:cNvSpPr/>
          <p:nvPr/>
        </p:nvSpPr>
        <p:spPr>
          <a:xfrm>
            <a:off x="1249252" y="2141487"/>
            <a:ext cx="1381356"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RECs-led</a:t>
            </a:r>
          </a:p>
          <a:p>
            <a:pPr algn="ctr"/>
            <a:r>
              <a:rPr lang="en" sz="1600" b="1" dirty="0" smtClean="0">
                <a:solidFill>
                  <a:srgbClr val="FF0000"/>
                </a:solidFill>
                <a:sym typeface="Varela"/>
              </a:rPr>
              <a:t>EUR 300,000</a:t>
            </a:r>
            <a:endParaRPr lang="en-US" sz="1600" dirty="0">
              <a:solidFill>
                <a:srgbClr val="FF0000"/>
              </a:solidFill>
            </a:endParaRPr>
          </a:p>
        </p:txBody>
      </p:sp>
      <p:sp>
        <p:nvSpPr>
          <p:cNvPr id="30" name="Rectangle 29"/>
          <p:cNvSpPr/>
          <p:nvPr/>
        </p:nvSpPr>
        <p:spPr>
          <a:xfrm>
            <a:off x="6868236" y="1436473"/>
            <a:ext cx="2133600" cy="646331"/>
          </a:xfrm>
          <a:prstGeom prst="rect">
            <a:avLst/>
          </a:prstGeom>
          <a:ln>
            <a:solidFill>
              <a:schemeClr val="tx1"/>
            </a:solidFill>
          </a:ln>
        </p:spPr>
        <p:txBody>
          <a:bodyPr wrap="square">
            <a:spAutoFit/>
          </a:bodyPr>
          <a:lstStyle/>
          <a:p>
            <a:pPr algn="ctr"/>
            <a:r>
              <a:rPr lang="en" sz="1800" b="1" i="1" dirty="0">
                <a:solidFill>
                  <a:srgbClr val="000090"/>
                </a:solidFill>
                <a:latin typeface="+mn-lt"/>
                <a:ea typeface="Varela"/>
                <a:cs typeface="Varela"/>
                <a:sym typeface="Varela"/>
              </a:rPr>
              <a:t>WMO outputs - products/services </a:t>
            </a:r>
            <a:endParaRPr lang="en-US" sz="1800" b="1" i="1" dirty="0">
              <a:solidFill>
                <a:srgbClr val="000090"/>
              </a:solidFill>
              <a:latin typeface="+mn-lt"/>
              <a:ea typeface="Varela"/>
              <a:cs typeface="Varela"/>
            </a:endParaRPr>
          </a:p>
        </p:txBody>
      </p:sp>
      <p:sp>
        <p:nvSpPr>
          <p:cNvPr id="32" name="Google Shape;206;p29"/>
          <p:cNvSpPr/>
          <p:nvPr/>
        </p:nvSpPr>
        <p:spPr>
          <a:xfrm>
            <a:off x="6716330" y="2312427"/>
            <a:ext cx="2049053" cy="2500976"/>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lvl="0" indent="-180000">
              <a:lnSpc>
                <a:spcPct val="115000"/>
              </a:lnSpc>
              <a:buClr>
                <a:schemeClr val="dk1"/>
              </a:buClr>
              <a:buSzPts val="1100"/>
              <a:buFont typeface="Arial" panose="020B0604020202020204" pitchFamily="34" charset="0"/>
              <a:buChar char="•"/>
            </a:pPr>
            <a:r>
              <a:rPr lang="en-US" sz="1600" i="1" spc="-20" dirty="0">
                <a:solidFill>
                  <a:srgbClr val="000090"/>
                </a:solidFill>
                <a:ea typeface="Varela"/>
                <a:cs typeface="Varela"/>
                <a:sym typeface="Varela"/>
              </a:rPr>
              <a:t>Regional climate assessment and Data Set </a:t>
            </a:r>
            <a:r>
              <a:rPr lang="en-US" sz="1600" i="1" spc="-20" dirty="0" smtClean="0">
                <a:solidFill>
                  <a:srgbClr val="000090"/>
                </a:solidFill>
                <a:ea typeface="Varela"/>
                <a:cs typeface="Varela"/>
                <a:sym typeface="Varela"/>
              </a:rPr>
              <a:t>System</a:t>
            </a:r>
          </a:p>
          <a:p>
            <a:pPr marL="180000" lvl="0" indent="-180000">
              <a:lnSpc>
                <a:spcPct val="115000"/>
              </a:lnSpc>
              <a:buClr>
                <a:schemeClr val="dk1"/>
              </a:buClr>
              <a:buSzPts val="1100"/>
              <a:buFont typeface="Arial" panose="020B0604020202020204" pitchFamily="34" charset="0"/>
              <a:buChar char="•"/>
            </a:pPr>
            <a:endParaRPr lang="en-US" sz="1600" i="1" spc="-20" dirty="0">
              <a:solidFill>
                <a:srgbClr val="000090"/>
              </a:solidFill>
              <a:ea typeface="Varela"/>
              <a:cs typeface="Varela"/>
              <a:sym typeface="Varela"/>
            </a:endParaRPr>
          </a:p>
          <a:p>
            <a:pPr marL="180000" lvl="0" indent="-180000">
              <a:lnSpc>
                <a:spcPct val="115000"/>
              </a:lnSpc>
              <a:buClr>
                <a:schemeClr val="dk1"/>
              </a:buClr>
              <a:buSzPts val="1100"/>
              <a:buFont typeface="Arial" panose="020B0604020202020204" pitchFamily="34" charset="0"/>
              <a:buChar char="•"/>
            </a:pPr>
            <a:endParaRPr lang="en-US" sz="1600" i="1" spc="-20" dirty="0" smtClean="0">
              <a:solidFill>
                <a:srgbClr val="000090"/>
              </a:solidFill>
              <a:ea typeface="Varela"/>
              <a:cs typeface="Varela"/>
              <a:sym typeface="Varela"/>
            </a:endParaRPr>
          </a:p>
          <a:p>
            <a:pPr marL="180000" lvl="0" indent="-180000">
              <a:lnSpc>
                <a:spcPct val="115000"/>
              </a:lnSpc>
              <a:spcBef>
                <a:spcPts val="1400"/>
              </a:spcBef>
              <a:buClr>
                <a:schemeClr val="dk1"/>
              </a:buClr>
              <a:buSzPts val="1100"/>
              <a:buFont typeface="Arial" panose="020B0604020202020204" pitchFamily="34" charset="0"/>
              <a:buChar char="•"/>
            </a:pPr>
            <a:r>
              <a:rPr lang="en-US" sz="1600" i="1" spc="-20" dirty="0" smtClean="0">
                <a:solidFill>
                  <a:srgbClr val="000090"/>
                </a:solidFill>
                <a:ea typeface="Varela"/>
                <a:cs typeface="Varela"/>
                <a:sym typeface="Varela"/>
              </a:rPr>
              <a:t>Regional </a:t>
            </a:r>
            <a:r>
              <a:rPr lang="en-US" sz="1600" i="1" spc="-20" dirty="0">
                <a:solidFill>
                  <a:srgbClr val="000090"/>
                </a:solidFill>
                <a:ea typeface="Varela"/>
                <a:cs typeface="Varela"/>
                <a:sym typeface="Varela"/>
              </a:rPr>
              <a:t>customization of the CS toolkit</a:t>
            </a:r>
          </a:p>
          <a:p>
            <a:pPr marL="285750" lvl="0" indent="-285750" algn="l" rtl="0">
              <a:lnSpc>
                <a:spcPct val="115000"/>
              </a:lnSpc>
              <a:spcBef>
                <a:spcPts val="0"/>
              </a:spcBef>
              <a:spcAft>
                <a:spcPts val="0"/>
              </a:spcAft>
              <a:buClr>
                <a:schemeClr val="dk1"/>
              </a:buClr>
              <a:buSzPts val="1100"/>
              <a:buFontTx/>
              <a:buChar char="-"/>
            </a:pPr>
            <a:endParaRPr sz="1600" b="1" i="1" dirty="0">
              <a:latin typeface="+mn-lt"/>
              <a:ea typeface="Varela"/>
              <a:cs typeface="Varela"/>
              <a:sym typeface="Varela"/>
            </a:endParaRPr>
          </a:p>
        </p:txBody>
      </p:sp>
      <p:sp>
        <p:nvSpPr>
          <p:cNvPr id="35" name="Title 2"/>
          <p:cNvSpPr>
            <a:spLocks noGrp="1"/>
          </p:cNvSpPr>
          <p:nvPr>
            <p:ph type="title"/>
          </p:nvPr>
        </p:nvSpPr>
        <p:spPr>
          <a:xfrm>
            <a:off x="259200" y="151200"/>
            <a:ext cx="2835130" cy="436570"/>
          </a:xfrm>
        </p:spPr>
        <p:txBody>
          <a:bodyPr>
            <a:normAutofit fontScale="90000"/>
          </a:bodyPr>
          <a:lstStyle/>
          <a:p>
            <a:pPr algn="l"/>
            <a:r>
              <a:rPr lang="en-US" sz="3200" b="1" dirty="0">
                <a:solidFill>
                  <a:srgbClr val="000090"/>
                </a:solidFill>
                <a:latin typeface="+mn-lt"/>
                <a:ea typeface="+mn-ea"/>
                <a:cs typeface="+mn-cs"/>
              </a:rPr>
              <a:t>Output</a:t>
            </a:r>
            <a:r>
              <a:rPr lang="en-US" sz="2400" dirty="0"/>
              <a:t> </a:t>
            </a:r>
            <a:r>
              <a:rPr lang="en-US" sz="3200" b="1" dirty="0" smtClean="0">
                <a:solidFill>
                  <a:srgbClr val="000090"/>
                </a:solidFill>
                <a:latin typeface="+mn-lt"/>
                <a:ea typeface="+mn-ea"/>
                <a:cs typeface="+mn-cs"/>
              </a:rPr>
              <a:t>3, </a:t>
            </a:r>
            <a:r>
              <a:rPr lang="en-US" sz="3200" b="1" dirty="0" err="1" smtClean="0">
                <a:solidFill>
                  <a:srgbClr val="000090"/>
                </a:solidFill>
                <a:latin typeface="+mn-lt"/>
                <a:ea typeface="+mn-ea"/>
                <a:cs typeface="+mn-cs"/>
              </a:rPr>
              <a:t>ctd</a:t>
            </a:r>
            <a:r>
              <a:rPr lang="en-US" sz="3200" b="1" dirty="0" smtClean="0">
                <a:solidFill>
                  <a:srgbClr val="000090"/>
                </a:solidFill>
                <a:latin typeface="+mn-lt"/>
                <a:ea typeface="+mn-ea"/>
                <a:cs typeface="+mn-cs"/>
              </a:rPr>
              <a:t>…</a:t>
            </a:r>
            <a:endParaRPr lang="en-US" sz="3200" b="1" dirty="0">
              <a:solidFill>
                <a:srgbClr val="000090"/>
              </a:solidFill>
              <a:latin typeface="+mn-lt"/>
              <a:ea typeface="+mn-ea"/>
              <a:cs typeface="+mn-cs"/>
            </a:endParaRPr>
          </a:p>
        </p:txBody>
      </p:sp>
    </p:spTree>
    <p:extLst>
      <p:ext uri="{BB962C8B-B14F-4D97-AF65-F5344CB8AC3E}">
        <p14:creationId xmlns:p14="http://schemas.microsoft.com/office/powerpoint/2010/main" val="193685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206;p29"/>
          <p:cNvSpPr/>
          <p:nvPr/>
        </p:nvSpPr>
        <p:spPr>
          <a:xfrm>
            <a:off x="2778249" y="2294254"/>
            <a:ext cx="3780490" cy="2903976"/>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indent="-180000">
              <a:lnSpc>
                <a:spcPct val="115000"/>
              </a:lnSpc>
              <a:buClr>
                <a:schemeClr val="dk1"/>
              </a:buClr>
              <a:buSzPts val="1100"/>
              <a:buFont typeface="Arial" panose="020B0604020202020204" pitchFamily="34" charset="0"/>
              <a:buChar char="•"/>
            </a:pPr>
            <a:r>
              <a:rPr lang="en-US" dirty="0">
                <a:solidFill>
                  <a:srgbClr val="000090"/>
                </a:solidFill>
              </a:rPr>
              <a:t>Organize Intra-ACP Climate Services ACP yearly for a</a:t>
            </a:r>
          </a:p>
          <a:p>
            <a:pPr marL="180000" indent="-180000">
              <a:lnSpc>
                <a:spcPct val="115000"/>
              </a:lnSpc>
              <a:buClr>
                <a:schemeClr val="dk1"/>
              </a:buClr>
              <a:buSzPts val="1100"/>
              <a:buFont typeface="Arial" panose="020B0604020202020204" pitchFamily="34" charset="0"/>
              <a:buChar char="•"/>
            </a:pPr>
            <a:endParaRPr lang="en-US" dirty="0" smtClean="0">
              <a:solidFill>
                <a:srgbClr val="000090"/>
              </a:solidFill>
            </a:endParaRPr>
          </a:p>
          <a:p>
            <a:pPr marL="180000" indent="-180000">
              <a:lnSpc>
                <a:spcPct val="115000"/>
              </a:lnSpc>
              <a:buClr>
                <a:schemeClr val="dk1"/>
              </a:buClr>
              <a:buSzPts val="1100"/>
              <a:buFont typeface="Arial" panose="020B0604020202020204" pitchFamily="34" charset="0"/>
              <a:buChar char="•"/>
            </a:pPr>
            <a:endParaRPr lang="en-US" dirty="0">
              <a:solidFill>
                <a:srgbClr val="000090"/>
              </a:solidFill>
            </a:endParaRPr>
          </a:p>
          <a:p>
            <a:pPr marL="180000" indent="-180000">
              <a:lnSpc>
                <a:spcPct val="115000"/>
              </a:lnSpc>
              <a:buClr>
                <a:schemeClr val="dk1"/>
              </a:buClr>
              <a:buSzPts val="1100"/>
              <a:buFont typeface="Arial" panose="020B0604020202020204" pitchFamily="34" charset="0"/>
              <a:buChar char="•"/>
            </a:pPr>
            <a:endParaRPr lang="en-US" dirty="0" smtClean="0">
              <a:solidFill>
                <a:srgbClr val="000090"/>
              </a:solidFill>
            </a:endParaRPr>
          </a:p>
          <a:p>
            <a:pPr marL="180000" indent="-180000">
              <a:lnSpc>
                <a:spcPct val="115000"/>
              </a:lnSpc>
              <a:buClr>
                <a:schemeClr val="dk1"/>
              </a:buClr>
              <a:buSzPts val="1100"/>
              <a:buFont typeface="Arial" panose="020B0604020202020204" pitchFamily="34" charset="0"/>
              <a:buChar char="•"/>
            </a:pPr>
            <a:r>
              <a:rPr lang="en-US" dirty="0" smtClean="0">
                <a:solidFill>
                  <a:srgbClr val="000090"/>
                </a:solidFill>
              </a:rPr>
              <a:t>Set </a:t>
            </a:r>
            <a:r>
              <a:rPr lang="en-US" dirty="0">
                <a:solidFill>
                  <a:srgbClr val="000090"/>
                </a:solidFill>
              </a:rPr>
              <a:t>up a dedicated Information platform/Portal to exchange best practice, make information available for specific need and encourage cooperation between the regions.</a:t>
            </a:r>
          </a:p>
          <a:p>
            <a:pPr>
              <a:lnSpc>
                <a:spcPct val="115000"/>
              </a:lnSpc>
              <a:spcBef>
                <a:spcPts val="0"/>
              </a:spcBef>
              <a:spcAft>
                <a:spcPts val="0"/>
              </a:spcAft>
              <a:buClr>
                <a:schemeClr val="dk1"/>
              </a:buClr>
              <a:buSzPts val="1100"/>
            </a:pPr>
            <a:endParaRPr sz="1800" dirty="0">
              <a:latin typeface="+mn-lt"/>
              <a:ea typeface="Varela"/>
              <a:cs typeface="Varela"/>
              <a:sym typeface="Varela"/>
            </a:endParaRPr>
          </a:p>
        </p:txBody>
      </p:sp>
      <p:cxnSp>
        <p:nvCxnSpPr>
          <p:cNvPr id="42" name="Google Shape;210;p29"/>
          <p:cNvCxnSpPr>
            <a:cxnSpLocks/>
          </p:cNvCxnSpPr>
          <p:nvPr/>
        </p:nvCxnSpPr>
        <p:spPr>
          <a:xfrm>
            <a:off x="1238860" y="1763924"/>
            <a:ext cx="20782" cy="2427076"/>
          </a:xfrm>
          <a:prstGeom prst="straightConnector1">
            <a:avLst/>
          </a:prstGeom>
          <a:noFill/>
          <a:ln w="9525" cap="flat" cmpd="sng">
            <a:solidFill>
              <a:schemeClr val="tx1"/>
            </a:solidFill>
            <a:prstDash val="solid"/>
            <a:round/>
            <a:headEnd type="none" w="med" len="med"/>
            <a:tailEnd type="none" w="med" len="med"/>
          </a:ln>
        </p:spPr>
      </p:cxnSp>
      <p:cxnSp>
        <p:nvCxnSpPr>
          <p:cNvPr id="43" name="Google Shape;211;p29"/>
          <p:cNvCxnSpPr/>
          <p:nvPr/>
        </p:nvCxnSpPr>
        <p:spPr>
          <a:xfrm>
            <a:off x="1243692" y="2571219"/>
            <a:ext cx="1483024" cy="0"/>
          </a:xfrm>
          <a:prstGeom prst="straightConnector1">
            <a:avLst/>
          </a:prstGeom>
          <a:noFill/>
          <a:ln w="9525" cap="flat" cmpd="sng">
            <a:solidFill>
              <a:schemeClr val="tx1"/>
            </a:solidFill>
            <a:prstDash val="solid"/>
            <a:round/>
            <a:headEnd type="none" w="med" len="med"/>
            <a:tailEnd type="triangle" w="med" len="med"/>
          </a:ln>
        </p:spPr>
      </p:cxnSp>
      <p:sp>
        <p:nvSpPr>
          <p:cNvPr id="54" name="Rectangle 53"/>
          <p:cNvSpPr/>
          <p:nvPr/>
        </p:nvSpPr>
        <p:spPr>
          <a:xfrm>
            <a:off x="246119" y="2274861"/>
            <a:ext cx="878766" cy="584775"/>
          </a:xfrm>
          <a:prstGeom prst="rect">
            <a:avLst/>
          </a:prstGeom>
        </p:spPr>
        <p:txBody>
          <a:bodyPr wrap="non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4.2</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sp>
        <p:nvSpPr>
          <p:cNvPr id="59" name="Rectangle 58"/>
          <p:cNvSpPr/>
          <p:nvPr/>
        </p:nvSpPr>
        <p:spPr>
          <a:xfrm>
            <a:off x="259586" y="3889621"/>
            <a:ext cx="959803" cy="584775"/>
          </a:xfrm>
          <a:prstGeom prst="rect">
            <a:avLst/>
          </a:prstGeom>
        </p:spPr>
        <p:txBody>
          <a:bodyPr wrap="square">
            <a:spAutoFit/>
          </a:bodyPr>
          <a:lstStyle/>
          <a:p>
            <a:pPr algn="ctr"/>
            <a:r>
              <a:rPr lang="en" sz="1600" b="1" dirty="0">
                <a:solidFill>
                  <a:srgbClr val="000090"/>
                </a:solidFill>
                <a:latin typeface="+mn-lt"/>
                <a:ea typeface="Varela"/>
                <a:cs typeface="Varela"/>
                <a:sym typeface="Varela"/>
              </a:rPr>
              <a:t>Activity </a:t>
            </a:r>
          </a:p>
          <a:p>
            <a:pPr algn="ctr"/>
            <a:r>
              <a:rPr lang="en" sz="1600" b="1" dirty="0" smtClean="0">
                <a:solidFill>
                  <a:srgbClr val="000090"/>
                </a:solidFill>
                <a:latin typeface="+mn-lt"/>
                <a:ea typeface="Varela"/>
                <a:cs typeface="Varela"/>
                <a:sym typeface="Varela"/>
              </a:rPr>
              <a:t>4.3</a:t>
            </a:r>
            <a:r>
              <a:rPr lang="en" sz="1600" dirty="0" smtClean="0">
                <a:solidFill>
                  <a:srgbClr val="000090"/>
                </a:solidFill>
                <a:latin typeface="+mn-lt"/>
                <a:ea typeface="Varela"/>
                <a:cs typeface="Varela"/>
                <a:sym typeface="Varela"/>
              </a:rPr>
              <a:t> </a:t>
            </a:r>
            <a:endParaRPr lang="en-US" sz="1600" dirty="0">
              <a:solidFill>
                <a:srgbClr val="000090"/>
              </a:solidFill>
              <a:latin typeface="+mn-lt"/>
            </a:endParaRPr>
          </a:p>
        </p:txBody>
      </p:sp>
      <p:cxnSp>
        <p:nvCxnSpPr>
          <p:cNvPr id="93" name="Google Shape;211;p29"/>
          <p:cNvCxnSpPr/>
          <p:nvPr/>
        </p:nvCxnSpPr>
        <p:spPr>
          <a:xfrm>
            <a:off x="1261690" y="4191000"/>
            <a:ext cx="1483024" cy="0"/>
          </a:xfrm>
          <a:prstGeom prst="straightConnector1">
            <a:avLst/>
          </a:prstGeom>
          <a:noFill/>
          <a:ln w="9525" cap="flat" cmpd="sng">
            <a:solidFill>
              <a:schemeClr val="tx1"/>
            </a:solidFill>
            <a:prstDash val="solid"/>
            <a:round/>
            <a:headEnd type="none" w="med" len="med"/>
            <a:tailEnd type="triangle" w="med" len="med"/>
          </a:ln>
        </p:spPr>
      </p:cxnSp>
      <p:cxnSp>
        <p:nvCxnSpPr>
          <p:cNvPr id="6" name="Straight Connector 5"/>
          <p:cNvCxnSpPr/>
          <p:nvPr/>
        </p:nvCxnSpPr>
        <p:spPr bwMode="auto">
          <a:xfrm>
            <a:off x="267919" y="1752600"/>
            <a:ext cx="6627613" cy="5662"/>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a:xfrm>
            <a:off x="1263367" y="3771913"/>
            <a:ext cx="1297375"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ACP-led</a:t>
            </a:r>
          </a:p>
          <a:p>
            <a:pPr algn="ctr"/>
            <a:r>
              <a:rPr lang="en" sz="1600" b="1" dirty="0" smtClean="0">
                <a:solidFill>
                  <a:srgbClr val="FF0000"/>
                </a:solidFill>
                <a:ea typeface="Varela"/>
                <a:cs typeface="Varela"/>
                <a:sym typeface="Varela"/>
              </a:rPr>
              <a:t>EUR 200,000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33" name="Rectangle 32"/>
          <p:cNvSpPr/>
          <p:nvPr/>
        </p:nvSpPr>
        <p:spPr>
          <a:xfrm>
            <a:off x="1252767" y="2148802"/>
            <a:ext cx="1297375" cy="830997"/>
          </a:xfrm>
          <a:prstGeom prst="rect">
            <a:avLst/>
          </a:prstGeom>
          <a:ln>
            <a:noFill/>
          </a:ln>
        </p:spPr>
        <p:txBody>
          <a:bodyPr wrap="square">
            <a:spAutoFit/>
          </a:bodyPr>
          <a:lstStyle/>
          <a:p>
            <a:pPr algn="ctr"/>
            <a:r>
              <a:rPr lang="en" sz="1600" b="1" dirty="0">
                <a:solidFill>
                  <a:srgbClr val="FF0000"/>
                </a:solidFill>
                <a:latin typeface="+mn-lt"/>
                <a:ea typeface="Varela"/>
                <a:cs typeface="Varela"/>
                <a:sym typeface="Varela"/>
              </a:rPr>
              <a:t>WMO Co- led/ </a:t>
            </a:r>
            <a:r>
              <a:rPr lang="en" sz="1600" b="1" dirty="0" smtClean="0">
                <a:solidFill>
                  <a:srgbClr val="FF0000"/>
                </a:solidFill>
                <a:latin typeface="+mn-lt"/>
                <a:ea typeface="Varela"/>
                <a:cs typeface="Varela"/>
                <a:sym typeface="Varela"/>
              </a:rPr>
              <a:t>ACP-led</a:t>
            </a:r>
          </a:p>
          <a:p>
            <a:pPr algn="ctr"/>
            <a:r>
              <a:rPr lang="en" sz="1600" b="1" dirty="0" smtClean="0">
                <a:solidFill>
                  <a:srgbClr val="FF0000"/>
                </a:solidFill>
                <a:ea typeface="Varela"/>
                <a:cs typeface="Varela"/>
                <a:sym typeface="Varela"/>
              </a:rPr>
              <a:t>EUR 800,000</a:t>
            </a:r>
            <a:r>
              <a:rPr lang="en" sz="1600" b="1" dirty="0" smtClean="0">
                <a:solidFill>
                  <a:srgbClr val="FF0000"/>
                </a:solidFill>
                <a:latin typeface="+mn-lt"/>
                <a:ea typeface="Varela"/>
                <a:cs typeface="Varela"/>
                <a:sym typeface="Varela"/>
              </a:rPr>
              <a:t> </a:t>
            </a:r>
            <a:endParaRPr lang="en-US" sz="1600" dirty="0">
              <a:solidFill>
                <a:srgbClr val="FF0000"/>
              </a:solidFill>
              <a:latin typeface="+mn-lt"/>
            </a:endParaRPr>
          </a:p>
        </p:txBody>
      </p:sp>
      <p:sp>
        <p:nvSpPr>
          <p:cNvPr id="26" name="Content Placeholder 6"/>
          <p:cNvSpPr>
            <a:spLocks noGrp="1"/>
          </p:cNvSpPr>
          <p:nvPr>
            <p:ph sz="half" idx="1"/>
          </p:nvPr>
        </p:nvSpPr>
        <p:spPr>
          <a:xfrm>
            <a:off x="255783" y="669955"/>
            <a:ext cx="8516915" cy="685800"/>
          </a:xfrm>
          <a:ln>
            <a:noFill/>
          </a:ln>
        </p:spPr>
        <p:txBody>
          <a:bodyPr>
            <a:noAutofit/>
          </a:bodyPr>
          <a:lstStyle/>
          <a:p>
            <a:pPr marL="0" indent="0">
              <a:buNone/>
            </a:pPr>
            <a:r>
              <a:rPr lang="en-US" sz="2000" b="1" dirty="0">
                <a:solidFill>
                  <a:srgbClr val="000090"/>
                </a:solidFill>
              </a:rPr>
              <a:t>Capacity of ACP regions is enhanced to generate and apply climate information and products relevant to their particular concerns</a:t>
            </a:r>
          </a:p>
        </p:txBody>
      </p:sp>
      <p:sp>
        <p:nvSpPr>
          <p:cNvPr id="35" name="Rectangle 34"/>
          <p:cNvSpPr/>
          <p:nvPr/>
        </p:nvSpPr>
        <p:spPr>
          <a:xfrm>
            <a:off x="6895532" y="1434385"/>
            <a:ext cx="2133600" cy="646331"/>
          </a:xfrm>
          <a:prstGeom prst="rect">
            <a:avLst/>
          </a:prstGeom>
          <a:ln>
            <a:solidFill>
              <a:schemeClr val="tx1"/>
            </a:solidFill>
          </a:ln>
        </p:spPr>
        <p:txBody>
          <a:bodyPr wrap="square">
            <a:spAutoFit/>
          </a:bodyPr>
          <a:lstStyle/>
          <a:p>
            <a:pPr algn="ctr"/>
            <a:r>
              <a:rPr lang="en" sz="1800" b="1" i="1" dirty="0">
                <a:solidFill>
                  <a:srgbClr val="000090"/>
                </a:solidFill>
                <a:latin typeface="+mn-lt"/>
                <a:ea typeface="Varela"/>
                <a:cs typeface="Varela"/>
                <a:sym typeface="Varela"/>
              </a:rPr>
              <a:t>WMO outputs - products/services </a:t>
            </a:r>
            <a:endParaRPr lang="en-US" sz="1800" b="1" i="1" dirty="0">
              <a:solidFill>
                <a:srgbClr val="000090"/>
              </a:solidFill>
              <a:latin typeface="+mn-lt"/>
              <a:ea typeface="Varela"/>
              <a:cs typeface="Varela"/>
            </a:endParaRPr>
          </a:p>
        </p:txBody>
      </p:sp>
      <p:sp>
        <p:nvSpPr>
          <p:cNvPr id="37" name="Google Shape;206;p29"/>
          <p:cNvSpPr/>
          <p:nvPr/>
        </p:nvSpPr>
        <p:spPr>
          <a:xfrm>
            <a:off x="6320336" y="2314013"/>
            <a:ext cx="2796576" cy="340095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80000" indent="-180000">
              <a:lnSpc>
                <a:spcPct val="115000"/>
              </a:lnSpc>
              <a:spcBef>
                <a:spcPts val="0"/>
              </a:spcBef>
              <a:spcAft>
                <a:spcPts val="0"/>
              </a:spcAft>
              <a:buClr>
                <a:schemeClr val="dk1"/>
              </a:buClr>
              <a:buSzPts val="1100"/>
              <a:buFont typeface="Arial" panose="020B0604020202020204" pitchFamily="34" charset="0"/>
              <a:buChar char="•"/>
            </a:pPr>
            <a:r>
              <a:rPr lang="en-US" sz="1600" i="1" spc="-20" dirty="0">
                <a:solidFill>
                  <a:srgbClr val="000090"/>
                </a:solidFill>
                <a:ea typeface="Varela"/>
                <a:cs typeface="Varela"/>
                <a:sym typeface="Varela"/>
              </a:rPr>
              <a:t>Support ACP Secretariat in developing content for the yearly For a and  publication of findings</a:t>
            </a:r>
          </a:p>
          <a:p>
            <a:pPr marL="180000" indent="-180000">
              <a:lnSpc>
                <a:spcPct val="115000"/>
              </a:lnSpc>
              <a:buClr>
                <a:schemeClr val="dk1"/>
              </a:buClr>
              <a:buSzPts val="1100"/>
              <a:buFont typeface="Arial" panose="020B0604020202020204" pitchFamily="34" charset="0"/>
              <a:buChar char="•"/>
            </a:pPr>
            <a:endParaRPr lang="en-US" sz="1600" i="1" spc="-40" dirty="0" smtClean="0">
              <a:solidFill>
                <a:srgbClr val="000090"/>
              </a:solidFill>
              <a:ea typeface="Varela"/>
              <a:cs typeface="Varela"/>
              <a:sym typeface="Varela"/>
            </a:endParaRPr>
          </a:p>
          <a:p>
            <a:pPr marL="180000" indent="-180000">
              <a:lnSpc>
                <a:spcPct val="115000"/>
              </a:lnSpc>
              <a:spcBef>
                <a:spcPts val="1200"/>
              </a:spcBef>
              <a:buClr>
                <a:schemeClr val="dk1"/>
              </a:buClr>
              <a:buSzPts val="1100"/>
              <a:buFont typeface="Arial" panose="020B0604020202020204" pitchFamily="34" charset="0"/>
              <a:buChar char="•"/>
            </a:pPr>
            <a:r>
              <a:rPr lang="en-US" sz="1600" i="1" spc="-40" dirty="0" smtClean="0">
                <a:solidFill>
                  <a:srgbClr val="000090"/>
                </a:solidFill>
                <a:ea typeface="Varela"/>
                <a:cs typeface="Varela"/>
                <a:sym typeface="Varela"/>
              </a:rPr>
              <a:t>Support </a:t>
            </a:r>
            <a:r>
              <a:rPr lang="en-US" sz="1600" i="1" spc="-40" dirty="0">
                <a:solidFill>
                  <a:srgbClr val="000090"/>
                </a:solidFill>
                <a:ea typeface="Varela"/>
                <a:cs typeface="Varela"/>
                <a:sym typeface="Varela"/>
              </a:rPr>
              <a:t>ACP Secretariat in the </a:t>
            </a:r>
            <a:r>
              <a:rPr lang="en-US" sz="1600" i="1" spc="-40" dirty="0" smtClean="0">
                <a:solidFill>
                  <a:srgbClr val="000090"/>
                </a:solidFill>
                <a:ea typeface="Varela"/>
                <a:cs typeface="Varela"/>
                <a:sym typeface="Varela"/>
              </a:rPr>
              <a:t>development of  </a:t>
            </a:r>
            <a:r>
              <a:rPr lang="en-US" sz="1600" i="1" spc="-40" dirty="0">
                <a:solidFill>
                  <a:srgbClr val="000090"/>
                </a:solidFill>
                <a:ea typeface="Varela"/>
                <a:cs typeface="Varela"/>
                <a:sym typeface="Varela"/>
              </a:rPr>
              <a:t>the </a:t>
            </a:r>
            <a:r>
              <a:rPr lang="en-US" sz="1600" i="1" spc="-40" dirty="0" smtClean="0">
                <a:solidFill>
                  <a:srgbClr val="000090"/>
                </a:solidFill>
                <a:ea typeface="Varela"/>
                <a:cs typeface="Varela"/>
                <a:sym typeface="Varela"/>
              </a:rPr>
              <a:t>information portal to </a:t>
            </a:r>
            <a:r>
              <a:rPr lang="en-US" sz="1600" i="1" spc="-40" dirty="0">
                <a:solidFill>
                  <a:srgbClr val="000090"/>
                </a:solidFill>
                <a:ea typeface="Varela"/>
                <a:cs typeface="Varela"/>
                <a:sym typeface="Varela"/>
              </a:rPr>
              <a:t>ensure maximum </a:t>
            </a:r>
            <a:r>
              <a:rPr lang="en-US" sz="1600" i="1" spc="-40" dirty="0" smtClean="0">
                <a:solidFill>
                  <a:srgbClr val="000090"/>
                </a:solidFill>
                <a:ea typeface="Varela"/>
                <a:cs typeface="Varela"/>
                <a:sym typeface="Varela"/>
              </a:rPr>
              <a:t>visibility and </a:t>
            </a:r>
            <a:r>
              <a:rPr lang="en-US" sz="1600" i="1" spc="-40" dirty="0">
                <a:solidFill>
                  <a:srgbClr val="000090"/>
                </a:solidFill>
                <a:ea typeface="Varela"/>
                <a:cs typeface="Varela"/>
                <a:sym typeface="Varela"/>
              </a:rPr>
              <a:t>usefulness to relevant stakeholders in the ACP regions</a:t>
            </a:r>
          </a:p>
          <a:p>
            <a:pPr lvl="0" algn="l" rtl="0">
              <a:lnSpc>
                <a:spcPct val="115000"/>
              </a:lnSpc>
              <a:spcBef>
                <a:spcPts val="0"/>
              </a:spcBef>
              <a:spcAft>
                <a:spcPts val="0"/>
              </a:spcAft>
              <a:buClr>
                <a:schemeClr val="dk1"/>
              </a:buClr>
              <a:buSzPts val="1100"/>
            </a:pPr>
            <a:endParaRPr sz="1600" b="1" i="1" dirty="0">
              <a:latin typeface="+mn-lt"/>
              <a:ea typeface="Varela"/>
              <a:cs typeface="Varela"/>
              <a:sym typeface="Varela"/>
            </a:endParaRPr>
          </a:p>
        </p:txBody>
      </p:sp>
      <p:sp>
        <p:nvSpPr>
          <p:cNvPr id="39" name="Google Shape;206;p29"/>
          <p:cNvSpPr/>
          <p:nvPr/>
        </p:nvSpPr>
        <p:spPr>
          <a:xfrm>
            <a:off x="6558739" y="4014492"/>
            <a:ext cx="2437411" cy="103012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gn="l" rtl="0">
              <a:lnSpc>
                <a:spcPct val="115000"/>
              </a:lnSpc>
              <a:spcBef>
                <a:spcPts val="0"/>
              </a:spcBef>
              <a:spcAft>
                <a:spcPts val="0"/>
              </a:spcAft>
              <a:buClr>
                <a:schemeClr val="dk1"/>
              </a:buClr>
              <a:buSzPts val="1100"/>
            </a:pPr>
            <a:endParaRPr sz="1600" b="1" i="1" dirty="0">
              <a:latin typeface="+mn-lt"/>
              <a:ea typeface="Varela"/>
              <a:cs typeface="Varela"/>
              <a:sym typeface="Varela"/>
            </a:endParaRPr>
          </a:p>
        </p:txBody>
      </p:sp>
      <p:sp>
        <p:nvSpPr>
          <p:cNvPr id="45" name="Google Shape;206;p29"/>
          <p:cNvSpPr/>
          <p:nvPr/>
        </p:nvSpPr>
        <p:spPr>
          <a:xfrm>
            <a:off x="170152" y="5899788"/>
            <a:ext cx="8565971" cy="729018"/>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lnSpc>
                <a:spcPct val="115000"/>
              </a:lnSpc>
              <a:spcBef>
                <a:spcPts val="0"/>
              </a:spcBef>
              <a:spcAft>
                <a:spcPts val="0"/>
              </a:spcAft>
              <a:buClr>
                <a:schemeClr val="dk1"/>
              </a:buClr>
              <a:buSzPts val="1100"/>
            </a:pPr>
            <a:r>
              <a:rPr lang="en-US" sz="2000" b="1" dirty="0">
                <a:solidFill>
                  <a:srgbClr val="000090"/>
                </a:solidFill>
                <a:latin typeface="+mn-lt"/>
                <a:ea typeface="Varela"/>
                <a:cs typeface="Varela"/>
                <a:sym typeface="Varela"/>
              </a:rPr>
              <a:t>T</a:t>
            </a:r>
            <a:r>
              <a:rPr lang="en-US" sz="2000" b="1" dirty="0" smtClean="0">
                <a:solidFill>
                  <a:srgbClr val="000090"/>
                </a:solidFill>
                <a:latin typeface="+mn-lt"/>
                <a:ea typeface="Varela"/>
                <a:cs typeface="Varela"/>
                <a:sym typeface="Varela"/>
              </a:rPr>
              <a:t>otal budget allocated to WMO  through the </a:t>
            </a:r>
            <a:r>
              <a:rPr lang="en-US" sz="2000" b="1" dirty="0" smtClean="0">
                <a:solidFill>
                  <a:srgbClr val="000090"/>
                </a:solidFill>
                <a:latin typeface="+mn-lt"/>
              </a:rPr>
              <a:t>Intra-ACP </a:t>
            </a:r>
            <a:r>
              <a:rPr lang="en-US" sz="2000" b="1" dirty="0">
                <a:solidFill>
                  <a:srgbClr val="000090"/>
                </a:solidFill>
                <a:latin typeface="+mn-lt"/>
              </a:rPr>
              <a:t>Climate Services </a:t>
            </a:r>
            <a:r>
              <a:rPr lang="en-US" sz="2000" b="1" dirty="0" smtClean="0">
                <a:solidFill>
                  <a:srgbClr val="000090"/>
                </a:solidFill>
                <a:latin typeface="+mn-lt"/>
              </a:rPr>
              <a:t>Project </a:t>
            </a:r>
          </a:p>
          <a:p>
            <a:pPr lvl="0" algn="r">
              <a:lnSpc>
                <a:spcPct val="115000"/>
              </a:lnSpc>
              <a:spcBef>
                <a:spcPts val="0"/>
              </a:spcBef>
              <a:spcAft>
                <a:spcPts val="0"/>
              </a:spcAft>
              <a:buClr>
                <a:schemeClr val="dk1"/>
              </a:buClr>
              <a:buSzPts val="1100"/>
            </a:pPr>
            <a:r>
              <a:rPr lang="en-US" sz="2400" b="1" dirty="0" smtClean="0">
                <a:solidFill>
                  <a:srgbClr val="000090"/>
                </a:solidFill>
              </a:rPr>
              <a:t>= </a:t>
            </a:r>
            <a:r>
              <a:rPr lang="en-US" sz="2400" b="1" dirty="0" smtClean="0">
                <a:solidFill>
                  <a:srgbClr val="000090"/>
                </a:solidFill>
                <a:latin typeface="Calibri"/>
              </a:rPr>
              <a:t>EUR </a:t>
            </a:r>
            <a:r>
              <a:rPr lang="en-US" sz="2400" b="1" dirty="0" smtClean="0">
                <a:solidFill>
                  <a:srgbClr val="000090"/>
                </a:solidFill>
                <a:ea typeface="Varela"/>
                <a:cs typeface="Varela"/>
                <a:sym typeface="Varela"/>
              </a:rPr>
              <a:t>5,500,000</a:t>
            </a:r>
            <a:endParaRPr sz="2400" b="1" dirty="0">
              <a:solidFill>
                <a:srgbClr val="000090"/>
              </a:solidFill>
              <a:ea typeface="Varela"/>
              <a:cs typeface="Varela"/>
              <a:sym typeface="Varela"/>
            </a:endParaRPr>
          </a:p>
        </p:txBody>
      </p:sp>
      <p:cxnSp>
        <p:nvCxnSpPr>
          <p:cNvPr id="47" name="Straight Connector 46"/>
          <p:cNvCxnSpPr/>
          <p:nvPr/>
        </p:nvCxnSpPr>
        <p:spPr bwMode="auto">
          <a:xfrm>
            <a:off x="273098" y="5784480"/>
            <a:ext cx="6007612"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6124106" y="6227360"/>
            <a:ext cx="2992806" cy="495300"/>
          </a:xfrm>
          <a:prstGeom prst="ellipse">
            <a:avLst/>
          </a:prstGeom>
          <a:noFill/>
          <a:ln w="28575" cap="flat" cmpd="sng" algn="ctr">
            <a:solidFill>
              <a:srgbClr val="FF0000"/>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6" name="Title 2"/>
          <p:cNvSpPr>
            <a:spLocks noGrp="1"/>
          </p:cNvSpPr>
          <p:nvPr>
            <p:ph type="title"/>
          </p:nvPr>
        </p:nvSpPr>
        <p:spPr>
          <a:xfrm>
            <a:off x="259200" y="151200"/>
            <a:ext cx="1657497" cy="436570"/>
          </a:xfrm>
        </p:spPr>
        <p:txBody>
          <a:bodyPr>
            <a:normAutofit fontScale="90000"/>
          </a:bodyPr>
          <a:lstStyle/>
          <a:p>
            <a:pPr algn="l"/>
            <a:r>
              <a:rPr lang="en-US" sz="3200" b="1" dirty="0">
                <a:solidFill>
                  <a:srgbClr val="000090"/>
                </a:solidFill>
                <a:latin typeface="+mn-lt"/>
                <a:ea typeface="+mn-ea"/>
                <a:cs typeface="+mn-cs"/>
              </a:rPr>
              <a:t>Output</a:t>
            </a:r>
            <a:r>
              <a:rPr lang="en-US" sz="2400" dirty="0"/>
              <a:t> </a:t>
            </a:r>
            <a:r>
              <a:rPr lang="en-US" sz="3200" b="1" dirty="0" smtClean="0">
                <a:solidFill>
                  <a:srgbClr val="000090"/>
                </a:solidFill>
                <a:latin typeface="+mn-lt"/>
                <a:ea typeface="+mn-ea"/>
                <a:cs typeface="+mn-cs"/>
              </a:rPr>
              <a:t>4</a:t>
            </a:r>
            <a:endParaRPr lang="en-US" sz="3200" b="1" dirty="0">
              <a:solidFill>
                <a:srgbClr val="000090"/>
              </a:solidFill>
              <a:latin typeface="+mn-lt"/>
              <a:ea typeface="+mn-ea"/>
              <a:cs typeface="+mn-cs"/>
            </a:endParaRPr>
          </a:p>
        </p:txBody>
      </p:sp>
    </p:spTree>
    <p:extLst>
      <p:ext uri="{BB962C8B-B14F-4D97-AF65-F5344CB8AC3E}">
        <p14:creationId xmlns:p14="http://schemas.microsoft.com/office/powerpoint/2010/main" val="427142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68980"/>
            <a:ext cx="1260475" cy="2598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3273743"/>
            <a:ext cx="1425575" cy="2625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3268980"/>
            <a:ext cx="1317625" cy="2598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138" y="3268980"/>
            <a:ext cx="1254125" cy="2598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30" name="Rectangle 2"/>
          <p:cNvSpPr>
            <a:spLocks noChangeArrowheads="1"/>
          </p:cNvSpPr>
          <p:nvPr/>
        </p:nvSpPr>
        <p:spPr bwMode="auto">
          <a:xfrm>
            <a:off x="272414" y="756491"/>
            <a:ext cx="8597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50000"/>
              </a:spcBef>
              <a:buClr>
                <a:srgbClr val="FF9900"/>
              </a:buClr>
              <a:buFont typeface="Wingdings" pitchFamily="2" charset="2"/>
              <a:buNone/>
            </a:pPr>
            <a:r>
              <a:rPr lang="en-US" altLang="en-US" sz="2400" dirty="0" smtClean="0">
                <a:solidFill>
                  <a:srgbClr val="000090"/>
                </a:solidFill>
                <a:latin typeface="Arial" charset="0"/>
                <a:cs typeface="Arial" charset="0"/>
              </a:rPr>
              <a:t>To </a:t>
            </a:r>
            <a:r>
              <a:rPr lang="en-US" altLang="en-US" sz="2400" dirty="0">
                <a:solidFill>
                  <a:srgbClr val="000090"/>
                </a:solidFill>
                <a:latin typeface="Arial" charset="0"/>
                <a:cs typeface="Arial" charset="0"/>
              </a:rPr>
              <a:t>enable </a:t>
            </a:r>
            <a:r>
              <a:rPr lang="en-US" altLang="en-US" sz="2400" b="1" dirty="0">
                <a:solidFill>
                  <a:srgbClr val="FF0000"/>
                </a:solidFill>
                <a:latin typeface="Arial" charset="0"/>
                <a:cs typeface="Arial" charset="0"/>
              </a:rPr>
              <a:t>better management of the risks </a:t>
            </a:r>
            <a:r>
              <a:rPr lang="en-US" altLang="en-US" sz="2400" dirty="0">
                <a:solidFill>
                  <a:srgbClr val="000090"/>
                </a:solidFill>
                <a:latin typeface="Arial" charset="0"/>
                <a:cs typeface="Arial" charset="0"/>
              </a:rPr>
              <a:t>of climate variability and change and </a:t>
            </a:r>
            <a:r>
              <a:rPr lang="en-US" altLang="en-US" sz="2400" b="1" dirty="0">
                <a:solidFill>
                  <a:srgbClr val="FF0000"/>
                </a:solidFill>
                <a:latin typeface="Arial" charset="0"/>
                <a:cs typeface="Arial" charset="0"/>
              </a:rPr>
              <a:t>adaptation to climate change</a:t>
            </a:r>
            <a:r>
              <a:rPr lang="en-US" altLang="en-US" sz="2400" dirty="0">
                <a:solidFill>
                  <a:srgbClr val="000090"/>
                </a:solidFill>
                <a:latin typeface="Arial" charset="0"/>
                <a:cs typeface="Arial" charset="0"/>
              </a:rPr>
              <a:t>, through the development and incorporation of science-based climate information and prediction into planning, policy and practice on the global, regional and national scale.”</a:t>
            </a:r>
          </a:p>
        </p:txBody>
      </p:sp>
      <p:sp>
        <p:nvSpPr>
          <p:cNvPr id="5131" name="Rectangle 2"/>
          <p:cNvSpPr>
            <a:spLocks noChangeArrowheads="1"/>
          </p:cNvSpPr>
          <p:nvPr/>
        </p:nvSpPr>
        <p:spPr bwMode="auto">
          <a:xfrm>
            <a:off x="179388" y="115888"/>
            <a:ext cx="869029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50000"/>
              </a:spcBef>
              <a:buClr>
                <a:srgbClr val="FF9900"/>
              </a:buClr>
              <a:buFont typeface="Wingdings" pitchFamily="2" charset="2"/>
              <a:buNone/>
            </a:pPr>
            <a:r>
              <a:rPr lang="en-US" altLang="en-US" sz="3600" b="1" dirty="0" smtClean="0">
                <a:solidFill>
                  <a:srgbClr val="000090"/>
                </a:solidFill>
                <a:latin typeface="Arial" charset="0"/>
                <a:ea typeface="SimSun" pitchFamily="2" charset="-122"/>
                <a:cs typeface="Arial" charset="0"/>
              </a:rPr>
              <a:t>Vision</a:t>
            </a:r>
            <a:endParaRPr lang="en-US" altLang="en-US" sz="3600" b="1" dirty="0">
              <a:solidFill>
                <a:srgbClr val="000090"/>
              </a:solidFill>
              <a:latin typeface="Arial" charset="0"/>
              <a:ea typeface="SimSun" pitchFamily="2" charset="-122"/>
              <a:cs typeface="Arial" charset="0"/>
            </a:endParaRPr>
          </a:p>
        </p:txBody>
      </p:sp>
      <p:sp>
        <p:nvSpPr>
          <p:cNvPr id="5132" name="Rectangle 2"/>
          <p:cNvSpPr>
            <a:spLocks noChangeArrowheads="1"/>
          </p:cNvSpPr>
          <p:nvPr/>
        </p:nvSpPr>
        <p:spPr bwMode="auto">
          <a:xfrm>
            <a:off x="272415" y="2745740"/>
            <a:ext cx="549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50000"/>
              </a:spcBef>
              <a:buClr>
                <a:srgbClr val="FF9900"/>
              </a:buClr>
              <a:buFont typeface="Wingdings" pitchFamily="2" charset="2"/>
              <a:buNone/>
            </a:pPr>
            <a:r>
              <a:rPr lang="en-US" altLang="en-US" sz="1800" b="1" i="1" dirty="0">
                <a:solidFill>
                  <a:srgbClr val="000090"/>
                </a:solidFill>
                <a:latin typeface="Arial" charset="0"/>
                <a:cs typeface="Arial" charset="0"/>
              </a:rPr>
              <a:t>Priority Areas</a:t>
            </a:r>
            <a:endParaRPr lang="en-US" altLang="en-US" sz="1800" dirty="0">
              <a:solidFill>
                <a:srgbClr val="000090"/>
              </a:solidFill>
              <a:latin typeface="Arial" charset="0"/>
              <a:cs typeface="Arial" charset="0"/>
            </a:endParaRPr>
          </a:p>
        </p:txBody>
      </p:sp>
      <p:pic>
        <p:nvPicPr>
          <p:cNvPr id="513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0909" y="3251518"/>
            <a:ext cx="1424901" cy="2624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bwMode="auto">
          <a:xfrm>
            <a:off x="6885710" y="5408916"/>
            <a:ext cx="1293814" cy="395287"/>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sz="1400" b="1" kern="0" dirty="0" smtClean="0">
                <a:solidFill>
                  <a:srgbClr val="002060"/>
                </a:solidFill>
              </a:rPr>
              <a:t>Energy</a:t>
            </a:r>
            <a:endParaRPr lang="en-US" sz="1400" b="1" kern="0" dirty="0">
              <a:solidFill>
                <a:srgbClr val="002060"/>
              </a:solidFill>
            </a:endParaRPr>
          </a:p>
        </p:txBody>
      </p:sp>
      <p:pic>
        <p:nvPicPr>
          <p:cNvPr id="51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71" y="3251518"/>
            <a:ext cx="1430339" cy="210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71427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21023"/>
            <a:ext cx="9144000" cy="1143000"/>
          </a:xfrm>
        </p:spPr>
        <p:txBody>
          <a:bodyPr/>
          <a:lstStyle/>
          <a:p>
            <a:r>
              <a:rPr lang="en-US" altLang="en-US" sz="3200" b="1" dirty="0" smtClean="0">
                <a:solidFill>
                  <a:srgbClr val="333399"/>
                </a:solidFill>
                <a:latin typeface="Arial" charset="0"/>
                <a:cs typeface="Arial" charset="0"/>
              </a:rPr>
              <a:t>Data or information?</a:t>
            </a:r>
          </a:p>
        </p:txBody>
      </p:sp>
      <p:pic>
        <p:nvPicPr>
          <p:cNvPr id="27651" name="Picture 2" descr="http://www.thinkinc.com/wp-content/uploads/2013/09/Data-Information-Knowledge-Wis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1262963"/>
            <a:ext cx="49276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575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0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200" dirty="0">
                <a:solidFill>
                  <a:schemeClr val="bg1"/>
                </a:solidFill>
              </a:rPr>
              <a:t>Thank </a:t>
            </a:r>
            <a:r>
              <a:rPr lang="en-US" sz="5200" dirty="0" smtClean="0">
                <a:solidFill>
                  <a:schemeClr val="bg1"/>
                </a:solidFill>
              </a:rPr>
              <a:t>you</a:t>
            </a:r>
          </a:p>
          <a:p>
            <a:r>
              <a:rPr lang="fr-CH" sz="5200" dirty="0" smtClean="0">
                <a:solidFill>
                  <a:schemeClr val="bg1"/>
                </a:solidFill>
              </a:rPr>
              <a:t>Merci</a:t>
            </a:r>
          </a:p>
          <a:p>
            <a:r>
              <a:rPr lang="fr-CH" sz="5200" dirty="0" smtClean="0">
                <a:solidFill>
                  <a:schemeClr val="bg1"/>
                </a:solidFill>
              </a:rPr>
              <a:t>Gracias</a:t>
            </a:r>
          </a:p>
          <a:p>
            <a:r>
              <a:rPr lang="fr-CH" sz="5200" dirty="0" err="1" smtClean="0">
                <a:solidFill>
                  <a:schemeClr val="bg1"/>
                </a:solidFill>
              </a:rPr>
              <a:t>Obrigado</a:t>
            </a:r>
            <a:endParaRPr lang="en-US" sz="5200" dirty="0">
              <a:solidFill>
                <a:schemeClr val="bg1"/>
              </a:solidFill>
            </a:endParaRPr>
          </a:p>
          <a:p>
            <a:endParaRPr lang="en-US" sz="4800" dirty="0">
              <a:solidFill>
                <a:schemeClr val="bg1"/>
              </a:solidFill>
            </a:endParaRPr>
          </a:p>
          <a:p>
            <a:r>
              <a:rPr lang="en-US" sz="4300" dirty="0">
                <a:solidFill>
                  <a:srgbClr val="FFC000"/>
                </a:solidFill>
              </a:rPr>
              <a:t>contact: </a:t>
            </a:r>
            <a:r>
              <a:rPr lang="en-US" sz="4300" dirty="0" smtClean="0">
                <a:solidFill>
                  <a:srgbClr val="FFC000"/>
                </a:solidFill>
              </a:rPr>
              <a:t>flucio@wmo.int</a:t>
            </a:r>
            <a:endParaRPr lang="en-US" sz="4300" dirty="0">
              <a:solidFill>
                <a:srgbClr val="FFC000"/>
              </a:solidFill>
            </a:endParaRPr>
          </a:p>
        </p:txBody>
      </p:sp>
    </p:spTree>
    <p:extLst>
      <p:ext uri="{BB962C8B-B14F-4D97-AF65-F5344CB8AC3E}">
        <p14:creationId xmlns:p14="http://schemas.microsoft.com/office/powerpoint/2010/main" val="352081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 descr="gfcs_ppt_2013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18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1"/>
          <p:cNvSpPr>
            <a:spLocks noGrp="1"/>
          </p:cNvSpPr>
          <p:nvPr>
            <p:ph type="title" idx="4294967295"/>
          </p:nvPr>
        </p:nvSpPr>
        <p:spPr>
          <a:xfrm>
            <a:off x="0" y="-76200"/>
            <a:ext cx="9144000" cy="914400"/>
          </a:xfrm>
        </p:spPr>
        <p:txBody>
          <a:bodyPr/>
          <a:lstStyle/>
          <a:p>
            <a:r>
              <a:rPr lang="en-US" altLang="en-US" sz="3200" b="1" dirty="0" smtClean="0">
                <a:solidFill>
                  <a:srgbClr val="000090"/>
                </a:solidFill>
                <a:latin typeface="Arial" charset="0"/>
                <a:cs typeface="Arial" charset="0"/>
              </a:rPr>
              <a:t>GFCS Pillars </a:t>
            </a:r>
          </a:p>
        </p:txBody>
      </p:sp>
      <p:pic>
        <p:nvPicPr>
          <p:cNvPr id="81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14375"/>
            <a:ext cx="4746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714375"/>
            <a:ext cx="3506788"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9"/>
          <p:cNvSpPr>
            <a:spLocks noChangeArrowheads="1"/>
          </p:cNvSpPr>
          <p:nvPr/>
        </p:nvSpPr>
        <p:spPr bwMode="auto">
          <a:xfrm>
            <a:off x="5176838" y="4154488"/>
            <a:ext cx="37195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buFontTx/>
              <a:buNone/>
            </a:pPr>
            <a:r>
              <a:rPr lang="en-US" altLang="en-US" sz="1800" dirty="0">
                <a:solidFill>
                  <a:srgbClr val="000090"/>
                </a:solidFill>
                <a:latin typeface="+mn-lt"/>
                <a:cs typeface="Arial" charset="0"/>
              </a:rPr>
              <a:t>Many countries lack the infrastructural, technical, human and institutional capacities to provide high-quality climate services.</a:t>
            </a:r>
          </a:p>
        </p:txBody>
      </p:sp>
      <p:sp>
        <p:nvSpPr>
          <p:cNvPr id="8201" name="Oval 5"/>
          <p:cNvSpPr>
            <a:spLocks noChangeArrowheads="1"/>
          </p:cNvSpPr>
          <p:nvPr/>
        </p:nvSpPr>
        <p:spPr bwMode="auto">
          <a:xfrm>
            <a:off x="1524000" y="3943350"/>
            <a:ext cx="2051050" cy="1665288"/>
          </a:xfrm>
          <a:prstGeom prst="ellipse">
            <a:avLst/>
          </a:prstGeom>
          <a:solidFill>
            <a:schemeClr val="accent2">
              <a:alpha val="10196"/>
            </a:schemeClr>
          </a:solidFill>
          <a:ln w="9525">
            <a:solidFill>
              <a:schemeClr val="accent2"/>
            </a:solidFill>
            <a:round/>
            <a:headEnd/>
            <a:tailEnd/>
          </a:ln>
        </p:spPr>
        <p:txBody>
          <a:bodyPr wrap="none"/>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CH" altLang="en-US" sz="1800">
                <a:solidFill>
                  <a:srgbClr val="000099"/>
                </a:solidFill>
                <a:latin typeface="Arial" charset="0"/>
                <a:cs typeface="Arial" charset="0"/>
              </a:rPr>
              <a:t>Global</a:t>
            </a:r>
            <a:endParaRPr lang="en-US" altLang="en-US" sz="1800">
              <a:solidFill>
                <a:srgbClr val="000099"/>
              </a:solidFill>
              <a:latin typeface="Arial" charset="0"/>
              <a:cs typeface="Arial" charset="0"/>
            </a:endParaRPr>
          </a:p>
        </p:txBody>
      </p:sp>
      <p:sp>
        <p:nvSpPr>
          <p:cNvPr id="8202" name="Oval 6"/>
          <p:cNvSpPr>
            <a:spLocks noChangeArrowheads="1"/>
          </p:cNvSpPr>
          <p:nvPr/>
        </p:nvSpPr>
        <p:spPr bwMode="auto">
          <a:xfrm>
            <a:off x="1881188" y="4422775"/>
            <a:ext cx="1201737" cy="1192213"/>
          </a:xfrm>
          <a:prstGeom prst="ellipse">
            <a:avLst/>
          </a:prstGeom>
          <a:solidFill>
            <a:schemeClr val="accent2">
              <a:alpha val="30196"/>
            </a:schemeClr>
          </a:solidFill>
          <a:ln w="9525">
            <a:solidFill>
              <a:schemeClr val="accent2"/>
            </a:solidFill>
            <a:round/>
            <a:headEnd/>
            <a:tailEnd/>
          </a:ln>
        </p:spPr>
        <p:txBody>
          <a:bodyPr wrap="none"/>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a:solidFill>
                  <a:srgbClr val="000099"/>
                </a:solidFill>
                <a:latin typeface="Arial" charset="0"/>
                <a:cs typeface="Arial" charset="0"/>
              </a:rPr>
              <a:t>Regional</a:t>
            </a:r>
          </a:p>
        </p:txBody>
      </p:sp>
      <p:sp>
        <p:nvSpPr>
          <p:cNvPr id="8203" name="Oval 7"/>
          <p:cNvSpPr>
            <a:spLocks noChangeArrowheads="1"/>
          </p:cNvSpPr>
          <p:nvPr/>
        </p:nvSpPr>
        <p:spPr bwMode="auto">
          <a:xfrm>
            <a:off x="2176463" y="4957763"/>
            <a:ext cx="600075" cy="669925"/>
          </a:xfrm>
          <a:prstGeom prst="ellipse">
            <a:avLst/>
          </a:prstGeom>
          <a:solidFill>
            <a:schemeClr val="accent2">
              <a:alpha val="50195"/>
            </a:schemeClr>
          </a:solidFill>
          <a:ln w="9525">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CH" altLang="en-US" sz="1800">
                <a:solidFill>
                  <a:srgbClr val="000099"/>
                </a:solidFill>
                <a:latin typeface="Arial" charset="0"/>
                <a:cs typeface="Arial" charset="0"/>
              </a:rPr>
              <a:t>National</a:t>
            </a:r>
            <a:endParaRPr lang="en-US" altLang="en-US" sz="1800">
              <a:solidFill>
                <a:srgbClr val="000099"/>
              </a:solidFill>
              <a:latin typeface="Arial" charset="0"/>
              <a:cs typeface="Arial" charset="0"/>
            </a:endParaRPr>
          </a:p>
        </p:txBody>
      </p:sp>
      <p:sp>
        <p:nvSpPr>
          <p:cNvPr id="2" name="TextBox 1"/>
          <p:cNvSpPr txBox="1"/>
          <p:nvPr/>
        </p:nvSpPr>
        <p:spPr>
          <a:xfrm>
            <a:off x="6124575" y="3540323"/>
            <a:ext cx="2667000" cy="307777"/>
          </a:xfrm>
          <a:prstGeom prst="rect">
            <a:avLst/>
          </a:prstGeom>
          <a:solidFill>
            <a:schemeClr val="bg1"/>
          </a:solidFill>
        </p:spPr>
        <p:txBody>
          <a:bodyPr wrap="square" rtlCol="0">
            <a:spAutoFit/>
          </a:bodyPr>
          <a:lstStyle/>
          <a:p>
            <a:r>
              <a:rPr lang="fr-CH" sz="1400" b="1" dirty="0" err="1" smtClean="0">
                <a:solidFill>
                  <a:srgbClr val="000090"/>
                </a:solidFill>
              </a:rPr>
              <a:t>Infrastructural</a:t>
            </a:r>
            <a:r>
              <a:rPr lang="fr-CH" sz="1400" b="1" dirty="0" smtClean="0">
                <a:solidFill>
                  <a:srgbClr val="000090"/>
                </a:solidFill>
              </a:rPr>
              <a:t> </a:t>
            </a:r>
            <a:r>
              <a:rPr lang="fr-CH" sz="1400" b="1" dirty="0" err="1" smtClean="0">
                <a:solidFill>
                  <a:srgbClr val="000090"/>
                </a:solidFill>
              </a:rPr>
              <a:t>Capacity</a:t>
            </a:r>
            <a:r>
              <a:rPr lang="fr-CH" sz="1400" b="1" dirty="0" smtClean="0">
                <a:solidFill>
                  <a:srgbClr val="000090"/>
                </a:solidFill>
              </a:rPr>
              <a:t> </a:t>
            </a:r>
            <a:r>
              <a:rPr lang="fr-CH" sz="1400" b="1" dirty="0" err="1" smtClean="0">
                <a:solidFill>
                  <a:srgbClr val="000090"/>
                </a:solidFill>
              </a:rPr>
              <a:t>Category</a:t>
            </a:r>
            <a:endParaRPr lang="en-US" sz="1400" b="1" dirty="0">
              <a:solidFill>
                <a:srgbClr val="000090"/>
              </a:solidFill>
            </a:endParaRPr>
          </a:p>
        </p:txBody>
      </p:sp>
    </p:spTree>
    <p:extLst>
      <p:ext uri="{BB962C8B-B14F-4D97-AF65-F5344CB8AC3E}">
        <p14:creationId xmlns:p14="http://schemas.microsoft.com/office/powerpoint/2010/main" val="154781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gfcs_ppt_2013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p:cNvSpPr>
          <p:nvPr>
            <p:ph type="title" idx="4294967295"/>
          </p:nvPr>
        </p:nvSpPr>
        <p:spPr>
          <a:xfrm>
            <a:off x="457200" y="0"/>
            <a:ext cx="8229600" cy="777875"/>
          </a:xfrm>
        </p:spPr>
        <p:txBody>
          <a:bodyPr/>
          <a:lstStyle/>
          <a:p>
            <a:r>
              <a:rPr lang="en-US" altLang="en-US" sz="3600" b="1" dirty="0" smtClean="0">
                <a:solidFill>
                  <a:srgbClr val="333399"/>
                </a:solidFill>
                <a:latin typeface="Arial" charset="0"/>
                <a:cs typeface="Arial" charset="0"/>
              </a:rPr>
              <a:t>Implementation Strategies</a:t>
            </a:r>
          </a:p>
        </p:txBody>
      </p:sp>
      <p:sp>
        <p:nvSpPr>
          <p:cNvPr id="6148" name="Rectangle 3"/>
          <p:cNvSpPr>
            <a:spLocks noGrp="1"/>
          </p:cNvSpPr>
          <p:nvPr>
            <p:ph type="body" idx="4294967295"/>
          </p:nvPr>
        </p:nvSpPr>
        <p:spPr>
          <a:xfrm>
            <a:off x="238125" y="934243"/>
            <a:ext cx="8658225" cy="5161757"/>
          </a:xfrm>
        </p:spPr>
        <p:txBody>
          <a:bodyPr>
            <a:normAutofit/>
          </a:bodyPr>
          <a:lstStyle/>
          <a:p>
            <a:pPr>
              <a:defRPr/>
            </a:pPr>
            <a:r>
              <a:rPr lang="en-US" sz="2000" dirty="0" smtClean="0">
                <a:solidFill>
                  <a:srgbClr val="000090"/>
                </a:solidFill>
                <a:cs typeface="Arial" panose="020B0604020202020204" pitchFamily="34" charset="0"/>
              </a:rPr>
              <a:t>Development of regional frameworks &amp; support to Regional Climate </a:t>
            </a:r>
            <a:r>
              <a:rPr lang="en-US" sz="2000" dirty="0" err="1" smtClean="0">
                <a:solidFill>
                  <a:srgbClr val="000090"/>
                </a:solidFill>
                <a:cs typeface="Arial" panose="020B0604020202020204" pitchFamily="34" charset="0"/>
              </a:rPr>
              <a:t>Centres</a:t>
            </a:r>
            <a:endParaRPr lang="en-US" sz="2000" dirty="0" smtClean="0">
              <a:solidFill>
                <a:srgbClr val="000090"/>
              </a:solidFill>
              <a:cs typeface="Arial" panose="020B0604020202020204" pitchFamily="34" charset="0"/>
            </a:endParaRPr>
          </a:p>
          <a:p>
            <a:pPr marL="0" indent="0">
              <a:buFont typeface="Arial" charset="0"/>
              <a:buNone/>
              <a:defRPr/>
            </a:pPr>
            <a:endParaRPr lang="en-US" sz="2000" dirty="0" smtClean="0">
              <a:solidFill>
                <a:srgbClr val="000090"/>
              </a:solidFill>
              <a:cs typeface="Arial" panose="020B0604020202020204" pitchFamily="34" charset="0"/>
            </a:endParaRPr>
          </a:p>
          <a:p>
            <a:pPr>
              <a:defRPr/>
            </a:pPr>
            <a:r>
              <a:rPr lang="en-US" sz="2000" dirty="0" smtClean="0">
                <a:solidFill>
                  <a:srgbClr val="000090"/>
                </a:solidFill>
                <a:cs typeface="Arial" panose="020B0604020202020204" pitchFamily="34" charset="0"/>
              </a:rPr>
              <a:t>Support to establishment of National </a:t>
            </a:r>
            <a:r>
              <a:rPr lang="en-US" sz="2000" dirty="0">
                <a:solidFill>
                  <a:srgbClr val="000090"/>
                </a:solidFill>
                <a:cs typeface="Arial" panose="020B0604020202020204" pitchFamily="34" charset="0"/>
              </a:rPr>
              <a:t>Frameworks for Climate Services </a:t>
            </a:r>
            <a:r>
              <a:rPr lang="en-US" sz="2000" dirty="0" smtClean="0">
                <a:solidFill>
                  <a:srgbClr val="000090"/>
                </a:solidFill>
                <a:cs typeface="Arial" panose="020B0604020202020204" pitchFamily="34" charset="0"/>
              </a:rPr>
              <a:t>to </a:t>
            </a:r>
            <a:r>
              <a:rPr lang="en-US" sz="2000" dirty="0">
                <a:solidFill>
                  <a:srgbClr val="000090"/>
                </a:solidFill>
                <a:cs typeface="Arial" panose="020B0604020202020204" pitchFamily="34" charset="0"/>
              </a:rPr>
              <a:t>coordinate and enable </a:t>
            </a:r>
            <a:r>
              <a:rPr lang="en-GB" sz="2000" dirty="0">
                <a:solidFill>
                  <a:srgbClr val="000090"/>
                </a:solidFill>
                <a:cs typeface="Arial" panose="020B0604020202020204" pitchFamily="34" charset="0"/>
              </a:rPr>
              <a:t>institutions to work together to co-design, co-produce, communicate, deliver and make use of Climate Services for decision-making in climate-sensitive socio-economic </a:t>
            </a:r>
            <a:r>
              <a:rPr lang="en-GB" sz="2000" dirty="0" smtClean="0">
                <a:solidFill>
                  <a:srgbClr val="000090"/>
                </a:solidFill>
                <a:cs typeface="Arial" panose="020B0604020202020204" pitchFamily="34" charset="0"/>
              </a:rPr>
              <a:t>sectors &amp; support to policy</a:t>
            </a:r>
          </a:p>
          <a:p>
            <a:pPr>
              <a:defRPr/>
            </a:pPr>
            <a:endParaRPr lang="en-GB" sz="2000" dirty="0">
              <a:solidFill>
                <a:srgbClr val="000090"/>
              </a:solidFill>
              <a:cs typeface="Arial" panose="020B0604020202020204" pitchFamily="34" charset="0"/>
            </a:endParaRPr>
          </a:p>
          <a:p>
            <a:pPr>
              <a:defRPr/>
            </a:pPr>
            <a:r>
              <a:rPr lang="en-GB" sz="2000" dirty="0" smtClean="0">
                <a:solidFill>
                  <a:srgbClr val="000090"/>
                </a:solidFill>
                <a:cs typeface="Arial" panose="020B0604020202020204" pitchFamily="34" charset="0"/>
              </a:rPr>
              <a:t>Implementation of projects </a:t>
            </a:r>
          </a:p>
          <a:p>
            <a:pPr lvl="1">
              <a:buFont typeface="Arial" panose="020B0604020202020204" pitchFamily="34" charset="0"/>
              <a:buChar char="•"/>
              <a:defRPr/>
            </a:pPr>
            <a:r>
              <a:rPr lang="fr-CH" altLang="en-US" sz="2000" dirty="0" smtClean="0">
                <a:solidFill>
                  <a:srgbClr val="000090"/>
                </a:solidFill>
                <a:cs typeface="Arial" panose="020B0604020202020204" pitchFamily="34" charset="0"/>
              </a:rPr>
              <a:t>GFCS Adaptation Project in </a:t>
            </a:r>
            <a:r>
              <a:rPr lang="fr-CH" altLang="en-US" sz="2000" dirty="0" err="1" smtClean="0">
                <a:solidFill>
                  <a:srgbClr val="000090"/>
                </a:solidFill>
                <a:cs typeface="Arial" panose="020B0604020202020204" pitchFamily="34" charset="0"/>
              </a:rPr>
              <a:t>Africa</a:t>
            </a:r>
            <a:r>
              <a:rPr lang="fr-CH" altLang="en-US" sz="2000" dirty="0" smtClean="0">
                <a:solidFill>
                  <a:srgbClr val="000090"/>
                </a:solidFill>
                <a:cs typeface="Arial" panose="020B0604020202020204" pitchFamily="34" charset="0"/>
              </a:rPr>
              <a:t>  (Malawi, </a:t>
            </a:r>
            <a:r>
              <a:rPr lang="fr-CH" altLang="en-US" sz="2000" dirty="0" err="1" smtClean="0">
                <a:solidFill>
                  <a:srgbClr val="000090"/>
                </a:solidFill>
                <a:cs typeface="Arial" panose="020B0604020202020204" pitchFamily="34" charset="0"/>
              </a:rPr>
              <a:t>Tanzania</a:t>
            </a:r>
            <a:r>
              <a:rPr lang="fr-CH" altLang="en-US" sz="2000" dirty="0" smtClean="0">
                <a:solidFill>
                  <a:srgbClr val="000090"/>
                </a:solidFill>
                <a:cs typeface="Arial" panose="020B0604020202020204" pitchFamily="34" charset="0"/>
              </a:rPr>
              <a:t>)</a:t>
            </a:r>
          </a:p>
          <a:p>
            <a:pPr lvl="1">
              <a:buFont typeface="Arial" panose="020B0604020202020204" pitchFamily="34" charset="0"/>
              <a:buChar char="•"/>
              <a:defRPr/>
            </a:pPr>
            <a:r>
              <a:rPr lang="fr-CH" altLang="en-US" sz="2000" dirty="0" err="1" smtClean="0">
                <a:solidFill>
                  <a:srgbClr val="000090"/>
                </a:solidFill>
                <a:cs typeface="Arial" panose="020B0604020202020204" pitchFamily="34" charset="0"/>
              </a:rPr>
              <a:t>Increased</a:t>
            </a:r>
            <a:r>
              <a:rPr lang="fr-CH" altLang="en-US" sz="2000" dirty="0" smtClean="0">
                <a:solidFill>
                  <a:srgbClr val="000090"/>
                </a:solidFill>
                <a:cs typeface="Arial" panose="020B0604020202020204" pitchFamily="34" charset="0"/>
              </a:rPr>
              <a:t> </a:t>
            </a:r>
            <a:r>
              <a:rPr lang="fr-CH" altLang="en-US" sz="2000" dirty="0" err="1" smtClean="0">
                <a:solidFill>
                  <a:srgbClr val="000090"/>
                </a:solidFill>
                <a:cs typeface="Arial" panose="020B0604020202020204" pitchFamily="34" charset="0"/>
              </a:rPr>
              <a:t>Resilience</a:t>
            </a:r>
            <a:r>
              <a:rPr lang="fr-CH" altLang="en-US" sz="2000" dirty="0" smtClean="0">
                <a:solidFill>
                  <a:srgbClr val="000090"/>
                </a:solidFill>
                <a:cs typeface="Arial" panose="020B0604020202020204" pitchFamily="34" charset="0"/>
              </a:rPr>
              <a:t> in </a:t>
            </a:r>
            <a:r>
              <a:rPr lang="fr-CH" altLang="en-US" sz="2000" dirty="0" err="1" smtClean="0">
                <a:solidFill>
                  <a:srgbClr val="000090"/>
                </a:solidFill>
                <a:cs typeface="Arial" panose="020B0604020202020204" pitchFamily="34" charset="0"/>
              </a:rPr>
              <a:t>Africa</a:t>
            </a:r>
            <a:r>
              <a:rPr lang="fr-CH" altLang="en-US" sz="2000" dirty="0" smtClean="0">
                <a:solidFill>
                  <a:srgbClr val="000090"/>
                </a:solidFill>
                <a:cs typeface="Arial" panose="020B0604020202020204" pitchFamily="34" charset="0"/>
              </a:rPr>
              <a:t> (Burkina Faso , Niger, Sénégal, ACMAD)</a:t>
            </a:r>
          </a:p>
          <a:p>
            <a:pPr lvl="1">
              <a:buFont typeface="Arial" panose="020B0604020202020204" pitchFamily="34" charset="0"/>
              <a:buChar char="•"/>
              <a:defRPr/>
            </a:pPr>
            <a:r>
              <a:rPr lang="fr-CH" altLang="en-US" sz="2000" b="1" dirty="0" smtClean="0">
                <a:solidFill>
                  <a:srgbClr val="FF0000"/>
                </a:solidFill>
                <a:cs typeface="Arial" panose="020B0604020202020204" pitchFamily="34" charset="0"/>
              </a:rPr>
              <a:t>Intra-ACP Programme</a:t>
            </a:r>
          </a:p>
          <a:p>
            <a:pPr lvl="1">
              <a:buFont typeface="Arial" panose="020B0604020202020204" pitchFamily="34" charset="0"/>
              <a:buChar char="•"/>
              <a:defRPr/>
            </a:pPr>
            <a:r>
              <a:rPr lang="fr-CH" altLang="en-US" sz="2000" dirty="0" err="1" smtClean="0">
                <a:solidFill>
                  <a:srgbClr val="000090"/>
                </a:solidFill>
                <a:cs typeface="Arial" panose="020B0604020202020204" pitchFamily="34" charset="0"/>
              </a:rPr>
              <a:t>Sustainability</a:t>
            </a:r>
            <a:r>
              <a:rPr lang="fr-CH" altLang="en-US" sz="2000" dirty="0" smtClean="0">
                <a:solidFill>
                  <a:srgbClr val="000090"/>
                </a:solidFill>
                <a:cs typeface="Arial" panose="020B0604020202020204" pitchFamily="34" charset="0"/>
              </a:rPr>
              <a:t> and </a:t>
            </a:r>
            <a:r>
              <a:rPr lang="fr-CH" altLang="en-US" sz="2000" dirty="0" err="1" smtClean="0">
                <a:solidFill>
                  <a:srgbClr val="000090"/>
                </a:solidFill>
                <a:cs typeface="Arial" panose="020B0604020202020204" pitchFamily="34" charset="0"/>
              </a:rPr>
              <a:t>Effectiveness</a:t>
            </a:r>
            <a:r>
              <a:rPr lang="fr-CH" altLang="en-US" sz="2000" dirty="0" smtClean="0">
                <a:solidFill>
                  <a:srgbClr val="000090"/>
                </a:solidFill>
                <a:cs typeface="Arial" panose="020B0604020202020204" pitchFamily="34" charset="0"/>
              </a:rPr>
              <a:t> of </a:t>
            </a:r>
            <a:r>
              <a:rPr lang="fr-CH" altLang="en-US" sz="2000" dirty="0" err="1" smtClean="0">
                <a:solidFill>
                  <a:srgbClr val="000090"/>
                </a:solidFill>
                <a:cs typeface="Arial" panose="020B0604020202020204" pitchFamily="34" charset="0"/>
              </a:rPr>
              <a:t>Climate</a:t>
            </a:r>
            <a:r>
              <a:rPr lang="fr-CH" altLang="en-US" sz="2000" dirty="0" smtClean="0">
                <a:solidFill>
                  <a:srgbClr val="000090"/>
                </a:solidFill>
                <a:cs typeface="Arial" panose="020B0604020202020204" pitchFamily="34" charset="0"/>
              </a:rPr>
              <a:t> Information Services</a:t>
            </a:r>
          </a:p>
        </p:txBody>
      </p:sp>
    </p:spTree>
    <p:extLst>
      <p:ext uri="{BB962C8B-B14F-4D97-AF65-F5344CB8AC3E}">
        <p14:creationId xmlns:p14="http://schemas.microsoft.com/office/powerpoint/2010/main" val="1067926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247650" y="273050"/>
            <a:ext cx="7181850" cy="488950"/>
          </a:xfrm>
        </p:spPr>
        <p:txBody>
          <a:bodyPr>
            <a:normAutofit fontScale="90000"/>
          </a:bodyPr>
          <a:lstStyle/>
          <a:p>
            <a:r>
              <a:rPr lang="fr-CH" altLang="en-US" sz="3600" dirty="0" err="1" smtClean="0">
                <a:solidFill>
                  <a:srgbClr val="000090"/>
                </a:solidFill>
                <a:latin typeface="Arial" charset="0"/>
                <a:ea typeface="SimSun" pitchFamily="2" charset="-122"/>
                <a:cs typeface="Arial" charset="0"/>
              </a:rPr>
              <a:t>Step</a:t>
            </a:r>
            <a:r>
              <a:rPr lang="fr-CH" altLang="en-US" sz="3600" dirty="0" smtClean="0">
                <a:solidFill>
                  <a:srgbClr val="000090"/>
                </a:solidFill>
                <a:latin typeface="Arial" charset="0"/>
                <a:ea typeface="SimSun" pitchFamily="2" charset="-122"/>
                <a:cs typeface="Arial" charset="0"/>
              </a:rPr>
              <a:t>-by-</a:t>
            </a:r>
            <a:r>
              <a:rPr lang="fr-CH" altLang="en-US" sz="3600" dirty="0" err="1" smtClean="0">
                <a:solidFill>
                  <a:srgbClr val="000090"/>
                </a:solidFill>
                <a:latin typeface="Arial" charset="0"/>
                <a:ea typeface="SimSun" pitchFamily="2" charset="-122"/>
                <a:cs typeface="Arial" charset="0"/>
              </a:rPr>
              <a:t>step</a:t>
            </a:r>
            <a:r>
              <a:rPr lang="fr-CH" altLang="en-US" sz="3600" dirty="0" smtClean="0">
                <a:solidFill>
                  <a:srgbClr val="000090"/>
                </a:solidFill>
                <a:latin typeface="Arial" charset="0"/>
                <a:ea typeface="SimSun" pitchFamily="2" charset="-122"/>
                <a:cs typeface="Arial" charset="0"/>
              </a:rPr>
              <a:t> guidelines</a:t>
            </a:r>
            <a:endParaRPr lang="en-US" altLang="en-US" sz="3600" dirty="0" smtClean="0">
              <a:solidFill>
                <a:srgbClr val="000090"/>
              </a:solidFill>
              <a:latin typeface="Arial" charset="0"/>
              <a:ea typeface="SimSun" pitchFamily="2" charset="-122"/>
              <a:cs typeface="Arial" charset="0"/>
            </a:endParaRPr>
          </a:p>
        </p:txBody>
      </p:sp>
      <p:pic>
        <p:nvPicPr>
          <p:cNvPr id="1126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553200" y="1270000"/>
            <a:ext cx="2565400" cy="3690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8" name="Text Placeholder 1"/>
          <p:cNvSpPr>
            <a:spLocks noGrp="1"/>
          </p:cNvSpPr>
          <p:nvPr>
            <p:ph type="body" sz="half" idx="2"/>
          </p:nvPr>
        </p:nvSpPr>
        <p:spPr/>
        <p:txBody>
          <a:bodyPr/>
          <a:lstStyle/>
          <a:p>
            <a:endParaRPr lang="en-US" altLang="en-US" smtClean="0"/>
          </a:p>
        </p:txBody>
      </p:sp>
      <p:pic>
        <p:nvPicPr>
          <p:cNvPr id="11269" name="Picture 6" descr="\\INTERNAL.WMO.INT\UserData\Redirected\flucio\Desktop\STEPS_GFCSv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6825"/>
            <a:ext cx="655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866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gfcs_ppt_2013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p:cNvSpPr>
          <p:nvPr>
            <p:ph type="title" idx="4294967295"/>
          </p:nvPr>
        </p:nvSpPr>
        <p:spPr>
          <a:xfrm>
            <a:off x="257175" y="274638"/>
            <a:ext cx="8429625" cy="611187"/>
          </a:xfrm>
        </p:spPr>
        <p:txBody>
          <a:bodyPr>
            <a:normAutofit/>
          </a:bodyPr>
          <a:lstStyle/>
          <a:p>
            <a:r>
              <a:rPr lang="en-US" altLang="en-US" sz="3200" b="1" dirty="0">
                <a:solidFill>
                  <a:srgbClr val="000090"/>
                </a:solidFill>
                <a:latin typeface="+mn-lt"/>
                <a:ea typeface="SimSun" pitchFamily="2" charset="-122"/>
                <a:cs typeface="Arial" charset="0"/>
              </a:rPr>
              <a:t>Purpose of the guidebook</a:t>
            </a:r>
          </a:p>
        </p:txBody>
      </p:sp>
      <p:sp>
        <p:nvSpPr>
          <p:cNvPr id="6148" name="Rectangle 3"/>
          <p:cNvSpPr>
            <a:spLocks noGrp="1"/>
          </p:cNvSpPr>
          <p:nvPr>
            <p:ph type="body" idx="4294967295"/>
          </p:nvPr>
        </p:nvSpPr>
        <p:spPr>
          <a:xfrm>
            <a:off x="257175" y="1266826"/>
            <a:ext cx="8610600" cy="3600449"/>
          </a:xfrm>
        </p:spPr>
        <p:txBody>
          <a:bodyPr/>
          <a:lstStyle/>
          <a:p>
            <a:pPr>
              <a:defRPr/>
            </a:pPr>
            <a:r>
              <a:rPr lang="en-US" sz="2400" dirty="0" smtClean="0">
                <a:solidFill>
                  <a:srgbClr val="000090"/>
                </a:solidFill>
                <a:cs typeface="Arial" panose="020B0604020202020204" pitchFamily="34" charset="0"/>
              </a:rPr>
              <a:t>NMHSs </a:t>
            </a:r>
            <a:r>
              <a:rPr lang="en-US" sz="2400" dirty="0">
                <a:solidFill>
                  <a:srgbClr val="000090"/>
                </a:solidFill>
                <a:cs typeface="Arial" panose="020B0604020202020204" pitchFamily="34" charset="0"/>
              </a:rPr>
              <a:t>and their partner institutions at national level engaged under the five pillars of the </a:t>
            </a:r>
            <a:r>
              <a:rPr lang="en-US" sz="2400" dirty="0" smtClean="0">
                <a:solidFill>
                  <a:srgbClr val="000090"/>
                </a:solidFill>
                <a:cs typeface="Arial" panose="020B0604020202020204" pitchFamily="34" charset="0"/>
              </a:rPr>
              <a:t>GFCS </a:t>
            </a:r>
            <a:r>
              <a:rPr lang="en-US" sz="2400" dirty="0">
                <a:solidFill>
                  <a:srgbClr val="000090"/>
                </a:solidFill>
                <a:cs typeface="Arial" panose="020B0604020202020204" pitchFamily="34" charset="0"/>
              </a:rPr>
              <a:t>to establish a National Framework for Climate Services </a:t>
            </a:r>
            <a:r>
              <a:rPr lang="en-US" sz="2400" dirty="0" smtClean="0">
                <a:solidFill>
                  <a:srgbClr val="000090"/>
                </a:solidFill>
                <a:cs typeface="Arial" panose="020B0604020202020204" pitchFamily="34" charset="0"/>
              </a:rPr>
              <a:t>NFCS. </a:t>
            </a:r>
          </a:p>
          <a:p>
            <a:pPr marL="0" indent="0">
              <a:buFont typeface="Arial" charset="0"/>
              <a:buNone/>
              <a:defRPr/>
            </a:pPr>
            <a:endParaRPr lang="en-US" sz="2400" dirty="0" smtClean="0">
              <a:solidFill>
                <a:srgbClr val="000090"/>
              </a:solidFill>
              <a:cs typeface="Arial" panose="020B0604020202020204" pitchFamily="34" charset="0"/>
            </a:endParaRPr>
          </a:p>
          <a:p>
            <a:pPr>
              <a:defRPr/>
            </a:pPr>
            <a:r>
              <a:rPr lang="en-US" sz="2400" dirty="0" smtClean="0">
                <a:solidFill>
                  <a:srgbClr val="000090"/>
                </a:solidFill>
                <a:cs typeface="Arial" panose="020B0604020202020204" pitchFamily="34" charset="0"/>
              </a:rPr>
              <a:t>The </a:t>
            </a:r>
            <a:r>
              <a:rPr lang="en-US" sz="2400" dirty="0">
                <a:solidFill>
                  <a:srgbClr val="000090"/>
                </a:solidFill>
                <a:cs typeface="Arial" panose="020B0604020202020204" pitchFamily="34" charset="0"/>
              </a:rPr>
              <a:t>National Frameworks for Climate Services aim to coordinate and enable </a:t>
            </a:r>
            <a:r>
              <a:rPr lang="en-GB" sz="2400" dirty="0">
                <a:solidFill>
                  <a:srgbClr val="000090"/>
                </a:solidFill>
                <a:cs typeface="Arial" panose="020B0604020202020204" pitchFamily="34" charset="0"/>
              </a:rPr>
              <a:t>institutions to work together to co-design, co-produce, communicate, deliver and make use of Climate Services for decision-making in climate-sensitive socio-economic sectors. </a:t>
            </a:r>
            <a:endParaRPr lang="en-US" altLang="en-US" sz="2400" dirty="0" smtClean="0">
              <a:solidFill>
                <a:srgbClr val="000090"/>
              </a:solidFill>
              <a:cs typeface="Arial" panose="020B0604020202020204" pitchFamily="34" charset="0"/>
            </a:endParaRPr>
          </a:p>
        </p:txBody>
      </p:sp>
    </p:spTree>
    <p:extLst>
      <p:ext uri="{BB962C8B-B14F-4D97-AF65-F5344CB8AC3E}">
        <p14:creationId xmlns:p14="http://schemas.microsoft.com/office/powerpoint/2010/main" val="219480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47649" y="361950"/>
            <a:ext cx="8658225" cy="561975"/>
          </a:xfrm>
        </p:spPr>
        <p:txBody>
          <a:bodyPr>
            <a:normAutofit fontScale="90000"/>
          </a:bodyPr>
          <a:lstStyle/>
          <a:p>
            <a:r>
              <a:rPr lang="en-US" altLang="en-US" sz="3200" b="1" dirty="0">
                <a:solidFill>
                  <a:srgbClr val="000090"/>
                </a:solidFill>
                <a:latin typeface="+mn-lt"/>
                <a:ea typeface="SimSun" pitchFamily="2" charset="-122"/>
                <a:cs typeface="Arial" charset="0"/>
              </a:rPr>
              <a:t>Status of NFCS</a:t>
            </a:r>
          </a:p>
        </p:txBody>
      </p:sp>
      <p:pic>
        <p:nvPicPr>
          <p:cNvPr id="13315" name="Picture 4" descr="NFCS_18-09-2018"/>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8100" y="1266825"/>
            <a:ext cx="91440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36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2843213" y="4149725"/>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fr-FR" altLang="fr-FR" sz="1800">
              <a:latin typeface="Arial" pitchFamily="34" charset="0"/>
            </a:endParaRPr>
          </a:p>
        </p:txBody>
      </p:sp>
      <p:pic>
        <p:nvPicPr>
          <p:cNvPr id="37891" name="Picture 3" descr="\\INTERNAL.WMO.INT\UserData\Redirected\okrylova\Desktop\CLW\Maps\NFCS Africa 1610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169863"/>
            <a:ext cx="5732462"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7650" y="561975"/>
            <a:ext cx="1959960" cy="461665"/>
          </a:xfrm>
          <a:prstGeom prst="rect">
            <a:avLst/>
          </a:prstGeom>
          <a:noFill/>
        </p:spPr>
        <p:txBody>
          <a:bodyPr wrap="none" rtlCol="0">
            <a:spAutoFit/>
          </a:bodyPr>
          <a:lstStyle/>
          <a:p>
            <a:r>
              <a:rPr lang="fr-CH" sz="2400" b="1" dirty="0" smtClean="0">
                <a:solidFill>
                  <a:srgbClr val="000090"/>
                </a:solidFill>
              </a:rPr>
              <a:t>NFCS in </a:t>
            </a:r>
            <a:r>
              <a:rPr lang="fr-CH" sz="2400" b="1" dirty="0" err="1" smtClean="0">
                <a:solidFill>
                  <a:srgbClr val="000090"/>
                </a:solidFill>
              </a:rPr>
              <a:t>Africa</a:t>
            </a:r>
            <a:endParaRPr lang="en-US" sz="2400" b="1" dirty="0">
              <a:solidFill>
                <a:srgbClr val="000090"/>
              </a:solidFill>
            </a:endParaRPr>
          </a:p>
        </p:txBody>
      </p:sp>
    </p:spTree>
    <p:extLst>
      <p:ext uri="{BB962C8B-B14F-4D97-AF65-F5344CB8AC3E}">
        <p14:creationId xmlns:p14="http://schemas.microsoft.com/office/powerpoint/2010/main" val="354275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gfcs_ppt_2013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149"/>
            <a:ext cx="9144000" cy="617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itle 1"/>
          <p:cNvSpPr>
            <a:spLocks noGrp="1"/>
          </p:cNvSpPr>
          <p:nvPr>
            <p:ph type="title" idx="4294967295"/>
          </p:nvPr>
        </p:nvSpPr>
        <p:spPr>
          <a:xfrm>
            <a:off x="0" y="0"/>
            <a:ext cx="9144000" cy="647700"/>
          </a:xfrm>
        </p:spPr>
        <p:txBody>
          <a:bodyPr/>
          <a:lstStyle/>
          <a:p>
            <a:pPr>
              <a:buClr>
                <a:srgbClr val="205867"/>
              </a:buClr>
              <a:buSzPct val="25000"/>
            </a:pPr>
            <a:r>
              <a:rPr lang="en-US" altLang="en-US" sz="3200" b="1" dirty="0" smtClean="0">
                <a:solidFill>
                  <a:srgbClr val="333399"/>
                </a:solidFill>
                <a:cs typeface="Arial" charset="0"/>
              </a:rPr>
              <a:t>Major needs</a:t>
            </a:r>
          </a:p>
        </p:txBody>
      </p:sp>
      <p:sp>
        <p:nvSpPr>
          <p:cNvPr id="15366" name="Rectangle 5"/>
          <p:cNvSpPr>
            <a:spLocks noChangeArrowheads="1"/>
          </p:cNvSpPr>
          <p:nvPr/>
        </p:nvSpPr>
        <p:spPr bwMode="auto">
          <a:xfrm>
            <a:off x="238125" y="765908"/>
            <a:ext cx="8704263" cy="490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defTabSz="457200">
              <a:spcBef>
                <a:spcPct val="20000"/>
              </a:spcBef>
              <a:buFont typeface="Arial" charset="0"/>
              <a:buChar char="•"/>
              <a:tabLst>
                <a:tab pos="381000" algn="l"/>
              </a:tabLst>
              <a:defRPr sz="3200">
                <a:solidFill>
                  <a:schemeClr val="tx1"/>
                </a:solidFill>
                <a:latin typeface="Calibri" pitchFamily="34" charset="0"/>
                <a:ea typeface="MS PGothic" pitchFamily="34" charset="-128"/>
              </a:defRPr>
            </a:lvl1pPr>
            <a:lvl2pPr marL="742950" indent="-285750" defTabSz="457200">
              <a:spcBef>
                <a:spcPct val="20000"/>
              </a:spcBef>
              <a:buFont typeface="Arial" charset="0"/>
              <a:buChar char="–"/>
              <a:tabLst>
                <a:tab pos="381000" algn="l"/>
              </a:tabLst>
              <a:defRPr sz="2800">
                <a:solidFill>
                  <a:schemeClr val="tx1"/>
                </a:solidFill>
                <a:latin typeface="Calibri" pitchFamily="34" charset="0"/>
                <a:ea typeface="MS PGothic" pitchFamily="34" charset="-128"/>
              </a:defRPr>
            </a:lvl2pPr>
            <a:lvl3pPr marL="1143000" indent="-228600" defTabSz="457200">
              <a:spcBef>
                <a:spcPct val="20000"/>
              </a:spcBef>
              <a:buFont typeface="Arial" charset="0"/>
              <a:buChar char="•"/>
              <a:tabLst>
                <a:tab pos="381000" algn="l"/>
              </a:tabLst>
              <a:defRPr sz="2400">
                <a:solidFill>
                  <a:schemeClr val="tx1"/>
                </a:solidFill>
                <a:latin typeface="Calibri" pitchFamily="34" charset="0"/>
                <a:ea typeface="MS PGothic" pitchFamily="34" charset="-128"/>
              </a:defRPr>
            </a:lvl3pPr>
            <a:lvl4pPr marL="1600200" indent="-228600" defTabSz="457200">
              <a:spcBef>
                <a:spcPct val="20000"/>
              </a:spcBef>
              <a:buFont typeface="Arial" charset="0"/>
              <a:buChar char="–"/>
              <a:tabLst>
                <a:tab pos="381000" algn="l"/>
              </a:tabLst>
              <a:defRPr sz="2000">
                <a:solidFill>
                  <a:schemeClr val="tx1"/>
                </a:solidFill>
                <a:latin typeface="Calibri" pitchFamily="34" charset="0"/>
                <a:ea typeface="MS PGothic" pitchFamily="34" charset="-128"/>
              </a:defRPr>
            </a:lvl4pPr>
            <a:lvl5pPr marL="2057400" indent="-228600" defTabSz="457200">
              <a:spcBef>
                <a:spcPct val="20000"/>
              </a:spcBef>
              <a:buFont typeface="Arial" charset="0"/>
              <a:buChar char="»"/>
              <a:tabLst>
                <a:tab pos="381000" algn="l"/>
              </a:tabLst>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tabLst>
                <a:tab pos="381000" algn="l"/>
              </a:tabLst>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tabLst>
                <a:tab pos="381000" algn="l"/>
              </a:tabLst>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tabLst>
                <a:tab pos="381000" algn="l"/>
              </a:tabLst>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tabLst>
                <a:tab pos="381000" algn="l"/>
              </a:tabLst>
              <a:defRPr sz="2000">
                <a:solidFill>
                  <a:schemeClr val="tx1"/>
                </a:solidFill>
                <a:latin typeface="Calibri" pitchFamily="34" charset="0"/>
                <a:ea typeface="MS PGothic" pitchFamily="34" charset="-128"/>
              </a:defRPr>
            </a:lvl9pPr>
          </a:lstStyle>
          <a:p>
            <a:pPr eaLnBrk="1" hangingPunct="1">
              <a:spcBef>
                <a:spcPts val="600"/>
              </a:spcBef>
              <a:buFont typeface="Arial" panose="020B0604020202020204" pitchFamily="34" charset="0"/>
              <a:buChar char="•"/>
            </a:pPr>
            <a:r>
              <a:rPr lang="en-GB" altLang="en-US" sz="1900" dirty="0">
                <a:solidFill>
                  <a:srgbClr val="FF0000"/>
                </a:solidFill>
                <a:latin typeface="+mn-lt"/>
                <a:ea typeface="SimSun" pitchFamily="2" charset="-122"/>
                <a:cs typeface="Times New Roman" pitchFamily="18" charset="0"/>
              </a:rPr>
              <a:t>Tailored</a:t>
            </a:r>
            <a:r>
              <a:rPr lang="en-GB" altLang="en-US" sz="1900" dirty="0">
                <a:solidFill>
                  <a:srgbClr val="000090"/>
                </a:solidFill>
                <a:latin typeface="+mn-lt"/>
                <a:ea typeface="SimSun" pitchFamily="2" charset="-122"/>
                <a:cs typeface="Times New Roman" pitchFamily="18" charset="0"/>
              </a:rPr>
              <a:t> climate information products and advisory services;</a:t>
            </a:r>
          </a:p>
          <a:p>
            <a:pPr eaLnBrk="1" hangingPunct="1">
              <a:spcBef>
                <a:spcPts val="600"/>
              </a:spcBef>
              <a:buFont typeface="Arial" panose="020B0604020202020204" pitchFamily="34" charset="0"/>
              <a:buChar char="•"/>
            </a:pPr>
            <a:r>
              <a:rPr lang="en-GB" altLang="en-US" sz="1900" dirty="0">
                <a:solidFill>
                  <a:srgbClr val="FF0000"/>
                </a:solidFill>
                <a:latin typeface="+mn-lt"/>
                <a:ea typeface="SimSun" pitchFamily="2" charset="-122"/>
                <a:cs typeface="Times New Roman" pitchFamily="18" charset="0"/>
              </a:rPr>
              <a:t>Capacity development </a:t>
            </a:r>
            <a:r>
              <a:rPr lang="en-GB" altLang="en-US" sz="1900" dirty="0">
                <a:solidFill>
                  <a:srgbClr val="000090"/>
                </a:solidFill>
                <a:latin typeface="+mn-lt"/>
                <a:ea typeface="SimSun" pitchFamily="2" charset="-122"/>
                <a:cs typeface="Times New Roman" pitchFamily="18" charset="0"/>
              </a:rPr>
              <a:t>of professionals and communities on production and effective application of climate services;</a:t>
            </a:r>
          </a:p>
          <a:p>
            <a:pPr eaLnBrk="1" hangingPunct="1">
              <a:spcBef>
                <a:spcPts val="600"/>
              </a:spcBef>
              <a:buFont typeface="Arial" panose="020B0604020202020204" pitchFamily="34" charset="0"/>
              <a:buChar char="•"/>
            </a:pPr>
            <a:r>
              <a:rPr lang="en-GB" altLang="en-US" sz="1900" dirty="0">
                <a:solidFill>
                  <a:srgbClr val="000090"/>
                </a:solidFill>
                <a:latin typeface="+mn-lt"/>
                <a:ea typeface="SimSun" pitchFamily="2" charset="-122"/>
                <a:cs typeface="Times New Roman" pitchFamily="18" charset="0"/>
              </a:rPr>
              <a:t>Improved, </a:t>
            </a:r>
            <a:r>
              <a:rPr lang="en-GB" altLang="en-US" sz="1900" dirty="0">
                <a:solidFill>
                  <a:srgbClr val="FF0000"/>
                </a:solidFill>
                <a:latin typeface="+mn-lt"/>
                <a:ea typeface="SimSun" pitchFamily="2" charset="-122"/>
                <a:cs typeface="Times New Roman" pitchFamily="18" charset="0"/>
              </a:rPr>
              <a:t>standardized</a:t>
            </a:r>
            <a:r>
              <a:rPr lang="en-GB" altLang="en-US" sz="1900" dirty="0">
                <a:solidFill>
                  <a:srgbClr val="000090"/>
                </a:solidFill>
                <a:latin typeface="+mn-lt"/>
                <a:ea typeface="SimSun" pitchFamily="2" charset="-122"/>
                <a:cs typeface="Times New Roman" pitchFamily="18" charset="0"/>
              </a:rPr>
              <a:t>, and quality controlled sector monitoring data that is compatible with environmental and climate information;</a:t>
            </a:r>
            <a:endParaRPr lang="en-US" altLang="en-US" sz="1900" dirty="0">
              <a:solidFill>
                <a:srgbClr val="000090"/>
              </a:solidFill>
              <a:latin typeface="+mn-lt"/>
              <a:ea typeface="SimSun" pitchFamily="2" charset="-122"/>
              <a:cs typeface="Times New Roman" pitchFamily="18" charset="0"/>
            </a:endParaRPr>
          </a:p>
          <a:p>
            <a:pPr eaLnBrk="1" hangingPunct="1">
              <a:spcBef>
                <a:spcPts val="600"/>
              </a:spcBef>
              <a:buFont typeface="Arial" panose="020B0604020202020204" pitchFamily="34" charset="0"/>
              <a:buChar char="•"/>
            </a:pPr>
            <a:r>
              <a:rPr lang="en-GB" altLang="en-US" sz="1900" dirty="0">
                <a:solidFill>
                  <a:srgbClr val="000090"/>
                </a:solidFill>
                <a:latin typeface="+mn-lt"/>
                <a:ea typeface="SimSun" pitchFamily="2" charset="-122"/>
                <a:cs typeface="Times New Roman" pitchFamily="18" charset="0"/>
              </a:rPr>
              <a:t>Monitoring and evaluation of the appropriate, </a:t>
            </a:r>
            <a:r>
              <a:rPr lang="en-GB" altLang="en-US" sz="1900" dirty="0">
                <a:solidFill>
                  <a:srgbClr val="FF0000"/>
                </a:solidFill>
                <a:latin typeface="+mn-lt"/>
                <a:ea typeface="SimSun" pitchFamily="2" charset="-122"/>
                <a:cs typeface="Times New Roman" pitchFamily="18" charset="0"/>
              </a:rPr>
              <a:t>effective, and cost-effective use of climate information</a:t>
            </a:r>
            <a:r>
              <a:rPr lang="en-GB" altLang="en-US" sz="1900" dirty="0">
                <a:solidFill>
                  <a:srgbClr val="000090"/>
                </a:solidFill>
                <a:latin typeface="+mn-lt"/>
                <a:ea typeface="SimSun" pitchFamily="2" charset="-122"/>
                <a:cs typeface="Times New Roman" pitchFamily="18" charset="0"/>
              </a:rPr>
              <a:t> for sector decisions;</a:t>
            </a:r>
            <a:endParaRPr lang="en-US" altLang="en-US" sz="1900" dirty="0">
              <a:solidFill>
                <a:srgbClr val="000090"/>
              </a:solidFill>
              <a:latin typeface="+mn-lt"/>
              <a:ea typeface="SimSun" pitchFamily="2" charset="-122"/>
              <a:cs typeface="Times New Roman" pitchFamily="18" charset="0"/>
            </a:endParaRPr>
          </a:p>
          <a:p>
            <a:pPr eaLnBrk="1" hangingPunct="1">
              <a:spcBef>
                <a:spcPts val="600"/>
              </a:spcBef>
              <a:buFont typeface="Arial" panose="020B0604020202020204" pitchFamily="34" charset="0"/>
              <a:buChar char="•"/>
            </a:pPr>
            <a:r>
              <a:rPr lang="en-GB" altLang="en-US" sz="1900" dirty="0">
                <a:solidFill>
                  <a:srgbClr val="000090"/>
                </a:solidFill>
                <a:latin typeface="+mn-lt"/>
                <a:ea typeface="SimSun" pitchFamily="2" charset="-122"/>
                <a:cs typeface="Times New Roman" pitchFamily="18" charset="0"/>
              </a:rPr>
              <a:t>Research and prediction of sector impacts associated with climate variability and climate change, in collaboration with the climate research community;</a:t>
            </a:r>
            <a:endParaRPr lang="en-US" altLang="en-US" sz="1900" dirty="0">
              <a:solidFill>
                <a:srgbClr val="000090"/>
              </a:solidFill>
              <a:latin typeface="+mn-lt"/>
              <a:ea typeface="SimSun" pitchFamily="2" charset="-122"/>
              <a:cs typeface="Times New Roman" pitchFamily="18" charset="0"/>
            </a:endParaRPr>
          </a:p>
          <a:p>
            <a:pPr eaLnBrk="1" hangingPunct="1">
              <a:spcBef>
                <a:spcPts val="600"/>
              </a:spcBef>
              <a:buFont typeface="Arial" panose="020B0604020202020204" pitchFamily="34" charset="0"/>
              <a:buChar char="•"/>
            </a:pPr>
            <a:r>
              <a:rPr lang="en-GB" altLang="en-US" sz="1900" dirty="0">
                <a:solidFill>
                  <a:srgbClr val="FF0000"/>
                </a:solidFill>
                <a:latin typeface="+mn-lt"/>
                <a:ea typeface="SimSun" pitchFamily="2" charset="-122"/>
                <a:cs typeface="Times New Roman" pitchFamily="18" charset="0"/>
              </a:rPr>
              <a:t>Development and deployment of early warning systems </a:t>
            </a:r>
            <a:r>
              <a:rPr lang="en-GB" altLang="en-US" sz="1900" dirty="0">
                <a:solidFill>
                  <a:srgbClr val="000090"/>
                </a:solidFill>
                <a:latin typeface="+mn-lt"/>
                <a:ea typeface="SimSun" pitchFamily="2" charset="-122"/>
                <a:cs typeface="Times New Roman" pitchFamily="18" charset="0"/>
              </a:rPr>
              <a:t>appropriate to the sector and user communities;</a:t>
            </a:r>
            <a:endParaRPr lang="en-US" altLang="en-US" sz="1900" dirty="0">
              <a:solidFill>
                <a:srgbClr val="000090"/>
              </a:solidFill>
              <a:latin typeface="+mn-lt"/>
              <a:ea typeface="SimSun" pitchFamily="2" charset="-122"/>
              <a:cs typeface="Times New Roman" pitchFamily="18" charset="0"/>
            </a:endParaRPr>
          </a:p>
          <a:p>
            <a:pPr eaLnBrk="1" hangingPunct="1">
              <a:spcBef>
                <a:spcPts val="600"/>
              </a:spcBef>
              <a:buFont typeface="Arial" panose="020B0604020202020204" pitchFamily="34" charset="0"/>
              <a:buChar char="•"/>
            </a:pPr>
            <a:r>
              <a:rPr lang="en-GB" altLang="en-US" sz="1900" dirty="0">
                <a:solidFill>
                  <a:srgbClr val="000090"/>
                </a:solidFill>
                <a:latin typeface="+mn-lt"/>
                <a:ea typeface="SimSun" pitchFamily="2" charset="-122"/>
                <a:cs typeface="Times New Roman" pitchFamily="18" charset="0"/>
              </a:rPr>
              <a:t>Sustainable </a:t>
            </a:r>
            <a:r>
              <a:rPr lang="en-GB" altLang="en-US" sz="1900" dirty="0">
                <a:solidFill>
                  <a:srgbClr val="FF0000"/>
                </a:solidFill>
                <a:latin typeface="+mn-lt"/>
                <a:ea typeface="SimSun" pitchFamily="2" charset="-122"/>
                <a:cs typeface="Times New Roman" pitchFamily="18" charset="0"/>
              </a:rPr>
              <a:t>financial and technical </a:t>
            </a:r>
            <a:r>
              <a:rPr lang="en-GB" altLang="en-US" sz="1900" dirty="0">
                <a:solidFill>
                  <a:srgbClr val="000090"/>
                </a:solidFill>
                <a:latin typeface="+mn-lt"/>
                <a:ea typeface="SimSun" pitchFamily="2" charset="-122"/>
                <a:cs typeface="Times New Roman" pitchFamily="18" charset="0"/>
              </a:rPr>
              <a:t>support;</a:t>
            </a:r>
            <a:endParaRPr lang="en-US" altLang="en-US" sz="1900" dirty="0">
              <a:solidFill>
                <a:srgbClr val="000090"/>
              </a:solidFill>
              <a:latin typeface="+mn-lt"/>
              <a:ea typeface="SimSun" pitchFamily="2" charset="-122"/>
              <a:cs typeface="Times New Roman" pitchFamily="18" charset="0"/>
            </a:endParaRPr>
          </a:p>
          <a:p>
            <a:pPr eaLnBrk="1" hangingPunct="1">
              <a:spcBef>
                <a:spcPts val="600"/>
              </a:spcBef>
              <a:buFont typeface="Arial" panose="020B0604020202020204" pitchFamily="34" charset="0"/>
              <a:buChar char="•"/>
            </a:pPr>
            <a:r>
              <a:rPr lang="en-GB" altLang="en-US" sz="1900" dirty="0">
                <a:solidFill>
                  <a:srgbClr val="FF0000"/>
                </a:solidFill>
                <a:latin typeface="+mn-lt"/>
                <a:ea typeface="SimSun" pitchFamily="2" charset="-122"/>
                <a:cs typeface="Times New Roman" pitchFamily="18" charset="0"/>
              </a:rPr>
              <a:t>Better collaboration </a:t>
            </a:r>
            <a:r>
              <a:rPr lang="en-GB" altLang="en-US" sz="1900" dirty="0">
                <a:solidFill>
                  <a:srgbClr val="000090"/>
                </a:solidFill>
                <a:latin typeface="+mn-lt"/>
                <a:ea typeface="SimSun" pitchFamily="2" charset="-122"/>
                <a:cs typeface="Times New Roman" pitchFamily="18" charset="0"/>
              </a:rPr>
              <a:t>with the climate community for interdisciplinary policy, practice and research.</a:t>
            </a:r>
          </a:p>
        </p:txBody>
      </p:sp>
    </p:spTree>
    <p:extLst>
      <p:ext uri="{BB962C8B-B14F-4D97-AF65-F5344CB8AC3E}">
        <p14:creationId xmlns:p14="http://schemas.microsoft.com/office/powerpoint/2010/main" val="1474740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4905</TotalTime>
  <Words>2500</Words>
  <Application>Microsoft Office PowerPoint</Application>
  <PresentationFormat>On-screen Show (4:3)</PresentationFormat>
  <Paragraphs>308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WMO_BLUE_Powerpoint_en_fr</vt:lpstr>
      <vt:lpstr>PowerPoint Presentation</vt:lpstr>
      <vt:lpstr>PowerPoint Presentation</vt:lpstr>
      <vt:lpstr>GFCS Pillars </vt:lpstr>
      <vt:lpstr>Implementation Strategies</vt:lpstr>
      <vt:lpstr>Step-by-step guidelines</vt:lpstr>
      <vt:lpstr>Purpose of the guidebook</vt:lpstr>
      <vt:lpstr>Status of NFCS</vt:lpstr>
      <vt:lpstr>PowerPoint Presentation</vt:lpstr>
      <vt:lpstr>Major needs</vt:lpstr>
      <vt:lpstr>PowerPoint Presentation</vt:lpstr>
      <vt:lpstr>PowerPoint Presentation</vt:lpstr>
      <vt:lpstr> </vt:lpstr>
      <vt:lpstr>PowerPoint Presentation</vt:lpstr>
      <vt:lpstr>Intra-ACP Climate Services Project WMO Contributions to Project Outputs</vt:lpstr>
      <vt:lpstr>Output 1</vt:lpstr>
      <vt:lpstr>Output 2</vt:lpstr>
      <vt:lpstr>Output 3</vt:lpstr>
      <vt:lpstr>Output 3, ctd…</vt:lpstr>
      <vt:lpstr>Output 4</vt:lpstr>
      <vt:lpstr>Data or information?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Andrioli</dc:creator>
  <cp:lastModifiedBy>Jean-Paul Gaudechoux</cp:lastModifiedBy>
  <cp:revision>348</cp:revision>
  <cp:lastPrinted>2018-11-09T08:05:24Z</cp:lastPrinted>
  <dcterms:created xsi:type="dcterms:W3CDTF">2017-06-16T07:32:31Z</dcterms:created>
  <dcterms:modified xsi:type="dcterms:W3CDTF">2018-11-15T05:24:34Z</dcterms:modified>
</cp:coreProperties>
</file>