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5" r:id="rId8"/>
    <p:sldId id="274" r:id="rId9"/>
    <p:sldId id="280" r:id="rId10"/>
    <p:sldId id="2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11/14/2018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8917" y="1622738"/>
            <a:ext cx="8001000" cy="2971801"/>
          </a:xfrm>
        </p:spPr>
        <p:txBody>
          <a:bodyPr>
            <a:normAutofit fontScale="90000"/>
          </a:bodyPr>
          <a:lstStyle/>
          <a:p>
            <a:pPr algn="ctr"/>
            <a:r>
              <a:rPr lang="fr-FR" dirty="0" smtClean="0"/>
              <a:t>SYSTÈME D’INFORMATION SUR L’EAU (</a:t>
            </a:r>
            <a:r>
              <a:rPr lang="fr-FR" dirty="0" err="1" smtClean="0"/>
              <a:t>sie</a:t>
            </a:r>
            <a:r>
              <a:rPr lang="fr-FR" dirty="0" smtClean="0"/>
              <a:t>) DE LA CEEAC ET LA GESTION DES RISQUES DE CATASTROPHE</a:t>
            </a:r>
            <a:endParaRPr lang="fr-FR" dirty="0"/>
          </a:p>
        </p:txBody>
      </p:sp>
      <p:sp>
        <p:nvSpPr>
          <p:cNvPr id="3" name="Sous-titre 2"/>
          <p:cNvSpPr>
            <a:spLocks noGrp="1"/>
          </p:cNvSpPr>
          <p:nvPr>
            <p:ph type="subTitle" idx="1"/>
          </p:nvPr>
        </p:nvSpPr>
        <p:spPr>
          <a:xfrm>
            <a:off x="684212" y="4771330"/>
            <a:ext cx="6400800" cy="1947333"/>
          </a:xfrm>
        </p:spPr>
        <p:txBody>
          <a:bodyPr/>
          <a:lstStyle/>
          <a:p>
            <a:r>
              <a:rPr lang="fr-FR" dirty="0" smtClean="0"/>
              <a:t>Présentation : Narcisse ODOUA</a:t>
            </a:r>
          </a:p>
          <a:p>
            <a:r>
              <a:rPr lang="en-GB" dirty="0" smtClean="0"/>
              <a:t>				Armand </a:t>
            </a:r>
            <a:r>
              <a:rPr lang="en-GB" dirty="0" err="1" smtClean="0"/>
              <a:t>Desiré</a:t>
            </a:r>
            <a:r>
              <a:rPr lang="en-GB" dirty="0" smtClean="0"/>
              <a:t> NDEMAZAGOA</a:t>
            </a:r>
            <a:endParaRPr lang="fr-FR" dirty="0" smtClean="0"/>
          </a:p>
          <a:p>
            <a:r>
              <a:rPr lang="fr-FR" dirty="0"/>
              <a:t> </a:t>
            </a:r>
            <a:r>
              <a:rPr lang="fr-FR"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169" y="0"/>
            <a:ext cx="1648496" cy="1622738"/>
          </a:xfrm>
          <a:prstGeom prst="rect">
            <a:avLst/>
          </a:prstGeom>
        </p:spPr>
      </p:pic>
    </p:spTree>
    <p:extLst>
      <p:ext uri="{BB962C8B-B14F-4D97-AF65-F5344CB8AC3E}">
        <p14:creationId xmlns:p14="http://schemas.microsoft.com/office/powerpoint/2010/main" val="2556581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pPr algn="ctr"/>
            <a:r>
              <a:rPr lang="fr-FR" sz="4000" b="1" dirty="0" smtClean="0"/>
              <a:t>conclusion</a:t>
            </a:r>
            <a:endParaRPr lang="fr-FR" sz="40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6" name="ZoneTexte 5"/>
          <p:cNvSpPr txBox="1"/>
          <p:nvPr/>
        </p:nvSpPr>
        <p:spPr>
          <a:xfrm>
            <a:off x="637806" y="1313645"/>
            <a:ext cx="9374187" cy="584775"/>
          </a:xfrm>
          <a:prstGeom prst="rect">
            <a:avLst/>
          </a:prstGeom>
          <a:noFill/>
        </p:spPr>
        <p:txBody>
          <a:bodyPr wrap="square" rtlCol="0">
            <a:spAutoFit/>
          </a:bodyPr>
          <a:lstStyle/>
          <a:p>
            <a:endParaRPr lang="fr-FR" sz="3200" dirty="0"/>
          </a:p>
        </p:txBody>
      </p:sp>
      <p:sp>
        <p:nvSpPr>
          <p:cNvPr id="5" name="ZoneTexte 5"/>
          <p:cNvSpPr txBox="1"/>
          <p:nvPr/>
        </p:nvSpPr>
        <p:spPr>
          <a:xfrm>
            <a:off x="637806" y="1313645"/>
            <a:ext cx="9374187" cy="4524315"/>
          </a:xfrm>
          <a:prstGeom prst="rect">
            <a:avLst/>
          </a:prstGeom>
          <a:noFill/>
        </p:spPr>
        <p:txBody>
          <a:bodyPr wrap="square" rtlCol="0">
            <a:spAutoFit/>
          </a:bodyPr>
          <a:lstStyle/>
          <a:p>
            <a:pPr marL="285750" lvl="0" indent="-285750">
              <a:buFont typeface="Arial" panose="020B0604020202020204" pitchFamily="34" charset="0"/>
              <a:buChar char="•"/>
            </a:pPr>
            <a:r>
              <a:rPr lang="fr-FR" sz="2400" dirty="0"/>
              <a:t>Comme défini par le « Cadre d'Action de </a:t>
            </a:r>
            <a:r>
              <a:rPr lang="fr-FR" sz="2400" dirty="0" err="1"/>
              <a:t>Hyogo</a:t>
            </a:r>
            <a:r>
              <a:rPr lang="fr-FR" sz="2400" dirty="0"/>
              <a:t> pour 2005-2015 », « le point de départ pour la réduction du risque de catastrophes et pour la promotion de la culture de la résilience face aux catastrophes réside dans la connaissance des aléas et des vulnérabilités physiques, sociales, économiques et environnementales qui sont en train de changer dans le court et long terme, suivies par des actions entreprises sur les bases de cette connaissance </a:t>
            </a:r>
            <a:r>
              <a:rPr lang="fr-FR" sz="2400" dirty="0" smtClean="0"/>
              <a:t>».</a:t>
            </a:r>
          </a:p>
          <a:p>
            <a:pPr marL="285750" lvl="0" indent="-285750">
              <a:buFont typeface="Arial" panose="020B0604020202020204" pitchFamily="34" charset="0"/>
              <a:buChar char="•"/>
            </a:pPr>
            <a:r>
              <a:rPr lang="en-GB" sz="2400" dirty="0" smtClean="0"/>
              <a:t>Le SIE nous aide à apprendre du passé, </a:t>
            </a:r>
            <a:r>
              <a:rPr lang="en-GB" sz="2400" dirty="0"/>
              <a:t>à</a:t>
            </a:r>
            <a:r>
              <a:rPr lang="en-GB" sz="2400" dirty="0" smtClean="0"/>
              <a:t> </a:t>
            </a:r>
            <a:r>
              <a:rPr lang="en-GB" sz="2400" dirty="0" err="1" smtClean="0"/>
              <a:t>gérer</a:t>
            </a:r>
            <a:r>
              <a:rPr lang="en-GB" sz="2400" dirty="0" smtClean="0"/>
              <a:t> les cartes des </a:t>
            </a:r>
            <a:r>
              <a:rPr lang="en-GB" sz="2400" dirty="0" err="1" smtClean="0"/>
              <a:t>aléas</a:t>
            </a:r>
            <a:r>
              <a:rPr lang="en-GB" sz="2400" dirty="0" smtClean="0"/>
              <a:t>, </a:t>
            </a:r>
            <a:r>
              <a:rPr lang="en-GB" sz="2400" dirty="0" err="1" smtClean="0"/>
              <a:t>l’information</a:t>
            </a:r>
            <a:r>
              <a:rPr lang="en-GB" sz="2400" dirty="0" smtClean="0"/>
              <a:t> sur les </a:t>
            </a:r>
            <a:r>
              <a:rPr lang="en-GB" sz="2400" dirty="0" err="1" smtClean="0"/>
              <a:t>risques</a:t>
            </a:r>
            <a:r>
              <a:rPr lang="en-GB" sz="2400" dirty="0" smtClean="0"/>
              <a:t>, les cartes des </a:t>
            </a:r>
            <a:r>
              <a:rPr lang="en-GB" sz="2400" dirty="0" err="1" smtClean="0"/>
              <a:t>risques</a:t>
            </a:r>
            <a:r>
              <a:rPr lang="en-GB" sz="2400" dirty="0" smtClean="0"/>
              <a:t> et metre à </a:t>
            </a:r>
            <a:r>
              <a:rPr lang="en-GB" sz="2400" dirty="0" err="1" smtClean="0"/>
              <a:t>notre</a:t>
            </a:r>
            <a:r>
              <a:rPr lang="en-GB" sz="2400" dirty="0" smtClean="0"/>
              <a:t> disposition des </a:t>
            </a:r>
            <a:r>
              <a:rPr lang="en-GB" sz="2400" dirty="0" err="1" smtClean="0"/>
              <a:t>outils</a:t>
            </a:r>
            <a:r>
              <a:rPr lang="en-GB" sz="2400" dirty="0" smtClean="0"/>
              <a:t> pour </a:t>
            </a:r>
            <a:r>
              <a:rPr lang="en-GB" sz="2400" dirty="0" err="1" smtClean="0"/>
              <a:t>pouvoir</a:t>
            </a:r>
            <a:r>
              <a:rPr lang="en-GB" sz="2400" dirty="0" smtClean="0"/>
              <a:t> </a:t>
            </a:r>
            <a:r>
              <a:rPr lang="en-GB" sz="2400" dirty="0" err="1" smtClean="0"/>
              <a:t>communiquer</a:t>
            </a:r>
            <a:r>
              <a:rPr lang="en-GB" sz="2400" dirty="0" smtClean="0"/>
              <a:t> sur les </a:t>
            </a:r>
            <a:r>
              <a:rPr lang="en-GB" sz="2400" dirty="0" err="1" smtClean="0"/>
              <a:t>risques</a:t>
            </a:r>
            <a:r>
              <a:rPr lang="en-GB" sz="2400" dirty="0" smtClean="0"/>
              <a:t> de catastrophe.</a:t>
            </a:r>
            <a:endParaRPr lang="fr-FR" sz="3200" dirty="0"/>
          </a:p>
        </p:txBody>
      </p:sp>
    </p:spTree>
    <p:extLst>
      <p:ext uri="{BB962C8B-B14F-4D97-AF65-F5344CB8AC3E}">
        <p14:creationId xmlns:p14="http://schemas.microsoft.com/office/powerpoint/2010/main" val="253615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r>
              <a:rPr lang="fr-FR" sz="4400" b="1" dirty="0" smtClean="0"/>
              <a:t>QU’EST CE QUE LE SIE CEEAC ?</a:t>
            </a:r>
            <a:endParaRPr lang="fr-FR" sz="44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5" name="Sous-titre 2"/>
          <p:cNvSpPr txBox="1">
            <a:spLocks/>
          </p:cNvSpPr>
          <p:nvPr/>
        </p:nvSpPr>
        <p:spPr>
          <a:xfrm>
            <a:off x="581181" y="2253804"/>
            <a:ext cx="10211315" cy="425002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fr-FR" dirty="0" smtClean="0"/>
          </a:p>
        </p:txBody>
      </p:sp>
      <p:sp>
        <p:nvSpPr>
          <p:cNvPr id="6" name="ZoneTexte 5"/>
          <p:cNvSpPr txBox="1"/>
          <p:nvPr/>
        </p:nvSpPr>
        <p:spPr>
          <a:xfrm>
            <a:off x="999744" y="1821644"/>
            <a:ext cx="9374187" cy="4524315"/>
          </a:xfrm>
          <a:prstGeom prst="rect">
            <a:avLst/>
          </a:prstGeom>
          <a:noFill/>
        </p:spPr>
        <p:txBody>
          <a:bodyPr wrap="square" rtlCol="0">
            <a:spAutoFit/>
          </a:bodyPr>
          <a:lstStyle/>
          <a:p>
            <a:pPr algn="just"/>
            <a:r>
              <a:rPr lang="fr-FR" sz="3200" dirty="0"/>
              <a:t>Le Système d’Information sur l’Eau (SIE) est un ensemble organisé comprenant des éléments relatifs à l'eau </a:t>
            </a:r>
            <a:r>
              <a:rPr lang="fr-FR" sz="3200" dirty="0" smtClean="0"/>
              <a:t>et aux </a:t>
            </a:r>
            <a:r>
              <a:rPr lang="fr-FR" sz="3200" dirty="0"/>
              <a:t>milieux aquatiques (données, équipements, logiciels, procédures, personnels, institution, etc.) qui </a:t>
            </a:r>
            <a:r>
              <a:rPr lang="fr-FR" sz="3200" dirty="0" smtClean="0"/>
              <a:t>se coordonnent </a:t>
            </a:r>
            <a:r>
              <a:rPr lang="fr-FR" sz="3200" dirty="0"/>
              <a:t>(mesure, saisie, stockage, traitement) pour concourir à la restitution d'une information d'aide à </a:t>
            </a:r>
            <a:r>
              <a:rPr lang="fr-FR" sz="3200" dirty="0" smtClean="0"/>
              <a:t>la prise </a:t>
            </a:r>
            <a:r>
              <a:rPr lang="fr-FR" sz="3200" dirty="0"/>
              <a:t>de décisions éclairées en </a:t>
            </a:r>
            <a:r>
              <a:rPr lang="fr-FR" sz="3200" dirty="0" smtClean="0"/>
              <a:t>GIRE et en GRC.</a:t>
            </a:r>
            <a:endParaRPr lang="fr-FR" sz="3200" dirty="0"/>
          </a:p>
        </p:txBody>
      </p:sp>
    </p:spTree>
    <p:extLst>
      <p:ext uri="{BB962C8B-B14F-4D97-AF65-F5344CB8AC3E}">
        <p14:creationId xmlns:p14="http://schemas.microsoft.com/office/powerpoint/2010/main" val="2659429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r>
              <a:rPr lang="fr-FR" sz="4400" b="1" dirty="0" smtClean="0"/>
              <a:t>QU’EST CE QUE LE SIE CEEAC ?</a:t>
            </a:r>
            <a:endParaRPr lang="fr-FR" sz="44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5" name="Sous-titre 2"/>
          <p:cNvSpPr txBox="1">
            <a:spLocks/>
          </p:cNvSpPr>
          <p:nvPr/>
        </p:nvSpPr>
        <p:spPr>
          <a:xfrm>
            <a:off x="581181" y="2253804"/>
            <a:ext cx="10211315" cy="425002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fr-FR" dirty="0" smtClean="0"/>
          </a:p>
        </p:txBody>
      </p:sp>
      <p:sp>
        <p:nvSpPr>
          <p:cNvPr id="6" name="ZoneTexte 5"/>
          <p:cNvSpPr txBox="1"/>
          <p:nvPr/>
        </p:nvSpPr>
        <p:spPr>
          <a:xfrm>
            <a:off x="842989" y="1455884"/>
            <a:ext cx="9374187" cy="4893647"/>
          </a:xfrm>
          <a:prstGeom prst="rect">
            <a:avLst/>
          </a:prstGeom>
          <a:noFill/>
        </p:spPr>
        <p:txBody>
          <a:bodyPr wrap="square" rtlCol="0">
            <a:spAutoFit/>
          </a:bodyPr>
          <a:lstStyle/>
          <a:p>
            <a:pPr algn="just"/>
            <a:r>
              <a:rPr lang="fr-FR" sz="2400" dirty="0"/>
              <a:t>Le SIE de la CEEAC sera donc un ensemble de systèmes d'informations inter-reliés dont le but ultime est</a:t>
            </a:r>
          </a:p>
          <a:p>
            <a:pPr algn="just"/>
            <a:r>
              <a:rPr lang="fr-FR" sz="2400" dirty="0"/>
              <a:t>d'assurer la bonne gouvernance de l'eau au niveau d'un regroupement de pays géographiquement voisins. Il</a:t>
            </a:r>
          </a:p>
          <a:p>
            <a:pPr algn="just"/>
            <a:r>
              <a:rPr lang="fr-FR" sz="2400" dirty="0"/>
              <a:t>jouera le rôle d’un système fédérateur des données et des informations sur les ressources dans les </a:t>
            </a:r>
            <a:r>
              <a:rPr lang="fr-FR" sz="2400" dirty="0" smtClean="0"/>
              <a:t>pays membres </a:t>
            </a:r>
            <a:r>
              <a:rPr lang="fr-FR" sz="2400" dirty="0"/>
              <a:t>de la CEEAC. </a:t>
            </a:r>
            <a:endParaRPr lang="fr-FR" sz="2400" dirty="0" smtClean="0"/>
          </a:p>
          <a:p>
            <a:pPr algn="just"/>
            <a:r>
              <a:rPr lang="fr-FR" sz="2400" dirty="0" smtClean="0"/>
              <a:t>Il </a:t>
            </a:r>
            <a:r>
              <a:rPr lang="fr-FR" sz="2400" dirty="0"/>
              <a:t>permettra de renforcer les échanges de données et des informations sur l’eau </a:t>
            </a:r>
            <a:r>
              <a:rPr lang="fr-FR" sz="2400" dirty="0" smtClean="0"/>
              <a:t>entre les </a:t>
            </a:r>
            <a:r>
              <a:rPr lang="fr-FR" sz="2400" dirty="0"/>
              <a:t>pays et les institutions économiques régionales, les différents organismes de bassin transfrontaliers (ABN</a:t>
            </a:r>
            <a:r>
              <a:rPr lang="fr-FR" sz="2400" dirty="0" smtClean="0"/>
              <a:t>, CBLT</a:t>
            </a:r>
            <a:r>
              <a:rPr lang="fr-FR" sz="2400" dirty="0"/>
              <a:t>, CICOS, etc.) et les autres organisations telles que la BAD, la FAO, l’UNEP, le JMP/UNESCO/OMS</a:t>
            </a:r>
            <a:r>
              <a:rPr lang="fr-FR" sz="2400" dirty="0" smtClean="0"/>
              <a:t>, l’AMCOW</a:t>
            </a:r>
            <a:r>
              <a:rPr lang="fr-FR" sz="2400" dirty="0"/>
              <a:t>, etc.</a:t>
            </a:r>
          </a:p>
        </p:txBody>
      </p:sp>
    </p:spTree>
    <p:extLst>
      <p:ext uri="{BB962C8B-B14F-4D97-AF65-F5344CB8AC3E}">
        <p14:creationId xmlns:p14="http://schemas.microsoft.com/office/powerpoint/2010/main" val="17068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r>
              <a:rPr lang="fr-FR" sz="4400" b="1" dirty="0" smtClean="0"/>
              <a:t>QU’EST CE QUE LE SIE CEEAC ?</a:t>
            </a:r>
            <a:endParaRPr lang="fr-FR" sz="44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6" name="ZoneTexte 5"/>
          <p:cNvSpPr txBox="1"/>
          <p:nvPr/>
        </p:nvSpPr>
        <p:spPr>
          <a:xfrm>
            <a:off x="999744" y="1821644"/>
            <a:ext cx="9374187" cy="3970318"/>
          </a:xfrm>
          <a:prstGeom prst="rect">
            <a:avLst/>
          </a:prstGeom>
          <a:noFill/>
        </p:spPr>
        <p:txBody>
          <a:bodyPr wrap="square" rtlCol="0">
            <a:spAutoFit/>
          </a:bodyPr>
          <a:lstStyle/>
          <a:p>
            <a:pPr algn="just"/>
            <a:r>
              <a:rPr lang="fr-FR" sz="2800" dirty="0"/>
              <a:t>Le SIE de la CEEAC offrira à la communauté des utilisateurs quatre fonctionnalités de base :</a:t>
            </a:r>
          </a:p>
          <a:p>
            <a:pPr algn="just"/>
            <a:r>
              <a:rPr lang="fr-FR" sz="2800" dirty="0"/>
              <a:t>- Le suivi de la ressource ;</a:t>
            </a:r>
          </a:p>
          <a:p>
            <a:pPr algn="just"/>
            <a:r>
              <a:rPr lang="fr-FR" sz="2800" dirty="0"/>
              <a:t>- La gestion et la protection de la ressource ;</a:t>
            </a:r>
          </a:p>
          <a:p>
            <a:pPr algn="just"/>
            <a:r>
              <a:rPr lang="fr-FR" sz="2800" dirty="0"/>
              <a:t>- La diffusion des informations sur la ressource auprès d’une large communauté d’utilisateurs ;</a:t>
            </a:r>
          </a:p>
          <a:p>
            <a:pPr algn="just"/>
            <a:r>
              <a:rPr lang="fr-FR" sz="2800" dirty="0"/>
              <a:t>- La mise en place d’un instrument de collaborations intra- et inter institutionnelles en gestion intégrée des</a:t>
            </a:r>
          </a:p>
          <a:p>
            <a:pPr algn="just"/>
            <a:r>
              <a:rPr lang="fr-FR" sz="2800" dirty="0"/>
              <a:t>ressources en eau.</a:t>
            </a:r>
          </a:p>
        </p:txBody>
      </p:sp>
    </p:spTree>
    <p:extLst>
      <p:ext uri="{BB962C8B-B14F-4D97-AF65-F5344CB8AC3E}">
        <p14:creationId xmlns:p14="http://schemas.microsoft.com/office/powerpoint/2010/main" val="23395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r>
              <a:rPr lang="fr-FR" sz="4000" b="1" dirty="0"/>
              <a:t>DOMAINES THEMATIQUES DU SIE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6" name="ZoneTexte 5"/>
          <p:cNvSpPr txBox="1"/>
          <p:nvPr/>
        </p:nvSpPr>
        <p:spPr>
          <a:xfrm>
            <a:off x="999744" y="1821644"/>
            <a:ext cx="9374187" cy="3970318"/>
          </a:xfrm>
          <a:prstGeom prst="rect">
            <a:avLst/>
          </a:prstGeom>
          <a:noFill/>
        </p:spPr>
        <p:txBody>
          <a:bodyPr wrap="square" rtlCol="0">
            <a:spAutoFit/>
          </a:bodyPr>
          <a:lstStyle/>
          <a:p>
            <a:r>
              <a:rPr lang="fr-FR" sz="2800" dirty="0" smtClean="0"/>
              <a:t>Le SIE CEEAC couvre les thématiques suivantes :</a:t>
            </a:r>
          </a:p>
          <a:p>
            <a:r>
              <a:rPr lang="fr-FR" sz="2800" dirty="0" smtClean="0"/>
              <a:t>- </a:t>
            </a:r>
            <a:r>
              <a:rPr lang="fr-FR" sz="2800" dirty="0"/>
              <a:t>Les </a:t>
            </a:r>
            <a:r>
              <a:rPr lang="fr-FR" sz="2800" b="1" dirty="0"/>
              <a:t>informations de référence </a:t>
            </a:r>
            <a:r>
              <a:rPr lang="fr-FR" sz="2800" dirty="0"/>
              <a:t>;</a:t>
            </a:r>
          </a:p>
          <a:p>
            <a:r>
              <a:rPr lang="fr-FR" sz="2800" dirty="0"/>
              <a:t>- Les </a:t>
            </a:r>
            <a:r>
              <a:rPr lang="fr-FR" sz="2800" b="1" dirty="0"/>
              <a:t>informations sur l’environnement hydrologique </a:t>
            </a:r>
            <a:r>
              <a:rPr lang="fr-FR" sz="2800" dirty="0"/>
              <a:t>;</a:t>
            </a:r>
          </a:p>
          <a:p>
            <a:r>
              <a:rPr lang="fr-FR" sz="2800" dirty="0"/>
              <a:t>- Les informations concernant </a:t>
            </a:r>
            <a:r>
              <a:rPr lang="fr-FR" sz="2800" b="1" dirty="0"/>
              <a:t>les pressions sur les ressources en eau </a:t>
            </a:r>
            <a:r>
              <a:rPr lang="fr-FR" sz="2800" dirty="0"/>
              <a:t>;</a:t>
            </a:r>
          </a:p>
          <a:p>
            <a:pPr marL="457200" indent="-457200">
              <a:buFontTx/>
              <a:buChar char="-"/>
            </a:pPr>
            <a:r>
              <a:rPr lang="fr-FR" sz="2800" dirty="0" smtClean="0"/>
              <a:t>Les </a:t>
            </a:r>
            <a:r>
              <a:rPr lang="fr-FR" sz="2800" b="1" dirty="0"/>
              <a:t>informations de surveillance et de suivi </a:t>
            </a:r>
            <a:r>
              <a:rPr lang="fr-FR" sz="2800" dirty="0"/>
              <a:t>(monitoring) </a:t>
            </a:r>
            <a:r>
              <a:rPr lang="fr-FR" sz="2800" dirty="0" smtClean="0"/>
              <a:t>;</a:t>
            </a:r>
          </a:p>
          <a:p>
            <a:pPr marL="457200" indent="-457200">
              <a:buFontTx/>
              <a:buChar char="-"/>
            </a:pPr>
            <a:r>
              <a:rPr lang="fr-FR" sz="2800" dirty="0"/>
              <a:t>les </a:t>
            </a:r>
            <a:r>
              <a:rPr lang="fr-FR" sz="2800" b="1" dirty="0"/>
              <a:t>Politiques et visions régionales </a:t>
            </a:r>
            <a:r>
              <a:rPr lang="fr-FR" sz="2800" dirty="0"/>
              <a:t>liées à la gestion des ressources en eau .</a:t>
            </a:r>
          </a:p>
        </p:txBody>
      </p:sp>
    </p:spTree>
    <p:extLst>
      <p:ext uri="{BB962C8B-B14F-4D97-AF65-F5344CB8AC3E}">
        <p14:creationId xmlns:p14="http://schemas.microsoft.com/office/powerpoint/2010/main" val="341870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r>
              <a:rPr lang="fr-FR" sz="4000" b="1" dirty="0"/>
              <a:t>DOMAINES THEMATIQUES DU SIE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949" y="0"/>
            <a:ext cx="1273824" cy="1273824"/>
          </a:xfrm>
        </p:spPr>
      </p:pic>
      <p:sp>
        <p:nvSpPr>
          <p:cNvPr id="5" name="Rectangle à coins arrondis 4"/>
          <p:cNvSpPr/>
          <p:nvPr/>
        </p:nvSpPr>
        <p:spPr>
          <a:xfrm>
            <a:off x="559671" y="1313645"/>
            <a:ext cx="1906073" cy="5306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2" name="Rectangle à coins arrondis 11"/>
          <p:cNvSpPr/>
          <p:nvPr/>
        </p:nvSpPr>
        <p:spPr>
          <a:xfrm>
            <a:off x="2850867" y="1313645"/>
            <a:ext cx="1906073" cy="5306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4" name="Rectangle à coins arrondis 13"/>
          <p:cNvSpPr/>
          <p:nvPr/>
        </p:nvSpPr>
        <p:spPr>
          <a:xfrm>
            <a:off x="5135731" y="1306839"/>
            <a:ext cx="1906073" cy="5306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5" name="Rectangle à coins arrondis 14"/>
          <p:cNvSpPr/>
          <p:nvPr/>
        </p:nvSpPr>
        <p:spPr>
          <a:xfrm>
            <a:off x="7363915" y="1306839"/>
            <a:ext cx="1906073" cy="5306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6" name="Rectangle à coins arrondis 15"/>
          <p:cNvSpPr/>
          <p:nvPr/>
        </p:nvSpPr>
        <p:spPr>
          <a:xfrm>
            <a:off x="9592099" y="1329980"/>
            <a:ext cx="1906073" cy="5306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nvGrpSpPr>
          <p:cNvPr id="43" name="Groupe 42"/>
          <p:cNvGrpSpPr/>
          <p:nvPr/>
        </p:nvGrpSpPr>
        <p:grpSpPr>
          <a:xfrm>
            <a:off x="639081" y="1313645"/>
            <a:ext cx="10853910" cy="5227129"/>
            <a:chOff x="639081" y="1313645"/>
            <a:chExt cx="10853910" cy="5227129"/>
          </a:xfrm>
        </p:grpSpPr>
        <p:sp>
          <p:nvSpPr>
            <p:cNvPr id="7" name="ZoneTexte 6"/>
            <p:cNvSpPr txBox="1"/>
            <p:nvPr/>
          </p:nvSpPr>
          <p:spPr>
            <a:xfrm>
              <a:off x="772172" y="1390757"/>
              <a:ext cx="1481069" cy="430887"/>
            </a:xfrm>
            <a:prstGeom prst="rect">
              <a:avLst/>
            </a:prstGeom>
            <a:noFill/>
          </p:spPr>
          <p:txBody>
            <a:bodyPr wrap="square" rtlCol="0">
              <a:spAutoFit/>
            </a:bodyPr>
            <a:lstStyle/>
            <a:p>
              <a:pPr algn="ctr"/>
              <a:r>
                <a:rPr lang="fr-FR" sz="1100" b="1" dirty="0" smtClean="0">
                  <a:solidFill>
                    <a:schemeClr val="bg1"/>
                  </a:solidFill>
                </a:rPr>
                <a:t>1, INFORMATION DE REFERENCE</a:t>
              </a:r>
              <a:endParaRPr lang="fr-FR" sz="1100" b="1" dirty="0">
                <a:solidFill>
                  <a:schemeClr val="bg1"/>
                </a:solidFill>
              </a:endParaRPr>
            </a:p>
          </p:txBody>
        </p:sp>
        <p:sp>
          <p:nvSpPr>
            <p:cNvPr id="8" name="Rectangle à coins arrondis 7"/>
            <p:cNvSpPr/>
            <p:nvPr/>
          </p:nvSpPr>
          <p:spPr>
            <a:xfrm>
              <a:off x="669140" y="1992647"/>
              <a:ext cx="1687131" cy="2102835"/>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96002" y="2144005"/>
              <a:ext cx="1556836" cy="1815882"/>
            </a:xfrm>
            <a:prstGeom prst="rect">
              <a:avLst/>
            </a:prstGeom>
            <a:noFill/>
          </p:spPr>
          <p:txBody>
            <a:bodyPr wrap="none" rtlCol="0">
              <a:spAutoFit/>
            </a:bodyPr>
            <a:lstStyle/>
            <a:p>
              <a:r>
                <a:rPr lang="fr-FR" sz="1400" b="1" dirty="0"/>
                <a:t>Informations sur</a:t>
              </a:r>
            </a:p>
            <a:p>
              <a:r>
                <a:rPr lang="fr-FR" sz="1400" b="1" dirty="0"/>
                <a:t>l'Environnement</a:t>
              </a:r>
            </a:p>
            <a:p>
              <a:r>
                <a:rPr lang="fr-FR" sz="1200" dirty="0"/>
                <a:t>•Formations</a:t>
              </a:r>
            </a:p>
            <a:p>
              <a:r>
                <a:rPr lang="fr-FR" sz="1200" dirty="0"/>
                <a:t>géologiques</a:t>
              </a:r>
            </a:p>
            <a:p>
              <a:r>
                <a:rPr lang="fr-FR" sz="1200" dirty="0"/>
                <a:t>•Sol dominants</a:t>
              </a:r>
            </a:p>
            <a:p>
              <a:r>
                <a:rPr lang="fr-FR" sz="1200" dirty="0"/>
                <a:t>•Climat</a:t>
              </a:r>
            </a:p>
            <a:p>
              <a:r>
                <a:rPr lang="fr-FR" sz="1200" dirty="0"/>
                <a:t>•Occupation du</a:t>
              </a:r>
            </a:p>
            <a:p>
              <a:r>
                <a:rPr lang="fr-FR" sz="1200" dirty="0"/>
                <a:t>sol</a:t>
              </a:r>
            </a:p>
            <a:p>
              <a:r>
                <a:rPr lang="fr-FR" sz="1200" dirty="0"/>
                <a:t>•Topographie...</a:t>
              </a:r>
            </a:p>
          </p:txBody>
        </p:sp>
        <p:sp>
          <p:nvSpPr>
            <p:cNvPr id="10" name="Rectangle à coins arrondis 9"/>
            <p:cNvSpPr/>
            <p:nvPr/>
          </p:nvSpPr>
          <p:spPr>
            <a:xfrm>
              <a:off x="665707" y="4200421"/>
              <a:ext cx="1687131" cy="2226137"/>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39081" y="4246840"/>
              <a:ext cx="1740381" cy="2154436"/>
            </a:xfrm>
            <a:prstGeom prst="rect">
              <a:avLst/>
            </a:prstGeom>
            <a:noFill/>
          </p:spPr>
          <p:txBody>
            <a:bodyPr wrap="square" rtlCol="0">
              <a:spAutoFit/>
            </a:bodyPr>
            <a:lstStyle/>
            <a:p>
              <a:r>
                <a:rPr lang="fr-FR" b="1" dirty="0"/>
                <a:t>Informations </a:t>
              </a:r>
              <a:r>
                <a:rPr lang="fr-FR" b="1" dirty="0" smtClean="0"/>
                <a:t>de Gestion</a:t>
              </a:r>
              <a:endParaRPr lang="fr-FR" b="1" dirty="0"/>
            </a:p>
            <a:p>
              <a:r>
                <a:rPr lang="fr-FR" sz="1400" dirty="0"/>
                <a:t>•Limites</a:t>
              </a:r>
            </a:p>
            <a:p>
              <a:r>
                <a:rPr lang="fr-FR" sz="1400" dirty="0"/>
                <a:t>administratives</a:t>
              </a:r>
            </a:p>
            <a:p>
              <a:r>
                <a:rPr lang="fr-FR" sz="1400" dirty="0"/>
                <a:t>•Villes/Localités</a:t>
              </a:r>
            </a:p>
            <a:p>
              <a:r>
                <a:rPr lang="fr-FR" sz="1400" dirty="0"/>
                <a:t>•Routes</a:t>
              </a:r>
            </a:p>
            <a:p>
              <a:r>
                <a:rPr lang="fr-FR" sz="1400" dirty="0"/>
                <a:t>principales</a:t>
              </a:r>
            </a:p>
            <a:p>
              <a:r>
                <a:rPr lang="fr-FR" sz="1400" dirty="0"/>
                <a:t>•Données </a:t>
              </a:r>
              <a:r>
                <a:rPr lang="fr-FR" sz="1400" dirty="0" smtClean="0"/>
                <a:t>socio</a:t>
              </a:r>
            </a:p>
            <a:p>
              <a:r>
                <a:rPr lang="fr-FR" sz="1400" dirty="0" smtClean="0"/>
                <a:t>économiques</a:t>
              </a:r>
              <a:endParaRPr lang="fr-FR" sz="1400" dirty="0"/>
            </a:p>
          </p:txBody>
        </p:sp>
        <p:sp>
          <p:nvSpPr>
            <p:cNvPr id="13" name="ZoneTexte 12"/>
            <p:cNvSpPr txBox="1"/>
            <p:nvPr/>
          </p:nvSpPr>
          <p:spPr>
            <a:xfrm>
              <a:off x="2882098" y="1329980"/>
              <a:ext cx="1628972" cy="523220"/>
            </a:xfrm>
            <a:prstGeom prst="rect">
              <a:avLst/>
            </a:prstGeom>
            <a:noFill/>
          </p:spPr>
          <p:txBody>
            <a:bodyPr wrap="none" rtlCol="0">
              <a:spAutoFit/>
            </a:bodyPr>
            <a:lstStyle/>
            <a:p>
              <a:pPr algn="ctr"/>
              <a:r>
                <a:rPr lang="fr-FR" sz="1400" b="1" dirty="0">
                  <a:solidFill>
                    <a:schemeClr val="bg1"/>
                  </a:solidFill>
                </a:rPr>
                <a:t>2.Environnement</a:t>
              </a:r>
            </a:p>
            <a:p>
              <a:pPr algn="ctr"/>
              <a:r>
                <a:rPr lang="fr-FR" sz="1400" b="1" dirty="0">
                  <a:solidFill>
                    <a:schemeClr val="bg1"/>
                  </a:solidFill>
                </a:rPr>
                <a:t>hydrologique</a:t>
              </a:r>
              <a:endParaRPr lang="fr-FR" sz="1400" dirty="0">
                <a:solidFill>
                  <a:schemeClr val="bg1"/>
                </a:solidFill>
              </a:endParaRPr>
            </a:p>
          </p:txBody>
        </p:sp>
        <p:sp>
          <p:nvSpPr>
            <p:cNvPr id="17" name="Rectangle à coins arrondis 16"/>
            <p:cNvSpPr/>
            <p:nvPr/>
          </p:nvSpPr>
          <p:spPr>
            <a:xfrm>
              <a:off x="2941285" y="2000528"/>
              <a:ext cx="1687131" cy="21028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906994" y="2144005"/>
              <a:ext cx="1737309" cy="1384995"/>
            </a:xfrm>
            <a:prstGeom prst="rect">
              <a:avLst/>
            </a:prstGeom>
            <a:noFill/>
          </p:spPr>
          <p:txBody>
            <a:bodyPr wrap="square" rtlCol="0">
              <a:spAutoFit/>
            </a:bodyPr>
            <a:lstStyle/>
            <a:p>
              <a:r>
                <a:rPr lang="fr-FR" sz="2000" b="1" dirty="0"/>
                <a:t>Eaux de surface</a:t>
              </a:r>
            </a:p>
            <a:p>
              <a:r>
                <a:rPr lang="fr-FR" sz="1600" dirty="0"/>
                <a:t>•</a:t>
              </a:r>
              <a:r>
                <a:rPr lang="fr-FR" sz="1400" dirty="0"/>
                <a:t>Bassins </a:t>
              </a:r>
              <a:r>
                <a:rPr lang="fr-FR" sz="1400" dirty="0" smtClean="0"/>
                <a:t>versants</a:t>
              </a:r>
              <a:endParaRPr lang="fr-FR" sz="1400" dirty="0"/>
            </a:p>
            <a:p>
              <a:r>
                <a:rPr lang="fr-FR" sz="1400" dirty="0"/>
                <a:t>•Cours d’eau</a:t>
              </a:r>
            </a:p>
            <a:p>
              <a:r>
                <a:rPr lang="fr-FR" sz="1400" dirty="0"/>
                <a:t>•Plans d’eau</a:t>
              </a:r>
            </a:p>
          </p:txBody>
        </p:sp>
        <p:sp>
          <p:nvSpPr>
            <p:cNvPr id="19" name="Rectangle à coins arrondis 18"/>
            <p:cNvSpPr/>
            <p:nvPr/>
          </p:nvSpPr>
          <p:spPr>
            <a:xfrm>
              <a:off x="2960337" y="4272640"/>
              <a:ext cx="1687131" cy="2102835"/>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5245201" y="2059115"/>
              <a:ext cx="1687131" cy="3053798"/>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245202" y="5225387"/>
              <a:ext cx="1687131" cy="11562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7465010" y="2065066"/>
              <a:ext cx="1687131" cy="80807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465009" y="3898872"/>
              <a:ext cx="1687131" cy="2527686"/>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9711791" y="1979420"/>
              <a:ext cx="1687131" cy="1166116"/>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9698910" y="4212648"/>
              <a:ext cx="1687131" cy="107929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3071303" y="4394168"/>
              <a:ext cx="1578561" cy="1477328"/>
            </a:xfrm>
            <a:prstGeom prst="rect">
              <a:avLst/>
            </a:prstGeom>
            <a:noFill/>
          </p:spPr>
          <p:txBody>
            <a:bodyPr wrap="square" rtlCol="0">
              <a:spAutoFit/>
            </a:bodyPr>
            <a:lstStyle/>
            <a:p>
              <a:r>
                <a:rPr lang="fr-FR" sz="1400" b="1" dirty="0"/>
                <a:t>Aquifères et eaux</a:t>
              </a:r>
            </a:p>
            <a:p>
              <a:r>
                <a:rPr lang="fr-FR" sz="1400" b="1" dirty="0"/>
                <a:t>souterraines</a:t>
              </a:r>
            </a:p>
            <a:p>
              <a:r>
                <a:rPr lang="fr-FR" sz="1600" dirty="0"/>
                <a:t>•Aquifères</a:t>
              </a:r>
            </a:p>
            <a:p>
              <a:r>
                <a:rPr lang="fr-FR" sz="1600" dirty="0"/>
                <a:t>•Nappes</a:t>
              </a:r>
            </a:p>
            <a:p>
              <a:r>
                <a:rPr lang="fr-FR" sz="1600" dirty="0"/>
                <a:t>•Points d'eau</a:t>
              </a:r>
            </a:p>
          </p:txBody>
        </p:sp>
        <p:sp>
          <p:nvSpPr>
            <p:cNvPr id="27" name="ZoneTexte 26"/>
            <p:cNvSpPr txBox="1"/>
            <p:nvPr/>
          </p:nvSpPr>
          <p:spPr>
            <a:xfrm>
              <a:off x="5377565" y="1313645"/>
              <a:ext cx="1664238" cy="738664"/>
            </a:xfrm>
            <a:prstGeom prst="rect">
              <a:avLst/>
            </a:prstGeom>
            <a:noFill/>
          </p:spPr>
          <p:txBody>
            <a:bodyPr wrap="none" rtlCol="0">
              <a:spAutoFit/>
            </a:bodyPr>
            <a:lstStyle/>
            <a:p>
              <a:r>
                <a:rPr lang="fr-FR" sz="1400" b="1" dirty="0">
                  <a:solidFill>
                    <a:schemeClr val="bg1"/>
                  </a:solidFill>
                </a:rPr>
                <a:t>3.Pressions sur</a:t>
              </a:r>
            </a:p>
            <a:p>
              <a:r>
                <a:rPr lang="fr-FR" sz="1400" b="1" dirty="0">
                  <a:solidFill>
                    <a:schemeClr val="bg1"/>
                  </a:solidFill>
                </a:rPr>
                <a:t>les ressources en</a:t>
              </a:r>
            </a:p>
            <a:p>
              <a:r>
                <a:rPr lang="fr-FR" sz="1400" b="1" dirty="0">
                  <a:solidFill>
                    <a:schemeClr val="bg1"/>
                  </a:solidFill>
                </a:rPr>
                <a:t>eau</a:t>
              </a:r>
              <a:endParaRPr lang="fr-FR" sz="1400" dirty="0">
                <a:solidFill>
                  <a:schemeClr val="bg1"/>
                </a:solidFill>
              </a:endParaRPr>
            </a:p>
          </p:txBody>
        </p:sp>
        <p:sp>
          <p:nvSpPr>
            <p:cNvPr id="28" name="ZoneTexte 27"/>
            <p:cNvSpPr txBox="1"/>
            <p:nvPr/>
          </p:nvSpPr>
          <p:spPr>
            <a:xfrm>
              <a:off x="5303360" y="2059115"/>
              <a:ext cx="1603324" cy="2677656"/>
            </a:xfrm>
            <a:prstGeom prst="rect">
              <a:avLst/>
            </a:prstGeom>
            <a:noFill/>
          </p:spPr>
          <p:txBody>
            <a:bodyPr wrap="none" rtlCol="0">
              <a:spAutoFit/>
            </a:bodyPr>
            <a:lstStyle/>
            <a:p>
              <a:r>
                <a:rPr lang="fr-FR" sz="1600" b="1" dirty="0"/>
                <a:t>Types d'usage</a:t>
              </a:r>
            </a:p>
            <a:p>
              <a:r>
                <a:rPr lang="fr-FR" sz="1400" dirty="0" smtClean="0"/>
                <a:t>•</a:t>
              </a:r>
              <a:r>
                <a:rPr lang="fr-FR" sz="1400" dirty="0"/>
                <a:t>Usage</a:t>
              </a:r>
            </a:p>
            <a:p>
              <a:r>
                <a:rPr lang="fr-FR" sz="1400" dirty="0"/>
                <a:t>domestique</a:t>
              </a:r>
            </a:p>
            <a:p>
              <a:r>
                <a:rPr lang="fr-FR" sz="1400" dirty="0"/>
                <a:t>•Agriculture</a:t>
              </a:r>
            </a:p>
            <a:p>
              <a:r>
                <a:rPr lang="fr-FR" sz="1400" dirty="0"/>
                <a:t>•Energie</a:t>
              </a:r>
            </a:p>
            <a:p>
              <a:r>
                <a:rPr lang="fr-FR" sz="1400" dirty="0"/>
                <a:t>•Industrie</a:t>
              </a:r>
            </a:p>
            <a:p>
              <a:r>
                <a:rPr lang="fr-FR" sz="1400" dirty="0"/>
                <a:t>•Navigation</a:t>
              </a:r>
            </a:p>
            <a:p>
              <a:r>
                <a:rPr lang="fr-FR" sz="1400" dirty="0"/>
                <a:t>intérieure</a:t>
              </a:r>
            </a:p>
            <a:p>
              <a:r>
                <a:rPr lang="fr-FR" sz="1400" dirty="0"/>
                <a:t>•Pêche</a:t>
              </a:r>
            </a:p>
            <a:p>
              <a:r>
                <a:rPr lang="fr-FR" sz="1400" dirty="0"/>
                <a:t>•Ecosystèmes</a:t>
              </a:r>
            </a:p>
            <a:p>
              <a:r>
                <a:rPr lang="fr-FR" sz="1200" dirty="0" smtClean="0"/>
                <a:t>environnementaux</a:t>
              </a:r>
              <a:endParaRPr lang="fr-FR" sz="1200" dirty="0"/>
            </a:p>
            <a:p>
              <a:r>
                <a:rPr lang="fr-FR" sz="1400" dirty="0"/>
                <a:t>•Loisirs</a:t>
              </a:r>
            </a:p>
          </p:txBody>
        </p:sp>
        <p:sp>
          <p:nvSpPr>
            <p:cNvPr id="29" name="ZoneTexte 28"/>
            <p:cNvSpPr txBox="1"/>
            <p:nvPr/>
          </p:nvSpPr>
          <p:spPr>
            <a:xfrm>
              <a:off x="5303360" y="5511099"/>
              <a:ext cx="1593706" cy="584775"/>
            </a:xfrm>
            <a:prstGeom prst="rect">
              <a:avLst/>
            </a:prstGeom>
            <a:noFill/>
          </p:spPr>
          <p:txBody>
            <a:bodyPr wrap="none" rtlCol="0">
              <a:spAutoFit/>
            </a:bodyPr>
            <a:lstStyle/>
            <a:p>
              <a:r>
                <a:rPr lang="fr-FR" sz="1600" b="1" dirty="0"/>
                <a:t>Changements</a:t>
              </a:r>
            </a:p>
            <a:p>
              <a:r>
                <a:rPr lang="fr-FR" sz="1600" b="1" dirty="0"/>
                <a:t>climatiques</a:t>
              </a:r>
            </a:p>
          </p:txBody>
        </p:sp>
        <p:sp>
          <p:nvSpPr>
            <p:cNvPr id="30" name="ZoneTexte 29"/>
            <p:cNvSpPr txBox="1"/>
            <p:nvPr/>
          </p:nvSpPr>
          <p:spPr>
            <a:xfrm>
              <a:off x="7537597" y="1329980"/>
              <a:ext cx="1433406" cy="738664"/>
            </a:xfrm>
            <a:prstGeom prst="rect">
              <a:avLst/>
            </a:prstGeom>
            <a:noFill/>
          </p:spPr>
          <p:txBody>
            <a:bodyPr wrap="none" rtlCol="0">
              <a:spAutoFit/>
            </a:bodyPr>
            <a:lstStyle/>
            <a:p>
              <a:r>
                <a:rPr lang="fr-FR" sz="1400" b="1" dirty="0">
                  <a:solidFill>
                    <a:schemeClr val="bg1"/>
                  </a:solidFill>
                </a:rPr>
                <a:t>4. Dispositifs et</a:t>
              </a:r>
            </a:p>
            <a:p>
              <a:r>
                <a:rPr lang="fr-FR" sz="1400" b="1" dirty="0">
                  <a:solidFill>
                    <a:schemeClr val="bg1"/>
                  </a:solidFill>
                </a:rPr>
                <a:t>résultats de</a:t>
              </a:r>
            </a:p>
            <a:p>
              <a:r>
                <a:rPr lang="fr-FR" sz="1400" b="1" dirty="0">
                  <a:solidFill>
                    <a:schemeClr val="bg1"/>
                  </a:solidFill>
                </a:rPr>
                <a:t>surveillance</a:t>
              </a:r>
              <a:endParaRPr lang="fr-FR" sz="1400" dirty="0">
                <a:solidFill>
                  <a:schemeClr val="bg1"/>
                </a:solidFill>
              </a:endParaRPr>
            </a:p>
          </p:txBody>
        </p:sp>
        <p:sp>
          <p:nvSpPr>
            <p:cNvPr id="31" name="Rectangle à coins arrondis 30"/>
            <p:cNvSpPr/>
            <p:nvPr/>
          </p:nvSpPr>
          <p:spPr>
            <a:xfrm>
              <a:off x="7465009" y="2953565"/>
              <a:ext cx="1687131" cy="845703"/>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532922" y="2036458"/>
              <a:ext cx="1568058" cy="738664"/>
            </a:xfrm>
            <a:prstGeom prst="rect">
              <a:avLst/>
            </a:prstGeom>
            <a:noFill/>
          </p:spPr>
          <p:txBody>
            <a:bodyPr wrap="none" rtlCol="0">
              <a:spAutoFit/>
            </a:bodyPr>
            <a:lstStyle/>
            <a:p>
              <a:r>
                <a:rPr lang="fr-FR" sz="1400" b="1" dirty="0"/>
                <a:t>Gestionnaire du</a:t>
              </a:r>
            </a:p>
            <a:p>
              <a:r>
                <a:rPr lang="fr-FR" sz="1400" b="1" dirty="0"/>
                <a:t>réseau de</a:t>
              </a:r>
            </a:p>
            <a:p>
              <a:r>
                <a:rPr lang="fr-FR" sz="1400" b="1" dirty="0"/>
                <a:t>surveillance</a:t>
              </a:r>
            </a:p>
          </p:txBody>
        </p:sp>
        <p:sp>
          <p:nvSpPr>
            <p:cNvPr id="33" name="ZoneTexte 32"/>
            <p:cNvSpPr txBox="1"/>
            <p:nvPr/>
          </p:nvSpPr>
          <p:spPr>
            <a:xfrm>
              <a:off x="7555364" y="2964527"/>
              <a:ext cx="1523174" cy="738664"/>
            </a:xfrm>
            <a:prstGeom prst="rect">
              <a:avLst/>
            </a:prstGeom>
            <a:noFill/>
          </p:spPr>
          <p:txBody>
            <a:bodyPr wrap="none" rtlCol="0">
              <a:spAutoFit/>
            </a:bodyPr>
            <a:lstStyle/>
            <a:p>
              <a:r>
                <a:rPr lang="fr-FR" sz="1400" b="1" dirty="0"/>
                <a:t>Caractérisation</a:t>
              </a:r>
            </a:p>
            <a:p>
              <a:r>
                <a:rPr lang="fr-FR" sz="1400" b="1" dirty="0"/>
                <a:t>du réseau de</a:t>
              </a:r>
            </a:p>
            <a:p>
              <a:r>
                <a:rPr lang="fr-FR" sz="1400" b="1" dirty="0"/>
                <a:t>surveillance</a:t>
              </a:r>
            </a:p>
          </p:txBody>
        </p:sp>
        <p:sp>
          <p:nvSpPr>
            <p:cNvPr id="34" name="ZoneTexte 33"/>
            <p:cNvSpPr txBox="1"/>
            <p:nvPr/>
          </p:nvSpPr>
          <p:spPr>
            <a:xfrm>
              <a:off x="7547213" y="3924673"/>
              <a:ext cx="1560042" cy="2616101"/>
            </a:xfrm>
            <a:prstGeom prst="rect">
              <a:avLst/>
            </a:prstGeom>
            <a:noFill/>
          </p:spPr>
          <p:txBody>
            <a:bodyPr wrap="none" rtlCol="0">
              <a:spAutoFit/>
            </a:bodyPr>
            <a:lstStyle/>
            <a:p>
              <a:r>
                <a:rPr lang="fr-FR" sz="1400" b="1" dirty="0"/>
                <a:t>Données au</a:t>
              </a:r>
            </a:p>
            <a:p>
              <a:r>
                <a:rPr lang="fr-FR" sz="1400" b="1" dirty="0"/>
                <a:t>niveau des sites</a:t>
              </a:r>
            </a:p>
            <a:p>
              <a:r>
                <a:rPr lang="fr-FR" sz="1400" b="1" dirty="0"/>
                <a:t>de surveillance</a:t>
              </a:r>
            </a:p>
            <a:p>
              <a:r>
                <a:rPr lang="fr-FR" sz="1400" dirty="0"/>
                <a:t>•</a:t>
              </a:r>
              <a:r>
                <a:rPr lang="fr-FR" sz="1200" dirty="0"/>
                <a:t>Evaluation</a:t>
              </a:r>
            </a:p>
            <a:p>
              <a:r>
                <a:rPr lang="fr-FR" sz="1200" dirty="0"/>
                <a:t>quantitative des</a:t>
              </a:r>
            </a:p>
            <a:p>
              <a:r>
                <a:rPr lang="fr-FR" sz="1200" dirty="0"/>
                <a:t>eaux de surface</a:t>
              </a:r>
            </a:p>
            <a:p>
              <a:r>
                <a:rPr lang="fr-FR" sz="1200" dirty="0"/>
                <a:t>et des eaux</a:t>
              </a:r>
            </a:p>
            <a:p>
              <a:r>
                <a:rPr lang="fr-FR" sz="1200" dirty="0"/>
                <a:t>souterraines</a:t>
              </a:r>
            </a:p>
            <a:p>
              <a:r>
                <a:rPr lang="fr-FR" sz="1200" dirty="0"/>
                <a:t>•Evaluation</a:t>
              </a:r>
            </a:p>
            <a:p>
              <a:r>
                <a:rPr lang="fr-FR" sz="1200" dirty="0"/>
                <a:t>qualitative des</a:t>
              </a:r>
            </a:p>
            <a:p>
              <a:r>
                <a:rPr lang="fr-FR" sz="1200" dirty="0"/>
                <a:t>eaux de surface</a:t>
              </a:r>
            </a:p>
            <a:p>
              <a:r>
                <a:rPr lang="fr-FR" sz="1200" dirty="0"/>
                <a:t>et des eaux</a:t>
              </a:r>
            </a:p>
            <a:p>
              <a:r>
                <a:rPr lang="fr-FR" sz="1200" dirty="0"/>
                <a:t>souterraines</a:t>
              </a:r>
            </a:p>
          </p:txBody>
        </p:sp>
        <p:sp>
          <p:nvSpPr>
            <p:cNvPr id="35" name="Rectangle à coins arrondis 34"/>
            <p:cNvSpPr/>
            <p:nvPr/>
          </p:nvSpPr>
          <p:spPr>
            <a:xfrm>
              <a:off x="9711791" y="3238461"/>
              <a:ext cx="1687131" cy="864902"/>
            </a:xfrm>
            <a:prstGeom prst="roundRect">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9698910" y="5401225"/>
              <a:ext cx="1687131" cy="1079292"/>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9698910" y="2037540"/>
              <a:ext cx="1687131" cy="1107996"/>
            </a:xfrm>
            <a:prstGeom prst="rect">
              <a:avLst/>
            </a:prstGeom>
            <a:noFill/>
          </p:spPr>
          <p:txBody>
            <a:bodyPr wrap="square" rtlCol="0">
              <a:spAutoFit/>
            </a:bodyPr>
            <a:lstStyle/>
            <a:p>
              <a:r>
                <a:rPr lang="fr-FR" sz="1100" dirty="0"/>
                <a:t>Programmes et projets</a:t>
              </a:r>
            </a:p>
            <a:p>
              <a:r>
                <a:rPr lang="fr-FR" sz="1100" dirty="0"/>
                <a:t>transfrontaliers et grands</a:t>
              </a:r>
            </a:p>
            <a:p>
              <a:r>
                <a:rPr lang="fr-FR" sz="1100" dirty="0"/>
                <a:t>projets nationaux à</a:t>
              </a:r>
            </a:p>
            <a:p>
              <a:r>
                <a:rPr lang="fr-FR" sz="1100" dirty="0"/>
                <a:t>impact transfrontalier</a:t>
              </a:r>
            </a:p>
          </p:txBody>
        </p:sp>
        <p:sp>
          <p:nvSpPr>
            <p:cNvPr id="38" name="ZoneTexte 37"/>
            <p:cNvSpPr txBox="1"/>
            <p:nvPr/>
          </p:nvSpPr>
          <p:spPr>
            <a:xfrm>
              <a:off x="9698910" y="3347746"/>
              <a:ext cx="1794081" cy="646331"/>
            </a:xfrm>
            <a:prstGeom prst="rect">
              <a:avLst/>
            </a:prstGeom>
            <a:noFill/>
          </p:spPr>
          <p:txBody>
            <a:bodyPr wrap="none" rtlCol="0">
              <a:spAutoFit/>
            </a:bodyPr>
            <a:lstStyle/>
            <a:p>
              <a:r>
                <a:rPr lang="fr-FR" sz="1200" dirty="0"/>
                <a:t>Objectifs et</a:t>
              </a:r>
            </a:p>
            <a:p>
              <a:r>
                <a:rPr lang="fr-FR" sz="1200" dirty="0"/>
                <a:t>indicateurs régionaux</a:t>
              </a:r>
            </a:p>
            <a:p>
              <a:r>
                <a:rPr lang="fr-FR" sz="1200" dirty="0"/>
                <a:t>en matière d’Eau</a:t>
              </a:r>
            </a:p>
          </p:txBody>
        </p:sp>
        <p:sp>
          <p:nvSpPr>
            <p:cNvPr id="39" name="ZoneTexte 38"/>
            <p:cNvSpPr txBox="1"/>
            <p:nvPr/>
          </p:nvSpPr>
          <p:spPr>
            <a:xfrm>
              <a:off x="9742992" y="4286668"/>
              <a:ext cx="1705916" cy="938719"/>
            </a:xfrm>
            <a:prstGeom prst="rect">
              <a:avLst/>
            </a:prstGeom>
            <a:noFill/>
          </p:spPr>
          <p:txBody>
            <a:bodyPr wrap="none" rtlCol="0">
              <a:spAutoFit/>
            </a:bodyPr>
            <a:lstStyle/>
            <a:p>
              <a:r>
                <a:rPr lang="fr-FR" sz="1100" dirty="0"/>
                <a:t>Organisations, </a:t>
              </a:r>
              <a:endParaRPr lang="fr-FR" sz="1100" dirty="0" smtClean="0"/>
            </a:p>
            <a:p>
              <a:r>
                <a:rPr lang="fr-FR" sz="1100" dirty="0" smtClean="0"/>
                <a:t>montages</a:t>
              </a:r>
              <a:endParaRPr lang="fr-FR" sz="1100" dirty="0"/>
            </a:p>
            <a:p>
              <a:r>
                <a:rPr lang="fr-FR" sz="1100" dirty="0"/>
                <a:t>institutionnels et</a:t>
              </a:r>
            </a:p>
            <a:p>
              <a:r>
                <a:rPr lang="fr-FR" sz="1100" dirty="0"/>
                <a:t>réglementation liés au</a:t>
              </a:r>
            </a:p>
            <a:p>
              <a:r>
                <a:rPr lang="fr-FR" sz="1100" dirty="0"/>
                <a:t>secteur de l’Eau</a:t>
              </a:r>
            </a:p>
          </p:txBody>
        </p:sp>
        <p:sp>
          <p:nvSpPr>
            <p:cNvPr id="40" name="ZoneTexte 39"/>
            <p:cNvSpPr txBox="1"/>
            <p:nvPr/>
          </p:nvSpPr>
          <p:spPr>
            <a:xfrm>
              <a:off x="9937982" y="5527300"/>
              <a:ext cx="1358064" cy="830997"/>
            </a:xfrm>
            <a:prstGeom prst="rect">
              <a:avLst/>
            </a:prstGeom>
            <a:noFill/>
          </p:spPr>
          <p:txBody>
            <a:bodyPr wrap="none" rtlCol="0">
              <a:spAutoFit/>
            </a:bodyPr>
            <a:lstStyle/>
            <a:p>
              <a:r>
                <a:rPr lang="fr-FR" sz="1600" dirty="0"/>
                <a:t>Gestion </a:t>
              </a:r>
              <a:r>
                <a:rPr lang="fr-FR" sz="1600" dirty="0" smtClean="0"/>
                <a:t>des</a:t>
              </a:r>
            </a:p>
            <a:p>
              <a:r>
                <a:rPr lang="fr-FR" sz="1600" dirty="0" smtClean="0"/>
                <a:t> </a:t>
              </a:r>
              <a:r>
                <a:rPr lang="fr-FR" sz="1600" dirty="0"/>
                <a:t>conflits</a:t>
              </a:r>
            </a:p>
            <a:p>
              <a:r>
                <a:rPr lang="fr-FR" sz="1600" dirty="0"/>
                <a:t>liés à l’eau</a:t>
              </a:r>
            </a:p>
          </p:txBody>
        </p:sp>
        <p:sp>
          <p:nvSpPr>
            <p:cNvPr id="42" name="ZoneTexte 41"/>
            <p:cNvSpPr txBox="1"/>
            <p:nvPr/>
          </p:nvSpPr>
          <p:spPr>
            <a:xfrm>
              <a:off x="9648639" y="1406302"/>
              <a:ext cx="1715534" cy="523220"/>
            </a:xfrm>
            <a:prstGeom prst="rect">
              <a:avLst/>
            </a:prstGeom>
            <a:noFill/>
          </p:spPr>
          <p:txBody>
            <a:bodyPr wrap="none" rtlCol="0">
              <a:spAutoFit/>
            </a:bodyPr>
            <a:lstStyle/>
            <a:p>
              <a:r>
                <a:rPr lang="fr-FR" sz="1400" b="1" dirty="0">
                  <a:solidFill>
                    <a:schemeClr val="bg1"/>
                  </a:solidFill>
                </a:rPr>
                <a:t>5.Politiques et</a:t>
              </a:r>
            </a:p>
            <a:p>
              <a:r>
                <a:rPr lang="fr-FR" sz="1400" b="1" dirty="0">
                  <a:solidFill>
                    <a:schemeClr val="bg1"/>
                  </a:solidFill>
                </a:rPr>
                <a:t>visions régionales</a:t>
              </a:r>
              <a:endParaRPr lang="fr-FR" sz="1400" dirty="0">
                <a:solidFill>
                  <a:schemeClr val="bg1"/>
                </a:solidFill>
              </a:endParaRPr>
            </a:p>
          </p:txBody>
        </p:sp>
      </p:grpSp>
    </p:spTree>
    <p:extLst>
      <p:ext uri="{BB962C8B-B14F-4D97-AF65-F5344CB8AC3E}">
        <p14:creationId xmlns:p14="http://schemas.microsoft.com/office/powerpoint/2010/main" val="405905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pPr algn="ctr"/>
            <a:r>
              <a:rPr lang="fr-FR" sz="4000" b="1" dirty="0" smtClean="0"/>
              <a:t>Aperçu du geoportail SIE</a:t>
            </a:r>
            <a:endParaRPr lang="fr-FR" sz="40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8127" y="0"/>
            <a:ext cx="1313645" cy="1313645"/>
          </a:xfrm>
        </p:spPr>
      </p:pic>
      <p:pic>
        <p:nvPicPr>
          <p:cNvPr id="1027" name="Imag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640" y="1468190"/>
            <a:ext cx="5740132" cy="476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40" y="1468189"/>
            <a:ext cx="5762625" cy="476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548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pPr algn="ctr"/>
            <a:r>
              <a:rPr lang="fr-FR" sz="4000" b="1" dirty="0" smtClean="0"/>
              <a:t>SIE-CEEAC  et GRC </a:t>
            </a:r>
            <a:endParaRPr lang="fr-FR" sz="40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6" name="ZoneTexte 5"/>
          <p:cNvSpPr txBox="1"/>
          <p:nvPr/>
        </p:nvSpPr>
        <p:spPr>
          <a:xfrm>
            <a:off x="715942" y="1114124"/>
            <a:ext cx="9374187" cy="5509200"/>
          </a:xfrm>
          <a:prstGeom prst="rect">
            <a:avLst/>
          </a:prstGeom>
          <a:noFill/>
        </p:spPr>
        <p:txBody>
          <a:bodyPr wrap="square" rtlCol="0">
            <a:spAutoFit/>
          </a:bodyPr>
          <a:lstStyle/>
          <a:p>
            <a:r>
              <a:rPr lang="fr-FR" sz="3200" dirty="0" smtClean="0"/>
              <a:t>Le SIE est dans un processus évolutif en partenariat avec le GFDRR (Banque Mondiale)en s'appuyant sur l'existant  pour : </a:t>
            </a:r>
          </a:p>
          <a:p>
            <a:pPr marL="457200" lvl="0" indent="-457200">
              <a:buFont typeface="Arial" panose="020B0604020202020204" pitchFamily="34" charset="0"/>
              <a:buChar char="•"/>
            </a:pPr>
            <a:r>
              <a:rPr lang="fr-FR" sz="3200" dirty="0" smtClean="0"/>
              <a:t>La </a:t>
            </a:r>
            <a:r>
              <a:rPr lang="fr-FR" sz="3200" dirty="0"/>
              <a:t>création </a:t>
            </a:r>
            <a:r>
              <a:rPr lang="fr-FR" sz="3200" dirty="0" smtClean="0"/>
              <a:t>d’une base de données cartographiques </a:t>
            </a:r>
            <a:r>
              <a:rPr lang="fr-FR" sz="3200" dirty="0"/>
              <a:t>« Eau et Risques » à échelle moyenne.</a:t>
            </a:r>
          </a:p>
          <a:p>
            <a:pPr marL="457200" lvl="0" indent="-457200">
              <a:buFont typeface="Arial" panose="020B0604020202020204" pitchFamily="34" charset="0"/>
              <a:buChar char="•"/>
            </a:pPr>
            <a:r>
              <a:rPr lang="fr-FR" sz="3200" dirty="0"/>
              <a:t>La création des données cartographiques de référence à petite échelle.</a:t>
            </a:r>
          </a:p>
          <a:p>
            <a:pPr marL="457200" lvl="0" indent="-457200">
              <a:buFont typeface="Arial" panose="020B0604020202020204" pitchFamily="34" charset="0"/>
              <a:buChar char="•"/>
            </a:pPr>
            <a:r>
              <a:rPr lang="fr-FR" sz="3200" dirty="0"/>
              <a:t>La création et la mise en ligne d’un géo-portail opérationnel « Eau et Risques ».</a:t>
            </a:r>
          </a:p>
          <a:p>
            <a:pPr marL="457200" indent="-457200">
              <a:buFont typeface="Arial" panose="020B0604020202020204" pitchFamily="34" charset="0"/>
              <a:buChar char="•"/>
            </a:pPr>
            <a:endParaRPr lang="fr-FR" sz="3200" dirty="0"/>
          </a:p>
        </p:txBody>
      </p:sp>
    </p:spTree>
    <p:extLst>
      <p:ext uri="{BB962C8B-B14F-4D97-AF65-F5344CB8AC3E}">
        <p14:creationId xmlns:p14="http://schemas.microsoft.com/office/powerpoint/2010/main" val="141093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00" y="157288"/>
            <a:ext cx="8534400" cy="1156357"/>
          </a:xfrm>
        </p:spPr>
        <p:txBody>
          <a:bodyPr>
            <a:noAutofit/>
          </a:bodyPr>
          <a:lstStyle/>
          <a:p>
            <a:pPr algn="ctr"/>
            <a:r>
              <a:rPr lang="fr-FR" dirty="0"/>
              <a:t>Thèmes à cartographier </a:t>
            </a:r>
            <a:r>
              <a:rPr lang="fr-FR" sz="4000" b="1" dirty="0" smtClean="0"/>
              <a:t> </a:t>
            </a:r>
            <a:endParaRPr lang="fr-FR" sz="40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129" y="0"/>
            <a:ext cx="1821644" cy="1821644"/>
          </a:xfrm>
        </p:spPr>
      </p:pic>
      <p:sp>
        <p:nvSpPr>
          <p:cNvPr id="6" name="ZoneTexte 5"/>
          <p:cNvSpPr txBox="1"/>
          <p:nvPr/>
        </p:nvSpPr>
        <p:spPr>
          <a:xfrm>
            <a:off x="637806" y="1313645"/>
            <a:ext cx="9374187" cy="4924425"/>
          </a:xfrm>
          <a:prstGeom prst="rect">
            <a:avLst/>
          </a:prstGeom>
          <a:noFill/>
        </p:spPr>
        <p:txBody>
          <a:bodyPr wrap="square" rtlCol="0">
            <a:spAutoFit/>
          </a:bodyPr>
          <a:lstStyle/>
          <a:p>
            <a:pPr marL="285750" lvl="0" indent="-285750">
              <a:buFont typeface="Arial" panose="020B0604020202020204" pitchFamily="34" charset="0"/>
              <a:buChar char="•"/>
            </a:pPr>
            <a:r>
              <a:rPr lang="fr-FR" sz="2200" dirty="0"/>
              <a:t>Zones d’aléas et zones de risques liés aux inondations, dont zones habitées, infrastructures, et zones agricoles. </a:t>
            </a:r>
          </a:p>
          <a:p>
            <a:pPr marL="285750" lvl="0" indent="-285750">
              <a:buFont typeface="Arial" panose="020B0604020202020204" pitchFamily="34" charset="0"/>
              <a:buChar char="•"/>
            </a:pPr>
            <a:r>
              <a:rPr lang="fr-FR" sz="2200" dirty="0"/>
              <a:t>Zones d’aléas et zones de risques liés aux sécheresses fréquentes.</a:t>
            </a:r>
          </a:p>
          <a:p>
            <a:pPr marL="285750" lvl="0" indent="-285750">
              <a:buFont typeface="Arial" panose="020B0604020202020204" pitchFamily="34" charset="0"/>
              <a:buChar char="•"/>
            </a:pPr>
            <a:r>
              <a:rPr lang="fr-FR" sz="2200" dirty="0"/>
              <a:t>Zones d’aléas et zones de risques liés aux feux de brousse.</a:t>
            </a:r>
          </a:p>
          <a:p>
            <a:pPr marL="285750" lvl="0" indent="-285750">
              <a:buFont typeface="Arial" panose="020B0604020202020204" pitchFamily="34" charset="0"/>
              <a:buChar char="•"/>
            </a:pPr>
            <a:r>
              <a:rPr lang="fr-FR" sz="2200" dirty="0"/>
              <a:t>Zones d’aléas et zones de risques liés aux glissements de terrain.</a:t>
            </a:r>
          </a:p>
          <a:p>
            <a:pPr marL="285750" lvl="0" indent="-285750">
              <a:buFont typeface="Arial" panose="020B0604020202020204" pitchFamily="34" charset="0"/>
              <a:buChar char="•"/>
            </a:pPr>
            <a:r>
              <a:rPr lang="fr-FR" sz="2200" dirty="0"/>
              <a:t>Zones d’aléas et zones de risques liés aux tremblements de terre.</a:t>
            </a:r>
          </a:p>
          <a:p>
            <a:pPr marL="285750" lvl="0" indent="-285750">
              <a:buFont typeface="Arial" panose="020B0604020202020204" pitchFamily="34" charset="0"/>
              <a:buChar char="•"/>
            </a:pPr>
            <a:r>
              <a:rPr lang="fr-FR" sz="2200" dirty="0"/>
              <a:t>Zones d’aléas et zones de risques liés aux éruptions volcaniques.</a:t>
            </a:r>
          </a:p>
          <a:p>
            <a:pPr marL="285750" lvl="0" indent="-285750">
              <a:buFont typeface="Arial" panose="020B0604020202020204" pitchFamily="34" charset="0"/>
              <a:buChar char="•"/>
            </a:pPr>
            <a:r>
              <a:rPr lang="fr-FR" sz="2200" dirty="0"/>
              <a:t>Zones d’aléas et zones de risques liés à la submersion marine par tsunami</a:t>
            </a:r>
            <a:r>
              <a:rPr lang="fr-FR" sz="2200" dirty="0" smtClean="0"/>
              <a:t>.</a:t>
            </a:r>
          </a:p>
          <a:p>
            <a:pPr marL="285750" lvl="0" indent="-285750">
              <a:buFont typeface="Arial" panose="020B0604020202020204" pitchFamily="34" charset="0"/>
              <a:buChar char="•"/>
            </a:pPr>
            <a:r>
              <a:rPr lang="fr-FR" sz="2200" dirty="0" smtClean="0"/>
              <a:t>Zones </a:t>
            </a:r>
            <a:r>
              <a:rPr lang="fr-FR" sz="2200" dirty="0"/>
              <a:t>d’aléas et zones de risques liés à l’érosion littorale.</a:t>
            </a:r>
          </a:p>
          <a:p>
            <a:pPr marL="285750" lvl="0" indent="-285750">
              <a:buFont typeface="Arial" panose="020B0604020202020204" pitchFamily="34" charset="0"/>
              <a:buChar char="•"/>
            </a:pPr>
            <a:r>
              <a:rPr lang="fr-FR" sz="2200" dirty="0"/>
              <a:t>Zones de risques liés à l’exploitation de carrières et de conduites sous-marines.</a:t>
            </a:r>
          </a:p>
          <a:p>
            <a:pPr lvl="0"/>
            <a:endParaRPr lang="fr-FR" dirty="0"/>
          </a:p>
          <a:p>
            <a:pPr marL="457200" indent="-457200">
              <a:buFont typeface="Arial" panose="020B0604020202020204" pitchFamily="34" charset="0"/>
              <a:buChar char="•"/>
            </a:pPr>
            <a:endParaRPr lang="fr-FR" sz="3200" dirty="0"/>
          </a:p>
        </p:txBody>
      </p:sp>
    </p:spTree>
    <p:extLst>
      <p:ext uri="{BB962C8B-B14F-4D97-AF65-F5344CB8AC3E}">
        <p14:creationId xmlns:p14="http://schemas.microsoft.com/office/powerpoint/2010/main" val="296207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653</TotalTime>
  <Words>697</Words>
  <Application>Microsoft Office PowerPoint</Application>
  <PresentationFormat>Widescreen</PresentationFormat>
  <Paragraphs>130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Secteur</vt:lpstr>
      <vt:lpstr>SYSTÈME D’INFORMATION SUR L’EAU (sie) DE LA CEEAC ET LA GESTION DES RISQUES DE CATASTROPHE</vt:lpstr>
      <vt:lpstr>QU’EST CE QUE LE SIE CEEAC ?</vt:lpstr>
      <vt:lpstr>QU’EST CE QUE LE SIE CEEAC ?</vt:lpstr>
      <vt:lpstr>QU’EST CE QUE LE SIE CEEAC ?</vt:lpstr>
      <vt:lpstr>DOMAINES THEMATIQUES DU SIE</vt:lpstr>
      <vt:lpstr>DOMAINES THEMATIQUES DU SIE</vt:lpstr>
      <vt:lpstr>Aperçu du geoportail SIE</vt:lpstr>
      <vt:lpstr>SIE-CEEAC  et GRC </vt:lpstr>
      <vt:lpstr>Thèmes à cartographier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SYSTÈME D’INFORMATION SUR L’EAU DE LA CEEAC</dc:title>
  <dc:creator>Narcisse ODOUA</dc:creator>
  <cp:lastModifiedBy>HP</cp:lastModifiedBy>
  <cp:revision>51</cp:revision>
  <dcterms:created xsi:type="dcterms:W3CDTF">2017-11-24T12:17:25Z</dcterms:created>
  <dcterms:modified xsi:type="dcterms:W3CDTF">2018-11-14T08:34:23Z</dcterms:modified>
</cp:coreProperties>
</file>