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1.jpg" ContentType="image/jpg"/>
  <Override PartName="/ppt/media/image22.jpg" ContentType="image/jpg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</p:sldMasterIdLst>
  <p:notesMasterIdLst>
    <p:notesMasterId r:id="rId38"/>
  </p:notesMasterIdLst>
  <p:sldIdLst>
    <p:sldId id="296" r:id="rId12"/>
    <p:sldId id="317" r:id="rId13"/>
    <p:sldId id="316" r:id="rId14"/>
    <p:sldId id="369" r:id="rId15"/>
    <p:sldId id="335" r:id="rId16"/>
    <p:sldId id="336" r:id="rId17"/>
    <p:sldId id="370" r:id="rId18"/>
    <p:sldId id="371" r:id="rId19"/>
    <p:sldId id="364" r:id="rId20"/>
    <p:sldId id="367" r:id="rId21"/>
    <p:sldId id="366" r:id="rId22"/>
    <p:sldId id="348" r:id="rId23"/>
    <p:sldId id="365" r:id="rId24"/>
    <p:sldId id="324" r:id="rId25"/>
    <p:sldId id="319" r:id="rId26"/>
    <p:sldId id="322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15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1E114-24EC-45C9-9852-53F85B1CBC0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E5D0E9-689A-40B2-B523-72FF7F04F7EA}">
      <dgm:prSet/>
      <dgm:spPr/>
      <dgm:t>
        <a:bodyPr/>
        <a:lstStyle/>
        <a:p>
          <a:r>
            <a:rPr lang="en-US" dirty="0" smtClean="0"/>
            <a:t>impacts </a:t>
          </a:r>
          <a:r>
            <a:rPr lang="en-US" dirty="0" err="1" smtClean="0"/>
            <a:t>historiques</a:t>
          </a:r>
          <a:r>
            <a:rPr lang="en-US" dirty="0" smtClean="0"/>
            <a:t> des </a:t>
          </a:r>
          <a:r>
            <a:rPr lang="en-US" dirty="0" err="1" smtClean="0"/>
            <a:t>inondations</a:t>
          </a:r>
          <a:endParaRPr lang="en-US" dirty="0"/>
        </a:p>
      </dgm:t>
    </dgm:pt>
    <dgm:pt modelId="{A418859D-78AF-4360-B2A0-FE9F8B30EC91}" type="parTrans" cxnId="{E896833A-8D35-4B96-AF24-5C0CD6CA7F6A}">
      <dgm:prSet/>
      <dgm:spPr/>
      <dgm:t>
        <a:bodyPr/>
        <a:lstStyle/>
        <a:p>
          <a:endParaRPr lang="en-US"/>
        </a:p>
      </dgm:t>
    </dgm:pt>
    <dgm:pt modelId="{5E2CD3A5-FAE6-425B-BE01-A015F29E1C1A}" type="sibTrans" cxnId="{E896833A-8D35-4B96-AF24-5C0CD6CA7F6A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B320D50-BD6A-4630-A97B-339197A0BBA6}">
      <dgm:prSet/>
      <dgm:spPr/>
      <dgm:t>
        <a:bodyPr/>
        <a:lstStyle/>
        <a:p>
          <a:r>
            <a:rPr lang="en-US" dirty="0" err="1" smtClean="0"/>
            <a:t>Causant</a:t>
          </a:r>
          <a:r>
            <a:rPr lang="en-US" dirty="0" smtClean="0"/>
            <a:t> par </a:t>
          </a:r>
          <a:r>
            <a:rPr lang="en-US" dirty="0" err="1" smtClean="0"/>
            <a:t>exemple</a:t>
          </a:r>
          <a:r>
            <a:rPr lang="en-US" dirty="0" smtClean="0"/>
            <a:t> la destruction des </a:t>
          </a:r>
          <a:r>
            <a:rPr lang="en-US" dirty="0" err="1" smtClean="0"/>
            <a:t>maisons</a:t>
          </a:r>
          <a:r>
            <a:rPr lang="en-US" dirty="0" smtClean="0"/>
            <a:t> </a:t>
          </a:r>
          <a:endParaRPr lang="en-US" dirty="0"/>
        </a:p>
      </dgm:t>
    </dgm:pt>
    <dgm:pt modelId="{D29B0E22-0AFA-4DE0-B431-4A22B786BF10}" type="parTrans" cxnId="{B26AF3E0-67A1-4531-B144-08ADAE1C603F}">
      <dgm:prSet/>
      <dgm:spPr/>
      <dgm:t>
        <a:bodyPr/>
        <a:lstStyle/>
        <a:p>
          <a:endParaRPr lang="en-US"/>
        </a:p>
      </dgm:t>
    </dgm:pt>
    <dgm:pt modelId="{2AF2E4B3-174C-4FF1-821A-43B34F731067}" type="sibTrans" cxnId="{B26AF3E0-67A1-4531-B144-08ADAE1C603F}">
      <dgm:prSet/>
      <dgm:spPr/>
      <dgm:t>
        <a:bodyPr/>
        <a:lstStyle/>
        <a:p>
          <a:endParaRPr lang="en-US"/>
        </a:p>
      </dgm:t>
    </dgm:pt>
    <dgm:pt modelId="{A1584292-248A-4584-AA8D-4984067AF571}">
      <dgm:prSet/>
      <dgm:spPr/>
      <dgm:t>
        <a:bodyPr/>
        <a:lstStyle/>
        <a:p>
          <a:r>
            <a:rPr lang="en-US" dirty="0" err="1" smtClean="0"/>
            <a:t>Vulnerabilité</a:t>
          </a:r>
          <a:endParaRPr lang="en-US" dirty="0"/>
        </a:p>
      </dgm:t>
    </dgm:pt>
    <dgm:pt modelId="{CB42F6C4-F732-4901-8C45-222FA6858CB9}" type="parTrans" cxnId="{9D811079-E71B-40A3-B524-9BFDA1FB9896}">
      <dgm:prSet/>
      <dgm:spPr/>
      <dgm:t>
        <a:bodyPr/>
        <a:lstStyle/>
        <a:p>
          <a:endParaRPr lang="en-US"/>
        </a:p>
      </dgm:t>
    </dgm:pt>
    <dgm:pt modelId="{EB79E0F5-E87C-4F7E-AA37-0EA1B1CD6E43}" type="sibTrans" cxnId="{9D811079-E71B-40A3-B524-9BFDA1FB989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6A33651-C8BA-4FC2-8477-CE6A1BA31484}">
      <dgm:prSet/>
      <dgm:spPr/>
      <dgm:t>
        <a:bodyPr/>
        <a:lstStyle/>
        <a:p>
          <a:r>
            <a:rPr lang="en-US" dirty="0" smtClean="0"/>
            <a:t>Exposition</a:t>
          </a:r>
          <a:endParaRPr lang="en-US" dirty="0"/>
        </a:p>
      </dgm:t>
    </dgm:pt>
    <dgm:pt modelId="{C29C07D9-F47B-49D8-9FA5-A591214E6D6D}" type="parTrans" cxnId="{A3FE9F3C-830A-4E95-96B1-41250D71E192}">
      <dgm:prSet/>
      <dgm:spPr/>
      <dgm:t>
        <a:bodyPr/>
        <a:lstStyle/>
        <a:p>
          <a:endParaRPr lang="en-US"/>
        </a:p>
      </dgm:t>
    </dgm:pt>
    <dgm:pt modelId="{FB05F5E7-67A8-421E-A442-DEC5E6E1C023}" type="sibTrans" cxnId="{A3FE9F3C-830A-4E95-96B1-41250D71E192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AB883C6-B0EE-4AD8-A3B0-0524849295E9}" type="pres">
      <dgm:prSet presAssocID="{5AE1E114-24EC-45C9-9852-53F85B1CBC02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F41C27-F1A8-409D-8644-DFE3C5FDB225}" type="pres">
      <dgm:prSet presAssocID="{B5E5D0E9-689A-40B2-B523-72FF7F04F7EA}" presName="compositeNode" presStyleCnt="0">
        <dgm:presLayoutVars>
          <dgm:bulletEnabled val="1"/>
        </dgm:presLayoutVars>
      </dgm:prSet>
      <dgm:spPr/>
    </dgm:pt>
    <dgm:pt modelId="{C57DA5A2-74EF-42CE-A9B8-AF086251E933}" type="pres">
      <dgm:prSet presAssocID="{B5E5D0E9-689A-40B2-B523-72FF7F04F7EA}" presName="bgRect" presStyleLbl="alignNode1" presStyleIdx="0" presStyleCnt="3"/>
      <dgm:spPr/>
      <dgm:t>
        <a:bodyPr/>
        <a:lstStyle/>
        <a:p>
          <a:endParaRPr lang="en-US"/>
        </a:p>
      </dgm:t>
    </dgm:pt>
    <dgm:pt modelId="{0723D4DD-9868-417F-847C-2F5A48FDD20E}" type="pres">
      <dgm:prSet presAssocID="{5E2CD3A5-FAE6-425B-BE01-A015F29E1C1A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70ADE-21C6-4291-B413-63192F4BDA4B}" type="pres">
      <dgm:prSet presAssocID="{B5E5D0E9-689A-40B2-B523-72FF7F04F7EA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0633A-62D8-415C-A8B6-A9C7544ED8CF}" type="pres">
      <dgm:prSet presAssocID="{5E2CD3A5-FAE6-425B-BE01-A015F29E1C1A}" presName="sibTrans" presStyleCnt="0"/>
      <dgm:spPr/>
    </dgm:pt>
    <dgm:pt modelId="{91F3E750-4F5F-4D4C-A38E-CD09EABE6DE2}" type="pres">
      <dgm:prSet presAssocID="{A1584292-248A-4584-AA8D-4984067AF571}" presName="compositeNode" presStyleCnt="0">
        <dgm:presLayoutVars>
          <dgm:bulletEnabled val="1"/>
        </dgm:presLayoutVars>
      </dgm:prSet>
      <dgm:spPr/>
    </dgm:pt>
    <dgm:pt modelId="{74AC2347-CB86-4759-BC54-8CF171C70B89}" type="pres">
      <dgm:prSet presAssocID="{A1584292-248A-4584-AA8D-4984067AF571}" presName="bgRect" presStyleLbl="alignNode1" presStyleIdx="1" presStyleCnt="3"/>
      <dgm:spPr/>
      <dgm:t>
        <a:bodyPr/>
        <a:lstStyle/>
        <a:p>
          <a:endParaRPr lang="en-US"/>
        </a:p>
      </dgm:t>
    </dgm:pt>
    <dgm:pt modelId="{BC90041D-1F36-4738-9991-EE82339B615C}" type="pres">
      <dgm:prSet presAssocID="{EB79E0F5-E87C-4F7E-AA37-0EA1B1CD6E43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B637A-1D03-4A52-8248-3E9B4BDF121D}" type="pres">
      <dgm:prSet presAssocID="{A1584292-248A-4584-AA8D-4984067AF571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F32FC-14F4-47BD-AC01-C0C29BD60BF1}" type="pres">
      <dgm:prSet presAssocID="{EB79E0F5-E87C-4F7E-AA37-0EA1B1CD6E43}" presName="sibTrans" presStyleCnt="0"/>
      <dgm:spPr/>
    </dgm:pt>
    <dgm:pt modelId="{85336A68-EF4C-4487-8C3D-923AF2AD38B0}" type="pres">
      <dgm:prSet presAssocID="{F6A33651-C8BA-4FC2-8477-CE6A1BA31484}" presName="compositeNode" presStyleCnt="0">
        <dgm:presLayoutVars>
          <dgm:bulletEnabled val="1"/>
        </dgm:presLayoutVars>
      </dgm:prSet>
      <dgm:spPr/>
    </dgm:pt>
    <dgm:pt modelId="{1ACDE44C-5FDD-4FC7-99BF-FCA3053EAB84}" type="pres">
      <dgm:prSet presAssocID="{F6A33651-C8BA-4FC2-8477-CE6A1BA31484}" presName="bgRect" presStyleLbl="alignNode1" presStyleIdx="2" presStyleCnt="3"/>
      <dgm:spPr/>
      <dgm:t>
        <a:bodyPr/>
        <a:lstStyle/>
        <a:p>
          <a:endParaRPr lang="en-US"/>
        </a:p>
      </dgm:t>
    </dgm:pt>
    <dgm:pt modelId="{23E196E3-786B-4CD9-A039-E7724A71935E}" type="pres">
      <dgm:prSet presAssocID="{FB05F5E7-67A8-421E-A442-DEC5E6E1C023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41724-C57C-4BF2-951C-7BA21276259E}" type="pres">
      <dgm:prSet presAssocID="{F6A33651-C8BA-4FC2-8477-CE6A1BA31484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6833A-8D35-4B96-AF24-5C0CD6CA7F6A}" srcId="{5AE1E114-24EC-45C9-9852-53F85B1CBC02}" destId="{B5E5D0E9-689A-40B2-B523-72FF7F04F7EA}" srcOrd="0" destOrd="0" parTransId="{A418859D-78AF-4360-B2A0-FE9F8B30EC91}" sibTransId="{5E2CD3A5-FAE6-425B-BE01-A015F29E1C1A}"/>
    <dgm:cxn modelId="{A7728B8A-C114-ED4B-9DAA-AB3708915BC0}" type="presOf" srcId="{5AE1E114-24EC-45C9-9852-53F85B1CBC02}" destId="{0AB883C6-B0EE-4AD8-A3B0-0524849295E9}" srcOrd="0" destOrd="0" presId="urn:microsoft.com/office/officeart/2016/7/layout/LinearBlockProcessNumbered"/>
    <dgm:cxn modelId="{ABC11D40-E805-984D-A61D-761F9C520C8D}" type="presOf" srcId="{F6A33651-C8BA-4FC2-8477-CE6A1BA31484}" destId="{1ACDE44C-5FDD-4FC7-99BF-FCA3053EAB84}" srcOrd="0" destOrd="0" presId="urn:microsoft.com/office/officeart/2016/7/layout/LinearBlockProcessNumbered"/>
    <dgm:cxn modelId="{A3FE9F3C-830A-4E95-96B1-41250D71E192}" srcId="{5AE1E114-24EC-45C9-9852-53F85B1CBC02}" destId="{F6A33651-C8BA-4FC2-8477-CE6A1BA31484}" srcOrd="2" destOrd="0" parTransId="{C29C07D9-F47B-49D8-9FA5-A591214E6D6D}" sibTransId="{FB05F5E7-67A8-421E-A442-DEC5E6E1C023}"/>
    <dgm:cxn modelId="{781F29A0-467D-714F-8E6A-0340B87B7691}" type="presOf" srcId="{A1584292-248A-4584-AA8D-4984067AF571}" destId="{664B637A-1D03-4A52-8248-3E9B4BDF121D}" srcOrd="1" destOrd="0" presId="urn:microsoft.com/office/officeart/2016/7/layout/LinearBlockProcessNumbered"/>
    <dgm:cxn modelId="{257D1ADA-E639-FA4A-9164-FDA44C80387B}" type="presOf" srcId="{A1584292-248A-4584-AA8D-4984067AF571}" destId="{74AC2347-CB86-4759-BC54-8CF171C70B89}" srcOrd="0" destOrd="0" presId="urn:microsoft.com/office/officeart/2016/7/layout/LinearBlockProcessNumbered"/>
    <dgm:cxn modelId="{B26AF3E0-67A1-4531-B144-08ADAE1C603F}" srcId="{B5E5D0E9-689A-40B2-B523-72FF7F04F7EA}" destId="{AB320D50-BD6A-4630-A97B-339197A0BBA6}" srcOrd="0" destOrd="0" parTransId="{D29B0E22-0AFA-4DE0-B431-4A22B786BF10}" sibTransId="{2AF2E4B3-174C-4FF1-821A-43B34F731067}"/>
    <dgm:cxn modelId="{A701981F-AC7D-4D4B-93EB-A58C22F451D2}" type="presOf" srcId="{B5E5D0E9-689A-40B2-B523-72FF7F04F7EA}" destId="{75A70ADE-21C6-4291-B413-63192F4BDA4B}" srcOrd="1" destOrd="0" presId="urn:microsoft.com/office/officeart/2016/7/layout/LinearBlockProcessNumbered"/>
    <dgm:cxn modelId="{0813B044-A8C3-894A-95B9-5B3681EEEC40}" type="presOf" srcId="{B5E5D0E9-689A-40B2-B523-72FF7F04F7EA}" destId="{C57DA5A2-74EF-42CE-A9B8-AF086251E933}" srcOrd="0" destOrd="0" presId="urn:microsoft.com/office/officeart/2016/7/layout/LinearBlockProcessNumbered"/>
    <dgm:cxn modelId="{66DF9F65-4760-3B45-907F-E092B012013F}" type="presOf" srcId="{5E2CD3A5-FAE6-425B-BE01-A015F29E1C1A}" destId="{0723D4DD-9868-417F-847C-2F5A48FDD20E}" srcOrd="0" destOrd="0" presId="urn:microsoft.com/office/officeart/2016/7/layout/LinearBlockProcessNumbered"/>
    <dgm:cxn modelId="{823EDEC5-55F1-0E46-BF75-3D3FFC9A6A73}" type="presOf" srcId="{EB79E0F5-E87C-4F7E-AA37-0EA1B1CD6E43}" destId="{BC90041D-1F36-4738-9991-EE82339B615C}" srcOrd="0" destOrd="0" presId="urn:microsoft.com/office/officeart/2016/7/layout/LinearBlockProcessNumbered"/>
    <dgm:cxn modelId="{9D811079-E71B-40A3-B524-9BFDA1FB9896}" srcId="{5AE1E114-24EC-45C9-9852-53F85B1CBC02}" destId="{A1584292-248A-4584-AA8D-4984067AF571}" srcOrd="1" destOrd="0" parTransId="{CB42F6C4-F732-4901-8C45-222FA6858CB9}" sibTransId="{EB79E0F5-E87C-4F7E-AA37-0EA1B1CD6E43}"/>
    <dgm:cxn modelId="{F6739EE4-ACD9-3248-A36F-B31DB0E15625}" type="presOf" srcId="{F6A33651-C8BA-4FC2-8477-CE6A1BA31484}" destId="{60741724-C57C-4BF2-951C-7BA21276259E}" srcOrd="1" destOrd="0" presId="urn:microsoft.com/office/officeart/2016/7/layout/LinearBlockProcessNumbered"/>
    <dgm:cxn modelId="{CF731A7D-E706-7D44-84DD-77DD88FD5B81}" type="presOf" srcId="{AB320D50-BD6A-4630-A97B-339197A0BBA6}" destId="{75A70ADE-21C6-4291-B413-63192F4BDA4B}" srcOrd="0" destOrd="1" presId="urn:microsoft.com/office/officeart/2016/7/layout/LinearBlockProcessNumbered"/>
    <dgm:cxn modelId="{3D666413-955D-5945-A1A9-FA1661145FA7}" type="presOf" srcId="{FB05F5E7-67A8-421E-A442-DEC5E6E1C023}" destId="{23E196E3-786B-4CD9-A039-E7724A71935E}" srcOrd="0" destOrd="0" presId="urn:microsoft.com/office/officeart/2016/7/layout/LinearBlockProcessNumbered"/>
    <dgm:cxn modelId="{4432E8DB-CAD4-9B4F-8B9F-8C6BE93E429A}" type="presParOf" srcId="{0AB883C6-B0EE-4AD8-A3B0-0524849295E9}" destId="{CCF41C27-F1A8-409D-8644-DFE3C5FDB225}" srcOrd="0" destOrd="0" presId="urn:microsoft.com/office/officeart/2016/7/layout/LinearBlockProcessNumbered"/>
    <dgm:cxn modelId="{05A43C03-4EB2-FC44-845F-C0A0EA66F93F}" type="presParOf" srcId="{CCF41C27-F1A8-409D-8644-DFE3C5FDB225}" destId="{C57DA5A2-74EF-42CE-A9B8-AF086251E933}" srcOrd="0" destOrd="0" presId="urn:microsoft.com/office/officeart/2016/7/layout/LinearBlockProcessNumbered"/>
    <dgm:cxn modelId="{F6B3FE7D-B9FE-2448-A3A0-B6E7C3CACF2A}" type="presParOf" srcId="{CCF41C27-F1A8-409D-8644-DFE3C5FDB225}" destId="{0723D4DD-9868-417F-847C-2F5A48FDD20E}" srcOrd="1" destOrd="0" presId="urn:microsoft.com/office/officeart/2016/7/layout/LinearBlockProcessNumbered"/>
    <dgm:cxn modelId="{21BDF274-AB08-564A-A294-9BCB9A73EBCE}" type="presParOf" srcId="{CCF41C27-F1A8-409D-8644-DFE3C5FDB225}" destId="{75A70ADE-21C6-4291-B413-63192F4BDA4B}" srcOrd="2" destOrd="0" presId="urn:microsoft.com/office/officeart/2016/7/layout/LinearBlockProcessNumbered"/>
    <dgm:cxn modelId="{5033902C-E198-4146-987D-DE8AC17093B8}" type="presParOf" srcId="{0AB883C6-B0EE-4AD8-A3B0-0524849295E9}" destId="{8AF0633A-62D8-415C-A8B6-A9C7544ED8CF}" srcOrd="1" destOrd="0" presId="urn:microsoft.com/office/officeart/2016/7/layout/LinearBlockProcessNumbered"/>
    <dgm:cxn modelId="{FFBBAACD-6CE4-D14A-801C-C1622BE303CE}" type="presParOf" srcId="{0AB883C6-B0EE-4AD8-A3B0-0524849295E9}" destId="{91F3E750-4F5F-4D4C-A38E-CD09EABE6DE2}" srcOrd="2" destOrd="0" presId="urn:microsoft.com/office/officeart/2016/7/layout/LinearBlockProcessNumbered"/>
    <dgm:cxn modelId="{98E55F1D-F865-9E43-8D43-2B77A11B5C81}" type="presParOf" srcId="{91F3E750-4F5F-4D4C-A38E-CD09EABE6DE2}" destId="{74AC2347-CB86-4759-BC54-8CF171C70B89}" srcOrd="0" destOrd="0" presId="urn:microsoft.com/office/officeart/2016/7/layout/LinearBlockProcessNumbered"/>
    <dgm:cxn modelId="{A15152A3-A3E7-FE49-8297-60BD4AC3DBE5}" type="presParOf" srcId="{91F3E750-4F5F-4D4C-A38E-CD09EABE6DE2}" destId="{BC90041D-1F36-4738-9991-EE82339B615C}" srcOrd="1" destOrd="0" presId="urn:microsoft.com/office/officeart/2016/7/layout/LinearBlockProcessNumbered"/>
    <dgm:cxn modelId="{DEAE6C67-1733-6840-AD83-A15557ED3B49}" type="presParOf" srcId="{91F3E750-4F5F-4D4C-A38E-CD09EABE6DE2}" destId="{664B637A-1D03-4A52-8248-3E9B4BDF121D}" srcOrd="2" destOrd="0" presId="urn:microsoft.com/office/officeart/2016/7/layout/LinearBlockProcessNumbered"/>
    <dgm:cxn modelId="{FF90C9E2-98E7-174E-9BA9-2DAEE3D0CADF}" type="presParOf" srcId="{0AB883C6-B0EE-4AD8-A3B0-0524849295E9}" destId="{56DF32FC-14F4-47BD-AC01-C0C29BD60BF1}" srcOrd="3" destOrd="0" presId="urn:microsoft.com/office/officeart/2016/7/layout/LinearBlockProcessNumbered"/>
    <dgm:cxn modelId="{E52241AD-5A9E-C644-9A46-8A59E735036A}" type="presParOf" srcId="{0AB883C6-B0EE-4AD8-A3B0-0524849295E9}" destId="{85336A68-EF4C-4487-8C3D-923AF2AD38B0}" srcOrd="4" destOrd="0" presId="urn:microsoft.com/office/officeart/2016/7/layout/LinearBlockProcessNumbered"/>
    <dgm:cxn modelId="{DA106035-8E18-FE41-9565-6EFB6499201C}" type="presParOf" srcId="{85336A68-EF4C-4487-8C3D-923AF2AD38B0}" destId="{1ACDE44C-5FDD-4FC7-99BF-FCA3053EAB84}" srcOrd="0" destOrd="0" presId="urn:microsoft.com/office/officeart/2016/7/layout/LinearBlockProcessNumbered"/>
    <dgm:cxn modelId="{1F211886-3719-5747-BAD1-8FED963E791D}" type="presParOf" srcId="{85336A68-EF4C-4487-8C3D-923AF2AD38B0}" destId="{23E196E3-786B-4CD9-A039-E7724A71935E}" srcOrd="1" destOrd="0" presId="urn:microsoft.com/office/officeart/2016/7/layout/LinearBlockProcessNumbered"/>
    <dgm:cxn modelId="{1E6478C9-F083-CE49-9C32-0D28CDABD2B6}" type="presParOf" srcId="{85336A68-EF4C-4487-8C3D-923AF2AD38B0}" destId="{60741724-C57C-4BF2-951C-7BA21276259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3EEDF-F524-421D-AD9A-9F4A074B6BC0}" type="doc">
      <dgm:prSet loTypeId="urn:microsoft.com/office/officeart/2005/8/layout/vList2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BE1981-38F7-45EC-AF03-EEADFB737190}">
      <dgm:prSet/>
      <dgm:spPr/>
      <dgm:t>
        <a:bodyPr/>
        <a:lstStyle/>
        <a:p>
          <a:r>
            <a:rPr lang="en-US" dirty="0" err="1" smtClean="0"/>
            <a:t>Qu'est-ce</a:t>
          </a:r>
          <a:r>
            <a:rPr lang="en-US" dirty="0" smtClean="0"/>
            <a:t> qui nous </a:t>
          </a:r>
          <a:r>
            <a:rPr lang="en-US" dirty="0" err="1" smtClean="0"/>
            <a:t>importe</a:t>
          </a:r>
          <a:r>
            <a:rPr lang="en-US" dirty="0" smtClean="0"/>
            <a:t>? La population la plus </a:t>
          </a:r>
          <a:r>
            <a:rPr lang="en-US" dirty="0" err="1" smtClean="0"/>
            <a:t>à</a:t>
          </a:r>
          <a:r>
            <a:rPr lang="en-US" dirty="0" smtClean="0"/>
            <a:t> </a:t>
          </a:r>
          <a:r>
            <a:rPr lang="en-US" dirty="0" err="1" smtClean="0"/>
            <a:t>risque</a:t>
          </a:r>
          <a:r>
            <a:rPr lang="en-US" dirty="0" smtClean="0"/>
            <a:t> (</a:t>
          </a:r>
          <a:r>
            <a:rPr lang="en-US" dirty="0" err="1" smtClean="0"/>
            <a:t>vulnérable</a:t>
          </a:r>
          <a:r>
            <a:rPr lang="en-US" dirty="0" smtClean="0"/>
            <a:t> et </a:t>
          </a:r>
          <a:r>
            <a:rPr lang="en-US" dirty="0" err="1" smtClean="0"/>
            <a:t>exposée</a:t>
          </a:r>
          <a:r>
            <a:rPr lang="en-US" dirty="0" smtClean="0"/>
            <a:t>), </a:t>
          </a:r>
          <a:r>
            <a:rPr lang="en-US" dirty="0" err="1" smtClean="0"/>
            <a:t>où</a:t>
          </a:r>
          <a:r>
            <a:rPr lang="en-US" dirty="0" smtClean="0"/>
            <a:t> </a:t>
          </a:r>
          <a:r>
            <a:rPr lang="en-US" dirty="0" err="1" smtClean="0"/>
            <a:t>sont-elles</a:t>
          </a:r>
          <a:r>
            <a:rPr lang="en-US" dirty="0" smtClean="0"/>
            <a:t>?</a:t>
          </a:r>
          <a:endParaRPr lang="en-US" dirty="0"/>
        </a:p>
      </dgm:t>
    </dgm:pt>
    <dgm:pt modelId="{50DA1F7D-87CF-4FE1-BF39-BE99FE2AAC46}" type="parTrans" cxnId="{8130F5C8-0BC5-406A-BBEA-F5A4F7A408E1}">
      <dgm:prSet/>
      <dgm:spPr/>
      <dgm:t>
        <a:bodyPr/>
        <a:lstStyle/>
        <a:p>
          <a:endParaRPr lang="en-US"/>
        </a:p>
      </dgm:t>
    </dgm:pt>
    <dgm:pt modelId="{43DF8F99-36BB-4B9D-A8D0-5354E00CE9AD}" type="sibTrans" cxnId="{8130F5C8-0BC5-406A-BBEA-F5A4F7A408E1}">
      <dgm:prSet/>
      <dgm:spPr/>
      <dgm:t>
        <a:bodyPr/>
        <a:lstStyle/>
        <a:p>
          <a:endParaRPr lang="en-US"/>
        </a:p>
      </dgm:t>
    </dgm:pt>
    <dgm:pt modelId="{0610524B-E691-4347-B5C1-EDA3F9A9AA61}">
      <dgm:prSet/>
      <dgm:spPr/>
      <dgm:t>
        <a:bodyPr/>
        <a:lstStyle/>
        <a:p>
          <a:r>
            <a:rPr lang="en-US" dirty="0" err="1" smtClean="0"/>
            <a:t>Quand</a:t>
          </a:r>
          <a:r>
            <a:rPr lang="en-US" dirty="0" smtClean="0"/>
            <a:t> </a:t>
          </a:r>
          <a:r>
            <a:rPr lang="en-US" dirty="0" err="1" smtClean="0"/>
            <a:t>une</a:t>
          </a:r>
          <a:r>
            <a:rPr lang="en-US" dirty="0" smtClean="0"/>
            <a:t> catastrophe arrive, de </a:t>
          </a:r>
          <a:r>
            <a:rPr lang="en-US" dirty="0" err="1" smtClean="0"/>
            <a:t>quelle</a:t>
          </a:r>
          <a:r>
            <a:rPr lang="en-US" dirty="0" smtClean="0"/>
            <a:t> </a:t>
          </a:r>
          <a:r>
            <a:rPr lang="en-US" dirty="0" err="1" smtClean="0"/>
            <a:t>manière</a:t>
          </a:r>
          <a:r>
            <a:rPr lang="en-US" dirty="0" smtClean="0"/>
            <a:t> les gens </a:t>
          </a:r>
          <a:r>
            <a:rPr lang="en-US" dirty="0" err="1" smtClean="0"/>
            <a:t>souffrent</a:t>
          </a:r>
          <a:r>
            <a:rPr lang="en-US" dirty="0" smtClean="0"/>
            <a:t> le plus? </a:t>
          </a:r>
          <a:r>
            <a:rPr lang="en-US" dirty="0" err="1" smtClean="0"/>
            <a:t>Qu'est-ce</a:t>
          </a:r>
          <a:r>
            <a:rPr lang="en-US" dirty="0" smtClean="0"/>
            <a:t> qui </a:t>
          </a:r>
          <a:r>
            <a:rPr lang="en-US" dirty="0" err="1" smtClean="0"/>
            <a:t>dans</a:t>
          </a:r>
          <a:r>
            <a:rPr lang="en-US" dirty="0" smtClean="0"/>
            <a:t> </a:t>
          </a:r>
          <a:r>
            <a:rPr lang="en-US" dirty="0" err="1" smtClean="0"/>
            <a:t>leur</a:t>
          </a:r>
          <a:r>
            <a:rPr lang="en-US" dirty="0" smtClean="0"/>
            <a:t> vie </a:t>
          </a:r>
          <a:r>
            <a:rPr lang="en-US" dirty="0" err="1" smtClean="0"/>
            <a:t>quotidienne</a:t>
          </a:r>
          <a:r>
            <a:rPr lang="en-US" dirty="0" smtClean="0"/>
            <a:t> </a:t>
          </a:r>
          <a:r>
            <a:rPr lang="en-US" dirty="0" err="1" smtClean="0"/>
            <a:t>est</a:t>
          </a:r>
          <a:r>
            <a:rPr lang="en-US" dirty="0" smtClean="0"/>
            <a:t> plus </a:t>
          </a:r>
          <a:r>
            <a:rPr lang="en-US" dirty="0" err="1" smtClean="0"/>
            <a:t>traumatisant</a:t>
          </a:r>
          <a:r>
            <a:rPr lang="en-US" dirty="0" smtClean="0"/>
            <a:t> et </a:t>
          </a:r>
          <a:r>
            <a:rPr lang="en-US" dirty="0" err="1" smtClean="0"/>
            <a:t>difficile</a:t>
          </a:r>
          <a:r>
            <a:rPr lang="en-US" dirty="0" smtClean="0"/>
            <a:t> </a:t>
          </a:r>
          <a:r>
            <a:rPr lang="en-US" dirty="0" err="1" smtClean="0"/>
            <a:t>à</a:t>
          </a:r>
          <a:r>
            <a:rPr lang="en-US" dirty="0" smtClean="0"/>
            <a:t> </a:t>
          </a:r>
          <a:r>
            <a:rPr lang="en-US" dirty="0" err="1" smtClean="0"/>
            <a:t>gérer</a:t>
          </a:r>
          <a:r>
            <a:rPr lang="en-US" dirty="0" smtClean="0"/>
            <a:t> qui </a:t>
          </a:r>
          <a:r>
            <a:rPr lang="en-US" dirty="0" err="1" smtClean="0"/>
            <a:t>compromettra</a:t>
          </a:r>
          <a:r>
            <a:rPr lang="en-US" dirty="0" smtClean="0"/>
            <a:t> </a:t>
          </a:r>
          <a:r>
            <a:rPr lang="en-US" dirty="0" err="1" smtClean="0"/>
            <a:t>leur</a:t>
          </a:r>
          <a:r>
            <a:rPr lang="en-US" dirty="0" smtClean="0"/>
            <a:t> </a:t>
          </a:r>
          <a:r>
            <a:rPr lang="en-US" dirty="0" err="1" smtClean="0"/>
            <a:t>bien-être</a:t>
          </a:r>
          <a:r>
            <a:rPr lang="en-US" dirty="0" smtClean="0"/>
            <a:t>?</a:t>
          </a:r>
          <a:endParaRPr lang="en-US" dirty="0"/>
        </a:p>
      </dgm:t>
    </dgm:pt>
    <dgm:pt modelId="{B36F4A10-979D-4105-AF2C-44AA19745D45}" type="parTrans" cxnId="{801AEC27-F60F-45DC-A9B2-D4A809393ABA}">
      <dgm:prSet/>
      <dgm:spPr/>
      <dgm:t>
        <a:bodyPr/>
        <a:lstStyle/>
        <a:p>
          <a:endParaRPr lang="en-US"/>
        </a:p>
      </dgm:t>
    </dgm:pt>
    <dgm:pt modelId="{BD4A75EC-EF2E-490B-8306-89E457C260FA}" type="sibTrans" cxnId="{801AEC27-F60F-45DC-A9B2-D4A809393ABA}">
      <dgm:prSet/>
      <dgm:spPr/>
      <dgm:t>
        <a:bodyPr/>
        <a:lstStyle/>
        <a:p>
          <a:endParaRPr lang="en-US"/>
        </a:p>
      </dgm:t>
    </dgm:pt>
    <dgm:pt modelId="{79290F52-CD51-4C2C-A4E8-370B6300E12D}">
      <dgm:prSet/>
      <dgm:spPr/>
      <dgm:t>
        <a:bodyPr/>
        <a:lstStyle/>
        <a:p>
          <a:r>
            <a:rPr lang="en-US" dirty="0" err="1" smtClean="0"/>
            <a:t>Etre</a:t>
          </a:r>
          <a:r>
            <a:rPr lang="en-US" dirty="0" smtClean="0"/>
            <a:t> </a:t>
          </a:r>
          <a:r>
            <a:rPr lang="en-US" dirty="0" err="1" smtClean="0"/>
            <a:t>réaliste</a:t>
          </a:r>
          <a:r>
            <a:rPr lang="en-US" dirty="0" smtClean="0"/>
            <a:t> (</a:t>
          </a:r>
          <a:r>
            <a:rPr lang="en-US" dirty="0" err="1" smtClean="0"/>
            <a:t>Probabilité</a:t>
          </a:r>
          <a:r>
            <a:rPr lang="en-US" dirty="0" smtClean="0"/>
            <a:t> / </a:t>
          </a:r>
          <a:r>
            <a:rPr lang="en-US" dirty="0" err="1" smtClean="0"/>
            <a:t>Délai</a:t>
          </a:r>
          <a:r>
            <a:rPr lang="en-US" dirty="0" smtClean="0"/>
            <a:t> / </a:t>
          </a:r>
          <a:r>
            <a:rPr lang="en-US" dirty="0" err="1" smtClean="0"/>
            <a:t>Capacité</a:t>
          </a:r>
          <a:r>
            <a:rPr lang="en-US" dirty="0" smtClean="0"/>
            <a:t> / </a:t>
          </a:r>
          <a:r>
            <a:rPr lang="en-US" dirty="0" err="1" smtClean="0"/>
            <a:t>Ressources</a:t>
          </a:r>
          <a:r>
            <a:rPr lang="en-US" dirty="0" smtClean="0"/>
            <a:t>), Comment </a:t>
          </a:r>
          <a:r>
            <a:rPr lang="en-US" dirty="0" err="1" smtClean="0"/>
            <a:t>ces</a:t>
          </a:r>
          <a:r>
            <a:rPr lang="en-US" dirty="0" smtClean="0"/>
            <a:t> impacts </a:t>
          </a:r>
          <a:r>
            <a:rPr lang="en-US" dirty="0" err="1" smtClean="0"/>
            <a:t>potentiels</a:t>
          </a:r>
          <a:r>
            <a:rPr lang="en-US" dirty="0" smtClean="0"/>
            <a:t> </a:t>
          </a:r>
          <a:r>
            <a:rPr lang="en-US" dirty="0" err="1" smtClean="0"/>
            <a:t>peuvent-ils</a:t>
          </a:r>
          <a:r>
            <a:rPr lang="en-US" dirty="0" smtClean="0"/>
            <a:t> </a:t>
          </a:r>
          <a:r>
            <a:rPr lang="en-US" dirty="0" err="1" smtClean="0"/>
            <a:t>être</a:t>
          </a:r>
          <a:r>
            <a:rPr lang="en-US" dirty="0" smtClean="0"/>
            <a:t> </a:t>
          </a:r>
          <a:r>
            <a:rPr lang="en-US" dirty="0" err="1" smtClean="0"/>
            <a:t>atténués</a:t>
          </a:r>
          <a:r>
            <a:rPr lang="en-US" dirty="0" smtClean="0"/>
            <a:t> par le </a:t>
          </a:r>
          <a:r>
            <a:rPr lang="en-US" dirty="0" err="1" smtClean="0"/>
            <a:t>FbF</a:t>
          </a:r>
          <a:r>
            <a:rPr lang="en-US" dirty="0" smtClean="0"/>
            <a:t>? Comment </a:t>
          </a:r>
          <a:r>
            <a:rPr lang="en-US" dirty="0" err="1" smtClean="0"/>
            <a:t>pouvons</a:t>
          </a:r>
          <a:r>
            <a:rPr lang="en-US" dirty="0" smtClean="0"/>
            <a:t>-nous </a:t>
          </a:r>
          <a:r>
            <a:rPr lang="en-US" dirty="0" err="1" smtClean="0"/>
            <a:t>utiliser</a:t>
          </a:r>
          <a:r>
            <a:rPr lang="en-US" dirty="0" smtClean="0"/>
            <a:t> les </a:t>
          </a:r>
          <a:r>
            <a:rPr lang="en-US" dirty="0" err="1" smtClean="0"/>
            <a:t>résultats</a:t>
          </a:r>
          <a:r>
            <a:rPr lang="en-US" dirty="0" smtClean="0"/>
            <a:t> de </a:t>
          </a:r>
          <a:r>
            <a:rPr lang="en-US" dirty="0" err="1" smtClean="0"/>
            <a:t>l'analyse</a:t>
          </a:r>
          <a:r>
            <a:rPr lang="en-US" dirty="0" smtClean="0"/>
            <a:t> des </a:t>
          </a:r>
          <a:r>
            <a:rPr lang="en-US" dirty="0" err="1" smtClean="0"/>
            <a:t>risques</a:t>
          </a:r>
          <a:r>
            <a:rPr lang="en-US" dirty="0" smtClean="0"/>
            <a:t> pour </a:t>
          </a:r>
          <a:r>
            <a:rPr lang="en-US" dirty="0" err="1" smtClean="0"/>
            <a:t>hiérarchiser</a:t>
          </a:r>
          <a:r>
            <a:rPr lang="en-US" dirty="0" smtClean="0"/>
            <a:t> les actions?</a:t>
          </a:r>
          <a:endParaRPr lang="en-US" dirty="0"/>
        </a:p>
      </dgm:t>
    </dgm:pt>
    <dgm:pt modelId="{CD10CF71-CACC-4C13-ABE6-4297744EC7D2}" type="parTrans" cxnId="{A5D27CA8-6C4F-49CB-BDFE-757F3E5E32D2}">
      <dgm:prSet/>
      <dgm:spPr/>
      <dgm:t>
        <a:bodyPr/>
        <a:lstStyle/>
        <a:p>
          <a:endParaRPr lang="en-US"/>
        </a:p>
      </dgm:t>
    </dgm:pt>
    <dgm:pt modelId="{11E1EEF6-51A8-45C7-BFB8-8C3389669E9A}" type="sibTrans" cxnId="{A5D27CA8-6C4F-49CB-BDFE-757F3E5E32D2}">
      <dgm:prSet/>
      <dgm:spPr/>
      <dgm:t>
        <a:bodyPr/>
        <a:lstStyle/>
        <a:p>
          <a:endParaRPr lang="en-US"/>
        </a:p>
      </dgm:t>
    </dgm:pt>
    <dgm:pt modelId="{D0004A49-F953-472F-B6A1-6CC31402432E}">
      <dgm:prSet/>
      <dgm:spPr/>
      <dgm:t>
        <a:bodyPr/>
        <a:lstStyle/>
        <a:p>
          <a:r>
            <a:rPr lang="en-US" dirty="0" err="1" smtClean="0"/>
            <a:t>Quels</a:t>
          </a:r>
          <a:r>
            <a:rPr lang="en-US" dirty="0" smtClean="0"/>
            <a:t> </a:t>
          </a:r>
          <a:r>
            <a:rPr lang="en-US" dirty="0" err="1" smtClean="0"/>
            <a:t>sont</a:t>
          </a:r>
          <a:r>
            <a:rPr lang="en-US" dirty="0" smtClean="0"/>
            <a:t> les </a:t>
          </a:r>
          <a:r>
            <a:rPr lang="en-US" dirty="0" err="1" smtClean="0"/>
            <a:t>scénarios</a:t>
          </a:r>
          <a:r>
            <a:rPr lang="en-US" dirty="0" smtClean="0"/>
            <a:t> </a:t>
          </a:r>
          <a:r>
            <a:rPr lang="en-US" dirty="0" err="1" smtClean="0"/>
            <a:t>potentiels</a:t>
          </a:r>
          <a:r>
            <a:rPr lang="en-US" dirty="0" smtClean="0"/>
            <a:t>? Si des dangers </a:t>
          </a:r>
          <a:r>
            <a:rPr lang="en-US" dirty="0" err="1" smtClean="0"/>
            <a:t>certains</a:t>
          </a:r>
          <a:r>
            <a:rPr lang="en-US" dirty="0" smtClean="0"/>
            <a:t> </a:t>
          </a:r>
          <a:r>
            <a:rPr lang="en-US" dirty="0" err="1" smtClean="0"/>
            <a:t>approchent</a:t>
          </a:r>
          <a:r>
            <a:rPr lang="en-US" dirty="0" smtClean="0"/>
            <a:t> </a:t>
          </a:r>
          <a:r>
            <a:rPr lang="en-US" dirty="0" err="1" smtClean="0"/>
            <a:t>dans</a:t>
          </a:r>
          <a:r>
            <a:rPr lang="en-US" dirty="0" smtClean="0"/>
            <a:t> un zone </a:t>
          </a:r>
          <a:r>
            <a:rPr lang="en-US" dirty="0" err="1" smtClean="0"/>
            <a:t>particulière</a:t>
          </a:r>
          <a:r>
            <a:rPr lang="en-US" dirty="0" smtClean="0"/>
            <a:t>, </a:t>
          </a:r>
          <a:r>
            <a:rPr lang="en-US" dirty="0" err="1" smtClean="0"/>
            <a:t>quels</a:t>
          </a:r>
          <a:r>
            <a:rPr lang="en-US" dirty="0" smtClean="0"/>
            <a:t> </a:t>
          </a:r>
          <a:r>
            <a:rPr lang="en-US" dirty="0" err="1" smtClean="0"/>
            <a:t>sont</a:t>
          </a:r>
          <a:r>
            <a:rPr lang="en-US" dirty="0" smtClean="0"/>
            <a:t> les impacts </a:t>
          </a:r>
          <a:r>
            <a:rPr lang="en-US" dirty="0" err="1" smtClean="0"/>
            <a:t>potentiels</a:t>
          </a:r>
          <a:r>
            <a:rPr lang="en-US" dirty="0" smtClean="0"/>
            <a:t> et comment </a:t>
          </a:r>
          <a:r>
            <a:rPr lang="en-US" dirty="0" err="1" smtClean="0"/>
            <a:t>minimiser</a:t>
          </a:r>
          <a:r>
            <a:rPr lang="en-US" dirty="0" smtClean="0"/>
            <a:t> </a:t>
          </a:r>
          <a:r>
            <a:rPr lang="en-US" dirty="0" err="1" smtClean="0"/>
            <a:t>ces</a:t>
          </a:r>
          <a:r>
            <a:rPr lang="en-US" dirty="0" smtClean="0"/>
            <a:t> impacts?</a:t>
          </a:r>
          <a:endParaRPr lang="en-US" dirty="0"/>
        </a:p>
      </dgm:t>
    </dgm:pt>
    <dgm:pt modelId="{6046E97F-10E2-447A-939C-BEE825A49F55}" type="parTrans" cxnId="{FC186E16-8BB4-4EB3-9C40-F78F643DDDEA}">
      <dgm:prSet/>
      <dgm:spPr/>
      <dgm:t>
        <a:bodyPr/>
        <a:lstStyle/>
        <a:p>
          <a:endParaRPr lang="en-US"/>
        </a:p>
      </dgm:t>
    </dgm:pt>
    <dgm:pt modelId="{0D625B1A-8091-49CF-965A-040844C48AC9}" type="sibTrans" cxnId="{FC186E16-8BB4-4EB3-9C40-F78F643DDDEA}">
      <dgm:prSet/>
      <dgm:spPr/>
      <dgm:t>
        <a:bodyPr/>
        <a:lstStyle/>
        <a:p>
          <a:endParaRPr lang="en-US"/>
        </a:p>
      </dgm:t>
    </dgm:pt>
    <dgm:pt modelId="{7DFD1E2C-5BAA-4FE9-9E1B-D35B7A47EB93}" type="pres">
      <dgm:prSet presAssocID="{2B13EEDF-F524-421D-AD9A-9F4A074B6B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42EA0-8912-4905-9DD9-0AF35C5D869E}" type="pres">
      <dgm:prSet presAssocID="{C5BE1981-38F7-45EC-AF03-EEADFB7371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F49F6-FF9E-4060-84C4-BCEA571C7B1D}" type="pres">
      <dgm:prSet presAssocID="{43DF8F99-36BB-4B9D-A8D0-5354E00CE9AD}" presName="spacer" presStyleCnt="0"/>
      <dgm:spPr/>
    </dgm:pt>
    <dgm:pt modelId="{F410EE78-1B5E-4E10-914E-AB35BA1CA043}" type="pres">
      <dgm:prSet presAssocID="{0610524B-E691-4347-B5C1-EDA3F9A9AA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A51D8-4047-4EDA-9FBB-564D88647B83}" type="pres">
      <dgm:prSet presAssocID="{BD4A75EC-EF2E-490B-8306-89E457C260FA}" presName="spacer" presStyleCnt="0"/>
      <dgm:spPr/>
    </dgm:pt>
    <dgm:pt modelId="{5906F984-4CA4-46B2-A965-0FD31249F68A}" type="pres">
      <dgm:prSet presAssocID="{79290F52-CD51-4C2C-A4E8-370B6300E12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D2B84-300D-466D-8B73-D6935D0B566A}" type="pres">
      <dgm:prSet presAssocID="{11E1EEF6-51A8-45C7-BFB8-8C3389669E9A}" presName="spacer" presStyleCnt="0"/>
      <dgm:spPr/>
    </dgm:pt>
    <dgm:pt modelId="{48C781AD-B690-4540-81B7-810EE884ACF4}" type="pres">
      <dgm:prSet presAssocID="{D0004A49-F953-472F-B6A1-6CC3140243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30F5C8-0BC5-406A-BBEA-F5A4F7A408E1}" srcId="{2B13EEDF-F524-421D-AD9A-9F4A074B6BC0}" destId="{C5BE1981-38F7-45EC-AF03-EEADFB737190}" srcOrd="0" destOrd="0" parTransId="{50DA1F7D-87CF-4FE1-BF39-BE99FE2AAC46}" sibTransId="{43DF8F99-36BB-4B9D-A8D0-5354E00CE9AD}"/>
    <dgm:cxn modelId="{1F13A46C-8F79-CB47-B7AF-86D78C4A33F2}" type="presOf" srcId="{0610524B-E691-4347-B5C1-EDA3F9A9AA61}" destId="{F410EE78-1B5E-4E10-914E-AB35BA1CA043}" srcOrd="0" destOrd="0" presId="urn:microsoft.com/office/officeart/2005/8/layout/vList2"/>
    <dgm:cxn modelId="{A5D27CA8-6C4F-49CB-BDFE-757F3E5E32D2}" srcId="{2B13EEDF-F524-421D-AD9A-9F4A074B6BC0}" destId="{79290F52-CD51-4C2C-A4E8-370B6300E12D}" srcOrd="2" destOrd="0" parTransId="{CD10CF71-CACC-4C13-ABE6-4297744EC7D2}" sibTransId="{11E1EEF6-51A8-45C7-BFB8-8C3389669E9A}"/>
    <dgm:cxn modelId="{FC186E16-8BB4-4EB3-9C40-F78F643DDDEA}" srcId="{2B13EEDF-F524-421D-AD9A-9F4A074B6BC0}" destId="{D0004A49-F953-472F-B6A1-6CC31402432E}" srcOrd="3" destOrd="0" parTransId="{6046E97F-10E2-447A-939C-BEE825A49F55}" sibTransId="{0D625B1A-8091-49CF-965A-040844C48AC9}"/>
    <dgm:cxn modelId="{801AEC27-F60F-45DC-A9B2-D4A809393ABA}" srcId="{2B13EEDF-F524-421D-AD9A-9F4A074B6BC0}" destId="{0610524B-E691-4347-B5C1-EDA3F9A9AA61}" srcOrd="1" destOrd="0" parTransId="{B36F4A10-979D-4105-AF2C-44AA19745D45}" sibTransId="{BD4A75EC-EF2E-490B-8306-89E457C260FA}"/>
    <dgm:cxn modelId="{359A980F-BACE-0948-8028-6ABA88441B38}" type="presOf" srcId="{C5BE1981-38F7-45EC-AF03-EEADFB737190}" destId="{B5142EA0-8912-4905-9DD9-0AF35C5D869E}" srcOrd="0" destOrd="0" presId="urn:microsoft.com/office/officeart/2005/8/layout/vList2"/>
    <dgm:cxn modelId="{9AB874C6-741F-1C4C-8F64-9DDD5F42A1A0}" type="presOf" srcId="{2B13EEDF-F524-421D-AD9A-9F4A074B6BC0}" destId="{7DFD1E2C-5BAA-4FE9-9E1B-D35B7A47EB93}" srcOrd="0" destOrd="0" presId="urn:microsoft.com/office/officeart/2005/8/layout/vList2"/>
    <dgm:cxn modelId="{43B4D0B4-1BE7-0845-B6AC-8D6FBF273BB1}" type="presOf" srcId="{D0004A49-F953-472F-B6A1-6CC31402432E}" destId="{48C781AD-B690-4540-81B7-810EE884ACF4}" srcOrd="0" destOrd="0" presId="urn:microsoft.com/office/officeart/2005/8/layout/vList2"/>
    <dgm:cxn modelId="{D4ABB528-62EE-454E-A07F-96F244288C2F}" type="presOf" srcId="{79290F52-CD51-4C2C-A4E8-370B6300E12D}" destId="{5906F984-4CA4-46B2-A965-0FD31249F68A}" srcOrd="0" destOrd="0" presId="urn:microsoft.com/office/officeart/2005/8/layout/vList2"/>
    <dgm:cxn modelId="{F938991E-534E-D246-8845-CE2C6F779F8A}" type="presParOf" srcId="{7DFD1E2C-5BAA-4FE9-9E1B-D35B7A47EB93}" destId="{B5142EA0-8912-4905-9DD9-0AF35C5D869E}" srcOrd="0" destOrd="0" presId="urn:microsoft.com/office/officeart/2005/8/layout/vList2"/>
    <dgm:cxn modelId="{C28C0EE5-0137-AE4E-9B4F-73EA36A81C21}" type="presParOf" srcId="{7DFD1E2C-5BAA-4FE9-9E1B-D35B7A47EB93}" destId="{483F49F6-FF9E-4060-84C4-BCEA571C7B1D}" srcOrd="1" destOrd="0" presId="urn:microsoft.com/office/officeart/2005/8/layout/vList2"/>
    <dgm:cxn modelId="{9BFC8D4E-F05A-C546-9F23-3806FDE0EC6C}" type="presParOf" srcId="{7DFD1E2C-5BAA-4FE9-9E1B-D35B7A47EB93}" destId="{F410EE78-1B5E-4E10-914E-AB35BA1CA043}" srcOrd="2" destOrd="0" presId="urn:microsoft.com/office/officeart/2005/8/layout/vList2"/>
    <dgm:cxn modelId="{5F5B432F-7581-EB48-B722-67E718161BA4}" type="presParOf" srcId="{7DFD1E2C-5BAA-4FE9-9E1B-D35B7A47EB93}" destId="{45AA51D8-4047-4EDA-9FBB-564D88647B83}" srcOrd="3" destOrd="0" presId="urn:microsoft.com/office/officeart/2005/8/layout/vList2"/>
    <dgm:cxn modelId="{32C04956-5CD8-2341-8DE3-54AB6292A751}" type="presParOf" srcId="{7DFD1E2C-5BAA-4FE9-9E1B-D35B7A47EB93}" destId="{5906F984-4CA4-46B2-A965-0FD31249F68A}" srcOrd="4" destOrd="0" presId="urn:microsoft.com/office/officeart/2005/8/layout/vList2"/>
    <dgm:cxn modelId="{2C279089-7AF1-114A-90CD-F78ECC2DFC02}" type="presParOf" srcId="{7DFD1E2C-5BAA-4FE9-9E1B-D35B7A47EB93}" destId="{C4CD2B84-300D-466D-8B73-D6935D0B566A}" srcOrd="5" destOrd="0" presId="urn:microsoft.com/office/officeart/2005/8/layout/vList2"/>
    <dgm:cxn modelId="{597BCC81-DFB9-E64B-9539-C15A5BEBBFAD}" type="presParOf" srcId="{7DFD1E2C-5BAA-4FE9-9E1B-D35B7A47EB93}" destId="{48C781AD-B690-4540-81B7-810EE88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DA5A2-74EF-42CE-A9B8-AF086251E933}">
      <dsp:nvSpPr>
        <dsp:cNvPr id="0" name=""/>
        <dsp:cNvSpPr/>
      </dsp:nvSpPr>
      <dsp:spPr>
        <a:xfrm>
          <a:off x="616" y="543246"/>
          <a:ext cx="2495401" cy="29944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impacts </a:t>
          </a:r>
          <a:r>
            <a:rPr lang="en-US" sz="1900" kern="1200" dirty="0" err="1" smtClean="0"/>
            <a:t>historiques</a:t>
          </a:r>
          <a:r>
            <a:rPr lang="en-US" sz="1900" kern="1200" dirty="0" smtClean="0"/>
            <a:t> des </a:t>
          </a:r>
          <a:r>
            <a:rPr lang="en-US" sz="1900" kern="1200" dirty="0" err="1" smtClean="0"/>
            <a:t>inondations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Causant</a:t>
          </a:r>
          <a:r>
            <a:rPr lang="en-US" sz="1500" kern="1200" dirty="0" smtClean="0"/>
            <a:t> par </a:t>
          </a:r>
          <a:r>
            <a:rPr lang="en-US" sz="1500" kern="1200" dirty="0" err="1" smtClean="0"/>
            <a:t>exemple</a:t>
          </a:r>
          <a:r>
            <a:rPr lang="en-US" sz="1500" kern="1200" dirty="0" smtClean="0"/>
            <a:t> la destruction des </a:t>
          </a:r>
          <a:r>
            <a:rPr lang="en-US" sz="1500" kern="1200" dirty="0" err="1" smtClean="0"/>
            <a:t>maisons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616" y="1741038"/>
        <a:ext cx="2495401" cy="1796688"/>
      </dsp:txXfrm>
    </dsp:sp>
    <dsp:sp modelId="{0723D4DD-9868-417F-847C-2F5A48FDD20E}">
      <dsp:nvSpPr>
        <dsp:cNvPr id="0" name=""/>
        <dsp:cNvSpPr/>
      </dsp:nvSpPr>
      <dsp:spPr>
        <a:xfrm>
          <a:off x="616" y="543246"/>
          <a:ext cx="2495401" cy="1197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/>
            <a:t>01</a:t>
          </a:r>
        </a:p>
      </dsp:txBody>
      <dsp:txXfrm>
        <a:off x="616" y="543246"/>
        <a:ext cx="2495401" cy="1197792"/>
      </dsp:txXfrm>
    </dsp:sp>
    <dsp:sp modelId="{74AC2347-CB86-4759-BC54-8CF171C70B89}">
      <dsp:nvSpPr>
        <dsp:cNvPr id="0" name=""/>
        <dsp:cNvSpPr/>
      </dsp:nvSpPr>
      <dsp:spPr>
        <a:xfrm>
          <a:off x="2695649" y="543246"/>
          <a:ext cx="2495401" cy="299448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Vulnerabilité</a:t>
          </a:r>
          <a:endParaRPr lang="en-US" sz="1900" kern="1200" dirty="0"/>
        </a:p>
      </dsp:txBody>
      <dsp:txXfrm>
        <a:off x="2695649" y="1741038"/>
        <a:ext cx="2495401" cy="1796688"/>
      </dsp:txXfrm>
    </dsp:sp>
    <dsp:sp modelId="{BC90041D-1F36-4738-9991-EE82339B615C}">
      <dsp:nvSpPr>
        <dsp:cNvPr id="0" name=""/>
        <dsp:cNvSpPr/>
      </dsp:nvSpPr>
      <dsp:spPr>
        <a:xfrm>
          <a:off x="2695649" y="543246"/>
          <a:ext cx="2495401" cy="1197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/>
            <a:t>02</a:t>
          </a:r>
        </a:p>
      </dsp:txBody>
      <dsp:txXfrm>
        <a:off x="2695649" y="543246"/>
        <a:ext cx="2495401" cy="1197792"/>
      </dsp:txXfrm>
    </dsp:sp>
    <dsp:sp modelId="{1ACDE44C-5FDD-4FC7-99BF-FCA3053EAB84}">
      <dsp:nvSpPr>
        <dsp:cNvPr id="0" name=""/>
        <dsp:cNvSpPr/>
      </dsp:nvSpPr>
      <dsp:spPr>
        <a:xfrm>
          <a:off x="5390682" y="543246"/>
          <a:ext cx="2495401" cy="299448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Exposition</a:t>
          </a:r>
          <a:endParaRPr lang="en-US" sz="1900" kern="1200" dirty="0"/>
        </a:p>
      </dsp:txBody>
      <dsp:txXfrm>
        <a:off x="5390682" y="1741038"/>
        <a:ext cx="2495401" cy="1796688"/>
      </dsp:txXfrm>
    </dsp:sp>
    <dsp:sp modelId="{23E196E3-786B-4CD9-A039-E7724A71935E}">
      <dsp:nvSpPr>
        <dsp:cNvPr id="0" name=""/>
        <dsp:cNvSpPr/>
      </dsp:nvSpPr>
      <dsp:spPr>
        <a:xfrm>
          <a:off x="5390682" y="543246"/>
          <a:ext cx="2495401" cy="1197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/>
            <a:t>03</a:t>
          </a:r>
        </a:p>
      </dsp:txBody>
      <dsp:txXfrm>
        <a:off x="5390682" y="543246"/>
        <a:ext cx="2495401" cy="1197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42EA0-8912-4905-9DD9-0AF35C5D869E}">
      <dsp:nvSpPr>
        <dsp:cNvPr id="0" name=""/>
        <dsp:cNvSpPr/>
      </dsp:nvSpPr>
      <dsp:spPr>
        <a:xfrm>
          <a:off x="0" y="1957"/>
          <a:ext cx="4701778" cy="1357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Qu'est-ce</a:t>
          </a:r>
          <a:r>
            <a:rPr lang="en-US" sz="1600" kern="1200" dirty="0" smtClean="0"/>
            <a:t> qui nous </a:t>
          </a:r>
          <a:r>
            <a:rPr lang="en-US" sz="1600" kern="1200" dirty="0" err="1" smtClean="0"/>
            <a:t>importe</a:t>
          </a:r>
          <a:r>
            <a:rPr lang="en-US" sz="1600" kern="1200" dirty="0" smtClean="0"/>
            <a:t>? La population la plus </a:t>
          </a:r>
          <a:r>
            <a:rPr lang="en-US" sz="1600" kern="1200" dirty="0" err="1" smtClean="0"/>
            <a:t>à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risque</a:t>
          </a:r>
          <a:r>
            <a:rPr lang="en-US" sz="1600" kern="1200" dirty="0" smtClean="0"/>
            <a:t> (</a:t>
          </a:r>
          <a:r>
            <a:rPr lang="en-US" sz="1600" kern="1200" dirty="0" err="1" smtClean="0"/>
            <a:t>vulnérable</a:t>
          </a:r>
          <a:r>
            <a:rPr lang="en-US" sz="1600" kern="1200" dirty="0" smtClean="0"/>
            <a:t> et </a:t>
          </a:r>
          <a:r>
            <a:rPr lang="en-US" sz="1600" kern="1200" dirty="0" err="1" smtClean="0"/>
            <a:t>exposée</a:t>
          </a:r>
          <a:r>
            <a:rPr lang="en-US" sz="1600" kern="1200" dirty="0" smtClean="0"/>
            <a:t>), </a:t>
          </a:r>
          <a:r>
            <a:rPr lang="en-US" sz="1600" kern="1200" dirty="0" err="1" smtClean="0"/>
            <a:t>où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sont-elles</a:t>
          </a:r>
          <a:r>
            <a:rPr lang="en-US" sz="1600" kern="1200" dirty="0" smtClean="0"/>
            <a:t>?</a:t>
          </a:r>
          <a:endParaRPr lang="en-US" sz="1600" kern="1200" dirty="0"/>
        </a:p>
      </dsp:txBody>
      <dsp:txXfrm>
        <a:off x="66267" y="68224"/>
        <a:ext cx="4569244" cy="1224958"/>
      </dsp:txXfrm>
    </dsp:sp>
    <dsp:sp modelId="{F410EE78-1B5E-4E10-914E-AB35BA1CA043}">
      <dsp:nvSpPr>
        <dsp:cNvPr id="0" name=""/>
        <dsp:cNvSpPr/>
      </dsp:nvSpPr>
      <dsp:spPr>
        <a:xfrm>
          <a:off x="0" y="1405530"/>
          <a:ext cx="4701778" cy="135749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Quand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une</a:t>
          </a:r>
          <a:r>
            <a:rPr lang="en-US" sz="1600" kern="1200" dirty="0" smtClean="0"/>
            <a:t> catastrophe arrive, de </a:t>
          </a:r>
          <a:r>
            <a:rPr lang="en-US" sz="1600" kern="1200" dirty="0" err="1" smtClean="0"/>
            <a:t>quelle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manière</a:t>
          </a:r>
          <a:r>
            <a:rPr lang="en-US" sz="1600" kern="1200" dirty="0" smtClean="0"/>
            <a:t> les gens </a:t>
          </a:r>
          <a:r>
            <a:rPr lang="en-US" sz="1600" kern="1200" dirty="0" err="1" smtClean="0"/>
            <a:t>souffrent</a:t>
          </a:r>
          <a:r>
            <a:rPr lang="en-US" sz="1600" kern="1200" dirty="0" smtClean="0"/>
            <a:t> le plus? </a:t>
          </a:r>
          <a:r>
            <a:rPr lang="en-US" sz="1600" kern="1200" dirty="0" err="1" smtClean="0"/>
            <a:t>Qu'est-ce</a:t>
          </a:r>
          <a:r>
            <a:rPr lang="en-US" sz="1600" kern="1200" dirty="0" smtClean="0"/>
            <a:t> qui </a:t>
          </a:r>
          <a:r>
            <a:rPr lang="en-US" sz="1600" kern="1200" dirty="0" err="1" smtClean="0"/>
            <a:t>dans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leur</a:t>
          </a:r>
          <a:r>
            <a:rPr lang="en-US" sz="1600" kern="1200" dirty="0" smtClean="0"/>
            <a:t> vie </a:t>
          </a:r>
          <a:r>
            <a:rPr lang="en-US" sz="1600" kern="1200" dirty="0" err="1" smtClean="0"/>
            <a:t>quotidienne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est</a:t>
          </a:r>
          <a:r>
            <a:rPr lang="en-US" sz="1600" kern="1200" dirty="0" smtClean="0"/>
            <a:t> plus </a:t>
          </a:r>
          <a:r>
            <a:rPr lang="en-US" sz="1600" kern="1200" dirty="0" err="1" smtClean="0"/>
            <a:t>traumatisant</a:t>
          </a:r>
          <a:r>
            <a:rPr lang="en-US" sz="1600" kern="1200" dirty="0" smtClean="0"/>
            <a:t> et </a:t>
          </a:r>
          <a:r>
            <a:rPr lang="en-US" sz="1600" kern="1200" dirty="0" err="1" smtClean="0"/>
            <a:t>difficile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à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gérer</a:t>
          </a:r>
          <a:r>
            <a:rPr lang="en-US" sz="1600" kern="1200" dirty="0" smtClean="0"/>
            <a:t> qui </a:t>
          </a:r>
          <a:r>
            <a:rPr lang="en-US" sz="1600" kern="1200" dirty="0" err="1" smtClean="0"/>
            <a:t>compromettra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leur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bien-être</a:t>
          </a:r>
          <a:r>
            <a:rPr lang="en-US" sz="1600" kern="1200" dirty="0" smtClean="0"/>
            <a:t>?</a:t>
          </a:r>
          <a:endParaRPr lang="en-US" sz="1600" kern="1200" dirty="0"/>
        </a:p>
      </dsp:txBody>
      <dsp:txXfrm>
        <a:off x="66267" y="1471797"/>
        <a:ext cx="4569244" cy="1224958"/>
      </dsp:txXfrm>
    </dsp:sp>
    <dsp:sp modelId="{5906F984-4CA4-46B2-A965-0FD31249F68A}">
      <dsp:nvSpPr>
        <dsp:cNvPr id="0" name=""/>
        <dsp:cNvSpPr/>
      </dsp:nvSpPr>
      <dsp:spPr>
        <a:xfrm>
          <a:off x="0" y="2809102"/>
          <a:ext cx="4701778" cy="135749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Etre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réaliste</a:t>
          </a:r>
          <a:r>
            <a:rPr lang="en-US" sz="1600" kern="1200" dirty="0" smtClean="0"/>
            <a:t> (</a:t>
          </a:r>
          <a:r>
            <a:rPr lang="en-US" sz="1600" kern="1200" dirty="0" err="1" smtClean="0"/>
            <a:t>Probabilité</a:t>
          </a:r>
          <a:r>
            <a:rPr lang="en-US" sz="1600" kern="1200" dirty="0" smtClean="0"/>
            <a:t> / </a:t>
          </a:r>
          <a:r>
            <a:rPr lang="en-US" sz="1600" kern="1200" dirty="0" err="1" smtClean="0"/>
            <a:t>Délai</a:t>
          </a:r>
          <a:r>
            <a:rPr lang="en-US" sz="1600" kern="1200" dirty="0" smtClean="0"/>
            <a:t> / </a:t>
          </a:r>
          <a:r>
            <a:rPr lang="en-US" sz="1600" kern="1200" dirty="0" err="1" smtClean="0"/>
            <a:t>Capacité</a:t>
          </a:r>
          <a:r>
            <a:rPr lang="en-US" sz="1600" kern="1200" dirty="0" smtClean="0"/>
            <a:t> / </a:t>
          </a:r>
          <a:r>
            <a:rPr lang="en-US" sz="1600" kern="1200" dirty="0" err="1" smtClean="0"/>
            <a:t>Ressources</a:t>
          </a:r>
          <a:r>
            <a:rPr lang="en-US" sz="1600" kern="1200" dirty="0" smtClean="0"/>
            <a:t>), Comment </a:t>
          </a:r>
          <a:r>
            <a:rPr lang="en-US" sz="1600" kern="1200" dirty="0" err="1" smtClean="0"/>
            <a:t>ces</a:t>
          </a:r>
          <a:r>
            <a:rPr lang="en-US" sz="1600" kern="1200" dirty="0" smtClean="0"/>
            <a:t> impacts </a:t>
          </a:r>
          <a:r>
            <a:rPr lang="en-US" sz="1600" kern="1200" dirty="0" err="1" smtClean="0"/>
            <a:t>potentiels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peuvent-ils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être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atténués</a:t>
          </a:r>
          <a:r>
            <a:rPr lang="en-US" sz="1600" kern="1200" dirty="0" smtClean="0"/>
            <a:t> par le </a:t>
          </a:r>
          <a:r>
            <a:rPr lang="en-US" sz="1600" kern="1200" dirty="0" err="1" smtClean="0"/>
            <a:t>FbF</a:t>
          </a:r>
          <a:r>
            <a:rPr lang="en-US" sz="1600" kern="1200" dirty="0" smtClean="0"/>
            <a:t>? Comment </a:t>
          </a:r>
          <a:r>
            <a:rPr lang="en-US" sz="1600" kern="1200" dirty="0" err="1" smtClean="0"/>
            <a:t>pouvons</a:t>
          </a:r>
          <a:r>
            <a:rPr lang="en-US" sz="1600" kern="1200" dirty="0" smtClean="0"/>
            <a:t>-nous </a:t>
          </a:r>
          <a:r>
            <a:rPr lang="en-US" sz="1600" kern="1200" dirty="0" err="1" smtClean="0"/>
            <a:t>utiliser</a:t>
          </a:r>
          <a:r>
            <a:rPr lang="en-US" sz="1600" kern="1200" dirty="0" smtClean="0"/>
            <a:t> les </a:t>
          </a:r>
          <a:r>
            <a:rPr lang="en-US" sz="1600" kern="1200" dirty="0" err="1" smtClean="0"/>
            <a:t>résultats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l'analyse</a:t>
          </a:r>
          <a:r>
            <a:rPr lang="en-US" sz="1600" kern="1200" dirty="0" smtClean="0"/>
            <a:t> des </a:t>
          </a:r>
          <a:r>
            <a:rPr lang="en-US" sz="1600" kern="1200" dirty="0" err="1" smtClean="0"/>
            <a:t>risques</a:t>
          </a:r>
          <a:r>
            <a:rPr lang="en-US" sz="1600" kern="1200" dirty="0" smtClean="0"/>
            <a:t> pour </a:t>
          </a:r>
          <a:r>
            <a:rPr lang="en-US" sz="1600" kern="1200" dirty="0" err="1" smtClean="0"/>
            <a:t>hiérarchiser</a:t>
          </a:r>
          <a:r>
            <a:rPr lang="en-US" sz="1600" kern="1200" dirty="0" smtClean="0"/>
            <a:t> les actions?</a:t>
          </a:r>
          <a:endParaRPr lang="en-US" sz="1600" kern="1200" dirty="0"/>
        </a:p>
      </dsp:txBody>
      <dsp:txXfrm>
        <a:off x="66267" y="2875369"/>
        <a:ext cx="4569244" cy="1224958"/>
      </dsp:txXfrm>
    </dsp:sp>
    <dsp:sp modelId="{48C781AD-B690-4540-81B7-810EE884ACF4}">
      <dsp:nvSpPr>
        <dsp:cNvPr id="0" name=""/>
        <dsp:cNvSpPr/>
      </dsp:nvSpPr>
      <dsp:spPr>
        <a:xfrm>
          <a:off x="0" y="4212675"/>
          <a:ext cx="4701778" cy="135749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Quels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sont</a:t>
          </a:r>
          <a:r>
            <a:rPr lang="en-US" sz="1600" kern="1200" dirty="0" smtClean="0"/>
            <a:t> les </a:t>
          </a:r>
          <a:r>
            <a:rPr lang="en-US" sz="1600" kern="1200" dirty="0" err="1" smtClean="0"/>
            <a:t>scénarios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potentiels</a:t>
          </a:r>
          <a:r>
            <a:rPr lang="en-US" sz="1600" kern="1200" dirty="0" smtClean="0"/>
            <a:t>? Si des dangers </a:t>
          </a:r>
          <a:r>
            <a:rPr lang="en-US" sz="1600" kern="1200" dirty="0" err="1" smtClean="0"/>
            <a:t>certains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approchent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dans</a:t>
          </a:r>
          <a:r>
            <a:rPr lang="en-US" sz="1600" kern="1200" dirty="0" smtClean="0"/>
            <a:t> un zone </a:t>
          </a:r>
          <a:r>
            <a:rPr lang="en-US" sz="1600" kern="1200" dirty="0" err="1" smtClean="0"/>
            <a:t>particulière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quels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sont</a:t>
          </a:r>
          <a:r>
            <a:rPr lang="en-US" sz="1600" kern="1200" dirty="0" smtClean="0"/>
            <a:t> les impacts </a:t>
          </a:r>
          <a:r>
            <a:rPr lang="en-US" sz="1600" kern="1200" dirty="0" err="1" smtClean="0"/>
            <a:t>potentiels</a:t>
          </a:r>
          <a:r>
            <a:rPr lang="en-US" sz="1600" kern="1200" dirty="0" smtClean="0"/>
            <a:t> et comment </a:t>
          </a:r>
          <a:r>
            <a:rPr lang="en-US" sz="1600" kern="1200" dirty="0" err="1" smtClean="0"/>
            <a:t>minimiser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ces</a:t>
          </a:r>
          <a:r>
            <a:rPr lang="en-US" sz="1600" kern="1200" dirty="0" smtClean="0"/>
            <a:t> impacts?</a:t>
          </a:r>
          <a:endParaRPr lang="en-US" sz="1600" kern="1200" dirty="0"/>
        </a:p>
      </dsp:txBody>
      <dsp:txXfrm>
        <a:off x="66267" y="4278942"/>
        <a:ext cx="4569244" cy="1224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3859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787B2-0D88-D04A-9A87-4E991F04E3A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40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we working now?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ok, then there is a forecast (not every body receives it, or people do not pay attention to it, or even if they want they do not have funds to do something)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it rains (or not) -  a disaster happen -  everybody gets crazy to look for funding and million and millions of dolars, yens, euros, colombian pesos are released to respond.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8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7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65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A234-C6D4-AA49-BEF9-790E742698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7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6" name="Shape 8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sldNum" idx="12"/>
          </p:nvPr>
        </p:nvSpPr>
        <p:spPr>
          <a:xfrm>
            <a:off x="3884612" y="9428582"/>
            <a:ext cx="2971800" cy="49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29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red you can see all the places where we can predict </a:t>
            </a:r>
            <a:r>
              <a:rPr lang="en-US" dirty="0" err="1"/>
              <a:t>coldwaves</a:t>
            </a:r>
            <a:r>
              <a:rPr lang="en-US" dirty="0"/>
              <a:t>. With such good forecasts for so many hazards, we should be able to act early and avoid suffering!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83E2-2A52-4CF6-8113-95EF7500E6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3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93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041285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80005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93477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491038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3364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43487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599620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706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18154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54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03249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041285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80005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93477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491038"/>
      </p:ext>
    </p:extLst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3364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43487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599620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706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181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970018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54733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03249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0412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8817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338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9155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7574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44298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85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9466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1632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60272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80472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cc_koffe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9" y="6637339"/>
            <a:ext cx="2270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logo climate centre_thin_rovi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16688"/>
            <a:ext cx="45196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00564" y="6632576"/>
            <a:ext cx="4143375" cy="214313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F7F7F"/>
                </a:solidFill>
                <a:latin typeface="Arial Regular" charset="0"/>
              </a:rPr>
              <a:t>Climate Training Kit. Module 1a –  Climate change science and impacts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69" y="274320"/>
            <a:ext cx="8230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670" y="1600200"/>
            <a:ext cx="4051610" cy="2194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670" y="3931920"/>
            <a:ext cx="4051610" cy="2194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5721" y="1600200"/>
            <a:ext cx="405161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4425"/>
      </p:ext>
    </p:extLst>
  </p:cSld>
  <p:clrMapOvr>
    <a:masterClrMapping/>
  </p:clrMapOvr>
  <p:transition xmlns:p14="http://schemas.microsoft.com/office/powerpoint/2010/main">
    <p:dissolve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8000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9347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49103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336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4348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5996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70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1815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5473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0324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04128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8000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9347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49103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3364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434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59962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70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18154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54733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0324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041285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80005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9347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491038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33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43487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599620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70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1815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54733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03249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041285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80005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9347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4910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336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43487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599620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70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18154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54733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03249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04128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8000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934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491038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3364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43487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599620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70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18154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54733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03249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041285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800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93477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491038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3364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43487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599620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70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18154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54733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03249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0412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80005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93477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491038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3364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43487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599620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706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18154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54733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032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C34B-B6D2-472A-8499-B8F65674DB8A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74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4D6D-8738-4E84-AAB2-1CC521CD05D3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hyperlink" Target="http://www.cilss.int/" TargetMode="External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69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80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91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113.xml"/><Relationship Id="rId3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person&#10;&#10;Description generated with high confidence">
            <a:extLst>
              <a:ext uri="{FF2B5EF4-FFF2-40B4-BE49-F238E27FC236}">
                <a16:creationId xmlns="" xmlns:a16="http://schemas.microsoft.com/office/drawing/2014/main" id="{5A61E189-27EB-4612-A709-BD89AFE6A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7" y="646037"/>
            <a:ext cx="8176103" cy="3290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DD68F-54E7-405B-96C3-235685FB5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258" y="4087856"/>
            <a:ext cx="8074058" cy="120726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4000" dirty="0" smtClean="0">
                <a:solidFill>
                  <a:schemeClr val="bg1"/>
                </a:solidFill>
                <a:sym typeface="Arial"/>
              </a:rPr>
              <a:t>Introduction </a:t>
            </a:r>
            <a:r>
              <a:rPr lang="en-US" sz="4000" dirty="0" err="1" smtClean="0">
                <a:solidFill>
                  <a:schemeClr val="bg1"/>
                </a:solidFill>
                <a:sym typeface="Arial"/>
              </a:rPr>
              <a:t>à</a:t>
            </a:r>
            <a:r>
              <a:rPr lang="en-US" sz="4000" dirty="0" smtClean="0">
                <a:solidFill>
                  <a:schemeClr val="bg1"/>
                </a:solidFill>
                <a:sym typeface="Arial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sym typeface="Arial"/>
              </a:rPr>
              <a:t>l’action</a:t>
            </a:r>
            <a:r>
              <a:rPr lang="en-US" sz="4000" dirty="0" smtClean="0">
                <a:solidFill>
                  <a:schemeClr val="bg1"/>
                </a:solidFill>
                <a:sym typeface="Arial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basée</a:t>
            </a:r>
            <a:r>
              <a:rPr lang="en-US" sz="4000" dirty="0" smtClean="0">
                <a:solidFill>
                  <a:schemeClr val="bg1"/>
                </a:solidFill>
              </a:rPr>
              <a:t> sur les prévisions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9FCEFA-F152-49C1-835B-A5E87C163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235" y="5551210"/>
            <a:ext cx="7121165" cy="105279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Cheikh</a:t>
            </a:r>
            <a:r>
              <a:rPr lang="en-US" sz="3200" dirty="0">
                <a:solidFill>
                  <a:schemeClr val="bg1"/>
                </a:solidFill>
              </a:rPr>
              <a:t> KANE, Centre du Climat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2000" dirty="0">
                <a:solidFill>
                  <a:schemeClr val="bg1"/>
                </a:solidFill>
              </a:rPr>
              <a:t>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Africa West Coast Group of Red Cross National Societies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Meeting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2000" dirty="0">
                <a:solidFill>
                  <a:schemeClr val="bg1"/>
                </a:solidFill>
              </a:rPr>
              <a:t>Hotel Sarawak. </a:t>
            </a:r>
            <a:r>
              <a:rPr lang="en-US" sz="2000" dirty="0" err="1">
                <a:solidFill>
                  <a:schemeClr val="bg1"/>
                </a:solidFill>
              </a:rPr>
              <a:t>Lomé</a:t>
            </a:r>
            <a:r>
              <a:rPr lang="en-US" sz="2000" dirty="0">
                <a:solidFill>
                  <a:schemeClr val="bg1"/>
                </a:solidFill>
              </a:rPr>
              <a:t>, Togo. 21-24 Mai 2018</a:t>
            </a:r>
          </a:p>
        </p:txBody>
      </p:sp>
    </p:spTree>
    <p:extLst>
      <p:ext uri="{BB962C8B-B14F-4D97-AF65-F5344CB8AC3E}">
        <p14:creationId xmlns:p14="http://schemas.microsoft.com/office/powerpoint/2010/main" val="1335271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>
            <a:spLocks noGrp="1"/>
          </p:cNvSpPr>
          <p:nvPr>
            <p:ph type="title"/>
          </p:nvPr>
        </p:nvSpPr>
        <p:spPr>
          <a:xfrm>
            <a:off x="266700" y="457200"/>
            <a:ext cx="8699500" cy="9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rgbClr val="000000"/>
                </a:solidFill>
              </a:rPr>
              <a:t>Les prévisions </a:t>
            </a:r>
            <a:r>
              <a:rPr lang="en-US" sz="1800" dirty="0" err="1">
                <a:solidFill>
                  <a:srgbClr val="000000"/>
                </a:solidFill>
              </a:rPr>
              <a:t>sont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possibles</a:t>
            </a:r>
            <a:r>
              <a:rPr lang="en-US" sz="1800" dirty="0">
                <a:solidFill>
                  <a:srgbClr val="000000"/>
                </a:solidFill>
              </a:rPr>
              <a:t> pour un large </a:t>
            </a:r>
            <a:r>
              <a:rPr lang="en-US" sz="1800" dirty="0" err="1">
                <a:solidFill>
                  <a:srgbClr val="000000"/>
                </a:solidFill>
              </a:rPr>
              <a:t>éventail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smtClean="0">
                <a:solidFill>
                  <a:srgbClr val="000000"/>
                </a:solidFill>
              </a:rPr>
              <a:t>dangers. </a:t>
            </a:r>
            <a:endParaRPr lang="en-US" sz="18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91" name="Shape 891"/>
          <p:cNvSpPr/>
          <p:nvPr/>
        </p:nvSpPr>
        <p:spPr>
          <a:xfrm>
            <a:off x="381000" y="2048500"/>
            <a:ext cx="8382000" cy="47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100000"/>
            </a:pP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126" y="1778000"/>
            <a:ext cx="8918574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34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933" y="108610"/>
            <a:ext cx="876173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Bas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ins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f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luvi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ux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b="1" spc="-215" dirty="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espace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CIL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S/C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concern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é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par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é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vis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sa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nniè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giq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143256"/>
            <a:ext cx="9144000" cy="5210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51815" y="5518403"/>
            <a:ext cx="9092565" cy="1339850"/>
          </a:xfrm>
          <a:custGeom>
            <a:avLst/>
            <a:gdLst/>
            <a:ahLst/>
            <a:cxnLst/>
            <a:rect l="l" t="t" r="r" b="b"/>
            <a:pathLst>
              <a:path w="9092565" h="1339850">
                <a:moveTo>
                  <a:pt x="9092183" y="0"/>
                </a:moveTo>
                <a:lnTo>
                  <a:pt x="0" y="0"/>
                </a:lnTo>
                <a:lnTo>
                  <a:pt x="0" y="1339593"/>
                </a:lnTo>
                <a:lnTo>
                  <a:pt x="9092183" y="1339593"/>
                </a:lnTo>
                <a:lnTo>
                  <a:pt x="9092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131165" y="5586214"/>
            <a:ext cx="8769350" cy="125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Des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écoule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b="1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su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érieurs</a:t>
            </a:r>
            <a:r>
              <a:rPr sz="160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ou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éq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b="1" spc="-5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alen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b="1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à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la</a:t>
            </a:r>
            <a:r>
              <a:rPr sz="16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b="1" spc="-5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b="1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16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la</a:t>
            </a:r>
            <a:r>
              <a:rPr sz="16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pério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référence</a:t>
            </a:r>
            <a:r>
              <a:rPr sz="160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198</a:t>
            </a:r>
            <a:r>
              <a:rPr sz="1600" b="1" spc="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2010,</a:t>
            </a:r>
            <a:r>
              <a:rPr sz="16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16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sur</a:t>
            </a:r>
            <a:r>
              <a:rPr sz="16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l’ensem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1600" b="1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des</a:t>
            </a:r>
            <a:r>
              <a:rPr sz="16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bassins</a:t>
            </a:r>
            <a:r>
              <a:rPr sz="16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sahél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da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iens.</a:t>
            </a:r>
            <a:endParaRPr sz="1600">
              <a:latin typeface="Arial"/>
              <a:cs typeface="Arial"/>
            </a:endParaRPr>
          </a:p>
          <a:p>
            <a:pPr marL="12700" marR="226060">
              <a:lnSpc>
                <a:spcPct val="100000"/>
              </a:lnSpc>
              <a:spcBef>
                <a:spcPts val="384"/>
              </a:spcBef>
            </a:pPr>
            <a:r>
              <a:rPr sz="1600" b="1" i="1" spc="-15" dirty="0">
                <a:latin typeface="Arial"/>
                <a:cs typeface="Arial"/>
              </a:rPr>
              <a:t>Au </a:t>
            </a:r>
            <a:r>
              <a:rPr sz="1600" b="1" i="1" spc="-10" dirty="0">
                <a:latin typeface="Arial"/>
                <a:cs typeface="Arial"/>
              </a:rPr>
              <a:t>regard d</a:t>
            </a:r>
            <a:r>
              <a:rPr sz="1600" b="1" i="1" spc="-15" dirty="0">
                <a:latin typeface="Arial"/>
                <a:cs typeface="Arial"/>
              </a:rPr>
              <a:t>e</a:t>
            </a:r>
            <a:r>
              <a:rPr sz="1600" b="1" i="1" spc="-10" dirty="0">
                <a:latin typeface="Arial"/>
                <a:cs typeface="Arial"/>
              </a:rPr>
              <a:t>s</a:t>
            </a:r>
            <a:r>
              <a:rPr sz="1600" b="1" i="1" spc="-5" dirty="0">
                <a:latin typeface="Arial"/>
                <a:cs typeface="Arial"/>
              </a:rPr>
              <a:t> i</a:t>
            </a:r>
            <a:r>
              <a:rPr sz="1600" b="1" i="1" spc="-20" dirty="0">
                <a:latin typeface="Arial"/>
                <a:cs typeface="Arial"/>
              </a:rPr>
              <a:t>n</a:t>
            </a:r>
            <a:r>
              <a:rPr sz="1600" b="1" i="1" spc="-10" dirty="0">
                <a:latin typeface="Arial"/>
                <a:cs typeface="Arial"/>
              </a:rPr>
              <a:t>certi</a:t>
            </a:r>
            <a:r>
              <a:rPr sz="1600" b="1" i="1" spc="-20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u</a:t>
            </a:r>
            <a:r>
              <a:rPr sz="1600" b="1" i="1" spc="-20" dirty="0">
                <a:latin typeface="Arial"/>
                <a:cs typeface="Arial"/>
              </a:rPr>
              <a:t>d</a:t>
            </a:r>
            <a:r>
              <a:rPr sz="1600" b="1" i="1" spc="-10" dirty="0">
                <a:latin typeface="Arial"/>
                <a:cs typeface="Arial"/>
              </a:rPr>
              <a:t>es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liées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à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l’év</a:t>
            </a:r>
            <a:r>
              <a:rPr sz="1600" b="1" i="1" spc="-20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l</a:t>
            </a:r>
            <a:r>
              <a:rPr sz="1600" b="1" i="1" spc="-15" dirty="0">
                <a:latin typeface="Arial"/>
                <a:cs typeface="Arial"/>
              </a:rPr>
              <a:t>u</a:t>
            </a:r>
            <a:r>
              <a:rPr sz="1600" b="1" i="1" spc="-5" dirty="0">
                <a:latin typeface="Arial"/>
                <a:cs typeface="Arial"/>
              </a:rPr>
              <a:t>ti</a:t>
            </a:r>
            <a:r>
              <a:rPr sz="1600" b="1" i="1" spc="-20" dirty="0">
                <a:latin typeface="Arial"/>
                <a:cs typeface="Arial"/>
              </a:rPr>
              <a:t>o</a:t>
            </a:r>
            <a:r>
              <a:rPr sz="1600" b="1" i="1" spc="-10" dirty="0">
                <a:latin typeface="Arial"/>
                <a:cs typeface="Arial"/>
              </a:rPr>
              <a:t>n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d</a:t>
            </a:r>
            <a:r>
              <a:rPr sz="1600" b="1" i="1" spc="-15" dirty="0">
                <a:latin typeface="Arial"/>
                <a:cs typeface="Arial"/>
              </a:rPr>
              <a:t>e</a:t>
            </a:r>
            <a:r>
              <a:rPr sz="1600" b="1" i="1" spc="-10" dirty="0">
                <a:latin typeface="Arial"/>
                <a:cs typeface="Arial"/>
              </a:rPr>
              <a:t>s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pré</a:t>
            </a:r>
            <a:r>
              <a:rPr sz="1600" b="1" i="1" spc="-20" dirty="0">
                <a:latin typeface="Arial"/>
                <a:cs typeface="Arial"/>
              </a:rPr>
              <a:t>d</a:t>
            </a:r>
            <a:r>
              <a:rPr sz="1600" b="1" i="1" spc="-10" dirty="0">
                <a:latin typeface="Arial"/>
                <a:cs typeface="Arial"/>
              </a:rPr>
              <a:t>ic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15" dirty="0">
                <a:latin typeface="Arial"/>
                <a:cs typeface="Arial"/>
              </a:rPr>
              <a:t>u</a:t>
            </a:r>
            <a:r>
              <a:rPr sz="1600" b="1" i="1" spc="-10" dirty="0">
                <a:latin typeface="Arial"/>
                <a:cs typeface="Arial"/>
              </a:rPr>
              <a:t>rs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o</a:t>
            </a:r>
            <a:r>
              <a:rPr sz="1600" b="1" i="1" spc="-15" dirty="0">
                <a:latin typeface="Arial"/>
                <a:cs typeface="Arial"/>
              </a:rPr>
              <a:t>c</a:t>
            </a:r>
            <a:r>
              <a:rPr sz="1600" b="1" i="1" spc="-10" dirty="0">
                <a:latin typeface="Arial"/>
                <a:cs typeface="Arial"/>
              </a:rPr>
              <a:t>éa</a:t>
            </a:r>
            <a:r>
              <a:rPr sz="1600" b="1" i="1" spc="-20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i</a:t>
            </a:r>
            <a:r>
              <a:rPr sz="1600" b="1" i="1" spc="-15" dirty="0">
                <a:latin typeface="Arial"/>
                <a:cs typeface="Arial"/>
              </a:rPr>
              <a:t>q</a:t>
            </a:r>
            <a:r>
              <a:rPr sz="1600" b="1" i="1" spc="-10" dirty="0">
                <a:latin typeface="Arial"/>
                <a:cs typeface="Arial"/>
              </a:rPr>
              <a:t>u</a:t>
            </a:r>
            <a:r>
              <a:rPr sz="1600" b="1" i="1" spc="-15" dirty="0">
                <a:latin typeface="Arial"/>
                <a:cs typeface="Arial"/>
              </a:rPr>
              <a:t>e</a:t>
            </a:r>
            <a:r>
              <a:rPr sz="1600" b="1" i="1" spc="-10" dirty="0">
                <a:latin typeface="Arial"/>
                <a:cs typeface="Arial"/>
              </a:rPr>
              <a:t>s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en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p</a:t>
            </a:r>
            <a:r>
              <a:rPr sz="1600" b="1" i="1" spc="-15" dirty="0">
                <a:latin typeface="Arial"/>
                <a:cs typeface="Arial"/>
              </a:rPr>
              <a:t>a</a:t>
            </a:r>
            <a:r>
              <a:rPr sz="1600" b="1" i="1" spc="-10" dirty="0">
                <a:latin typeface="Arial"/>
                <a:cs typeface="Arial"/>
              </a:rPr>
              <a:t>rtic</a:t>
            </a:r>
            <a:r>
              <a:rPr sz="1600" b="1" i="1" spc="-20" dirty="0">
                <a:latin typeface="Arial"/>
                <a:cs typeface="Arial"/>
              </a:rPr>
              <a:t>u</a:t>
            </a:r>
            <a:r>
              <a:rPr sz="1600" b="1" i="1" spc="-10" dirty="0">
                <a:latin typeface="Arial"/>
                <a:cs typeface="Arial"/>
              </a:rPr>
              <a:t>lier da</a:t>
            </a:r>
            <a:r>
              <a:rPr sz="1600" b="1" i="1" spc="-20" dirty="0">
                <a:latin typeface="Arial"/>
                <a:cs typeface="Arial"/>
              </a:rPr>
              <a:t>n</a:t>
            </a:r>
            <a:r>
              <a:rPr sz="1600" b="1" i="1" spc="-10" dirty="0">
                <a:latin typeface="Arial"/>
                <a:cs typeface="Arial"/>
              </a:rPr>
              <a:t>s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l’océan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atla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ti</a:t>
            </a:r>
            <a:r>
              <a:rPr sz="1600" b="1" i="1" spc="-20" dirty="0">
                <a:latin typeface="Arial"/>
                <a:cs typeface="Arial"/>
              </a:rPr>
              <a:t>q</a:t>
            </a:r>
            <a:r>
              <a:rPr sz="1600" b="1" i="1" spc="-10" dirty="0">
                <a:latin typeface="Arial"/>
                <a:cs typeface="Arial"/>
              </a:rPr>
              <a:t>ue,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il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est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recomma</a:t>
            </a:r>
            <a:r>
              <a:rPr sz="1600" b="1" i="1" spc="-20" dirty="0">
                <a:latin typeface="Arial"/>
                <a:cs typeface="Arial"/>
              </a:rPr>
              <a:t>n</a:t>
            </a:r>
            <a:r>
              <a:rPr sz="1600" b="1" i="1" spc="-10" dirty="0">
                <a:latin typeface="Arial"/>
                <a:cs typeface="Arial"/>
              </a:rPr>
              <a:t>dé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u</a:t>
            </a:r>
            <a:r>
              <a:rPr sz="1600" b="1" i="1" spc="-20" dirty="0">
                <a:latin typeface="Arial"/>
                <a:cs typeface="Arial"/>
              </a:rPr>
              <a:t>n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at</a:t>
            </a:r>
            <a:r>
              <a:rPr sz="1600" b="1" i="1" spc="-20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en</a:t>
            </a:r>
            <a:r>
              <a:rPr sz="1600" b="1" i="1" spc="-20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ion</a:t>
            </a:r>
            <a:r>
              <a:rPr sz="1600" b="1" i="1" spc="3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partic</a:t>
            </a:r>
            <a:r>
              <a:rPr sz="1600" b="1" i="1" spc="-15" dirty="0">
                <a:latin typeface="Arial"/>
                <a:cs typeface="Arial"/>
              </a:rPr>
              <a:t>u</a:t>
            </a:r>
            <a:r>
              <a:rPr sz="1600" b="1" i="1" spc="-10" dirty="0">
                <a:latin typeface="Arial"/>
                <a:cs typeface="Arial"/>
              </a:rPr>
              <a:t>lière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à</a:t>
            </a:r>
            <a:r>
              <a:rPr sz="1600" b="1" i="1" spc="-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la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mise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à</a:t>
            </a:r>
            <a:r>
              <a:rPr sz="1600" b="1" i="1" spc="-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jo</a:t>
            </a:r>
            <a:r>
              <a:rPr sz="1600" b="1" i="1" spc="-15" dirty="0">
                <a:latin typeface="Arial"/>
                <a:cs typeface="Arial"/>
              </a:rPr>
              <a:t>u</a:t>
            </a:r>
            <a:r>
              <a:rPr sz="1600" b="1" i="1" spc="-10" dirty="0">
                <a:latin typeface="Arial"/>
                <a:cs typeface="Arial"/>
              </a:rPr>
              <a:t>r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q</a:t>
            </a:r>
            <a:r>
              <a:rPr sz="1600" b="1" i="1" spc="-20" dirty="0">
                <a:latin typeface="Arial"/>
                <a:cs typeface="Arial"/>
              </a:rPr>
              <a:t>u</a:t>
            </a:r>
            <a:r>
              <a:rPr sz="1600" b="1" i="1" spc="-5" dirty="0">
                <a:latin typeface="Arial"/>
                <a:cs typeface="Arial"/>
              </a:rPr>
              <a:t>i </a:t>
            </a:r>
            <a:r>
              <a:rPr sz="1600" b="1" i="1" spc="-10" dirty="0">
                <a:latin typeface="Arial"/>
                <a:cs typeface="Arial"/>
              </a:rPr>
              <a:t>sera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fai</a:t>
            </a:r>
            <a:r>
              <a:rPr sz="1600" b="1" i="1" spc="-20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en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juin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et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accessible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sur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le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site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u="heavy" spc="-2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ww</a:t>
            </a:r>
            <a:r>
              <a:rPr sz="1600" b="1" i="1" u="heavy" spc="-8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w</a:t>
            </a:r>
            <a:r>
              <a:rPr sz="1600" b="1" i="1" u="heavy" spc="-1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.cilss</a:t>
            </a:r>
            <a:r>
              <a:rPr sz="1600" b="1" i="1" u="heavy" spc="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.</a:t>
            </a:r>
            <a:r>
              <a:rPr sz="1600" b="1" i="1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in</a:t>
            </a:r>
            <a:r>
              <a:rPr sz="1600" b="1" i="1" u="heavy" spc="-1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5"/>
          <p:cNvSpPr txBox="1">
            <a:spLocks/>
          </p:cNvSpPr>
          <p:nvPr/>
        </p:nvSpPr>
        <p:spPr>
          <a:xfrm>
            <a:off x="541121" y="162560"/>
            <a:ext cx="8061756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117215" marR="5080" indent="-3105150"/>
            <a:r>
              <a:rPr lang="en-US" spc="-45" smtClean="0"/>
              <a:t>P</a:t>
            </a:r>
            <a:r>
              <a:rPr lang="en-US" smtClean="0"/>
              <a:t>e</a:t>
            </a:r>
            <a:r>
              <a:rPr lang="en-US" spc="-20" smtClean="0"/>
              <a:t>r</a:t>
            </a:r>
            <a:r>
              <a:rPr lang="en-US" smtClean="0"/>
              <a:t>specti</a:t>
            </a:r>
            <a:r>
              <a:rPr lang="en-US" spc="-20" smtClean="0"/>
              <a:t>v</a:t>
            </a:r>
            <a:r>
              <a:rPr lang="en-US" smtClean="0"/>
              <a:t>es des écou</a:t>
            </a:r>
            <a:r>
              <a:rPr lang="en-US" spc="-10" smtClean="0"/>
              <a:t>l</a:t>
            </a:r>
            <a:r>
              <a:rPr lang="en-US" smtClean="0"/>
              <a:t>e</a:t>
            </a:r>
            <a:r>
              <a:rPr lang="en-US" spc="5" smtClean="0"/>
              <a:t>m</a:t>
            </a:r>
            <a:r>
              <a:rPr lang="en-US" smtClean="0"/>
              <a:t>e</a:t>
            </a:r>
            <a:r>
              <a:rPr lang="en-US" spc="-25" smtClean="0"/>
              <a:t>n</a:t>
            </a:r>
            <a:r>
              <a:rPr lang="en-US" smtClean="0"/>
              <a:t>ts </a:t>
            </a:r>
            <a:r>
              <a:rPr lang="en-US" spc="-10" smtClean="0"/>
              <a:t>p</a:t>
            </a:r>
            <a:r>
              <a:rPr lang="en-US" smtClean="0"/>
              <a:t>our la</a:t>
            </a:r>
            <a:r>
              <a:rPr lang="en-US" spc="-20" smtClean="0"/>
              <a:t> </a:t>
            </a:r>
            <a:r>
              <a:rPr lang="en-US" smtClean="0"/>
              <a:t>sais</a:t>
            </a:r>
            <a:r>
              <a:rPr lang="en-US" spc="5" smtClean="0"/>
              <a:t>o</a:t>
            </a:r>
            <a:r>
              <a:rPr lang="en-US" smtClean="0"/>
              <a:t>n</a:t>
            </a:r>
            <a:r>
              <a:rPr lang="en-US" spc="-10" smtClean="0"/>
              <a:t> </a:t>
            </a:r>
            <a:r>
              <a:rPr lang="en-US" smtClean="0"/>
              <a:t>2</a:t>
            </a:r>
            <a:r>
              <a:rPr lang="en-US" spc="-10" smtClean="0"/>
              <a:t>0</a:t>
            </a:r>
            <a:r>
              <a:rPr lang="en-US" smtClean="0"/>
              <a:t>18</a:t>
            </a:r>
            <a:r>
              <a:rPr lang="en-US" spc="-10" smtClean="0"/>
              <a:t> d</a:t>
            </a:r>
            <a:r>
              <a:rPr lang="en-US" smtClean="0"/>
              <a:t>ans</a:t>
            </a:r>
            <a:r>
              <a:rPr lang="en-US" spc="5" smtClean="0"/>
              <a:t> </a:t>
            </a:r>
            <a:r>
              <a:rPr lang="en-US" smtClean="0"/>
              <a:t>l</a:t>
            </a:r>
            <a:r>
              <a:rPr lang="en-US" spc="-155" smtClean="0"/>
              <a:t>’</a:t>
            </a:r>
            <a:r>
              <a:rPr lang="en-US" smtClean="0"/>
              <a:t>espa</a:t>
            </a:r>
            <a:r>
              <a:rPr lang="en-US" spc="5" smtClean="0"/>
              <a:t>c</a:t>
            </a:r>
            <a:r>
              <a:rPr lang="en-US" smtClean="0"/>
              <a:t>e </a:t>
            </a:r>
            <a:r>
              <a:rPr lang="en-US" spc="-15" smtClean="0">
                <a:latin typeface="Calibri"/>
                <a:cs typeface="Calibri"/>
              </a:rPr>
              <a:t>CIL</a:t>
            </a:r>
            <a:r>
              <a:rPr lang="en-US" spc="-10" smtClean="0">
                <a:latin typeface="Calibri"/>
                <a:cs typeface="Calibri"/>
              </a:rPr>
              <a:t>S</a:t>
            </a:r>
            <a:r>
              <a:rPr lang="en-US" spc="-15" smtClean="0">
                <a:latin typeface="Calibri"/>
                <a:cs typeface="Calibri"/>
              </a:rPr>
              <a:t>S/CED</a:t>
            </a:r>
            <a:r>
              <a:rPr lang="en-US" spc="-35" smtClean="0">
                <a:latin typeface="Calibri"/>
                <a:cs typeface="Calibri"/>
              </a:rPr>
              <a:t>E</a:t>
            </a:r>
            <a:r>
              <a:rPr lang="en-US" spc="-55" smtClean="0">
                <a:latin typeface="Calibri"/>
                <a:cs typeface="Calibri"/>
              </a:rPr>
              <a:t>A</a:t>
            </a:r>
            <a:r>
              <a:rPr lang="en-US" smtClean="0">
                <a:latin typeface="Calibri"/>
                <a:cs typeface="Calibri"/>
              </a:rPr>
              <a:t>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39623" y="583691"/>
            <a:ext cx="877824" cy="972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68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733" y="320039"/>
            <a:ext cx="8500534" cy="6209945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849542" y="2053411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60181-6828-4697-8B11-F3AA2B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574" y="986611"/>
            <a:ext cx="5528225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Qu’est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Financement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basé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les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Prévisions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FbF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)?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12" y="3416197"/>
            <a:ext cx="4445249" cy="340082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4" descr="C:\Users\Croix-Rouge\Documents\Thématiques - documents de référence\FbF\Carte inondations Koulikor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0"/>
          <a:stretch/>
        </p:blipFill>
        <p:spPr bwMode="auto">
          <a:xfrm>
            <a:off x="61455" y="3441803"/>
            <a:ext cx="4534872" cy="3457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947"/>
            <a:ext cx="8836726" cy="34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3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xmlns="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E0EEF-1BF4-4BEC-B966-960EAE3F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4700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FbF</a:t>
            </a:r>
            <a:r>
              <a:rPr lang="en-US" sz="4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déclenche</a:t>
            </a:r>
            <a:r>
              <a:rPr lang="en-US" sz="4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une</a:t>
            </a:r>
            <a:r>
              <a:rPr lang="en-US" sz="4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action </a:t>
            </a:r>
            <a:r>
              <a:rPr lang="en-US" sz="4700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lorsque</a:t>
            </a:r>
            <a:r>
              <a:rPr lang="en-US" sz="4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l’impact</a:t>
            </a:r>
            <a:r>
              <a:rPr lang="en-US" sz="4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4700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prévision</a:t>
            </a:r>
            <a:r>
              <a:rPr lang="en-US" sz="4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4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élevé</a:t>
            </a:r>
            <a:endParaRPr lang="en-US" sz="47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03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C0046BF3-AE1B-456C-A409-21705353D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9" r="1" b="2547"/>
          <a:stretch/>
        </p:blipFill>
        <p:spPr>
          <a:xfrm>
            <a:off x="1" y="546755"/>
            <a:ext cx="9143999" cy="3692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C336E-2532-42A6-99A9-F5FBA62C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37" y="4559523"/>
            <a:ext cx="8176103" cy="123644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 smtClean="0"/>
              <a:t>Les </a:t>
            </a:r>
            <a:r>
              <a:rPr lang="en-US" sz="6000" dirty="0" err="1" smtClean="0"/>
              <a:t>extrêmes</a:t>
            </a:r>
            <a:r>
              <a:rPr lang="en-US" sz="6000" dirty="0" smtClean="0"/>
              <a:t> </a:t>
            </a:r>
            <a:r>
              <a:rPr lang="en-US" sz="6000" dirty="0" err="1" smtClean="0"/>
              <a:t>sont</a:t>
            </a:r>
            <a:r>
              <a:rPr lang="en-US" sz="6000" dirty="0" smtClean="0"/>
              <a:t> </a:t>
            </a:r>
            <a:r>
              <a:rPr lang="en-US" sz="6000" dirty="0" err="1" smtClean="0"/>
              <a:t>prévisibles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9619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867" y="149159"/>
            <a:ext cx="7914244" cy="44567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object 6"/>
          <p:cNvSpPr/>
          <p:nvPr/>
        </p:nvSpPr>
        <p:spPr>
          <a:xfrm>
            <a:off x="4709611" y="3978955"/>
            <a:ext cx="3012503" cy="766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2728411" y="1787868"/>
            <a:ext cx="758888" cy="181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6088374" y="2705697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37"/>
                </a:moveTo>
                <a:lnTo>
                  <a:pt x="0" y="337337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4710970" y="3057271"/>
            <a:ext cx="669925" cy="337820"/>
          </a:xfrm>
          <a:custGeom>
            <a:avLst/>
            <a:gdLst/>
            <a:ahLst/>
            <a:cxnLst/>
            <a:rect l="l" t="t" r="r" b="b"/>
            <a:pathLst>
              <a:path w="669925" h="337819">
                <a:moveTo>
                  <a:pt x="669505" y="337337"/>
                </a:moveTo>
                <a:lnTo>
                  <a:pt x="0" y="337337"/>
                </a:lnTo>
                <a:lnTo>
                  <a:pt x="0" y="0"/>
                </a:lnTo>
                <a:lnTo>
                  <a:pt x="669505" y="0"/>
                </a:lnTo>
                <a:lnTo>
                  <a:pt x="669505" y="33733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4710970" y="2705697"/>
            <a:ext cx="669925" cy="337820"/>
          </a:xfrm>
          <a:custGeom>
            <a:avLst/>
            <a:gdLst/>
            <a:ahLst/>
            <a:cxnLst/>
            <a:rect l="l" t="t" r="r" b="b"/>
            <a:pathLst>
              <a:path w="669925" h="337819">
                <a:moveTo>
                  <a:pt x="669505" y="337337"/>
                </a:moveTo>
                <a:lnTo>
                  <a:pt x="0" y="337337"/>
                </a:lnTo>
                <a:lnTo>
                  <a:pt x="0" y="0"/>
                </a:lnTo>
                <a:lnTo>
                  <a:pt x="669505" y="0"/>
                </a:lnTo>
                <a:lnTo>
                  <a:pt x="669505" y="33733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4710970" y="2354110"/>
            <a:ext cx="669925" cy="337820"/>
          </a:xfrm>
          <a:custGeom>
            <a:avLst/>
            <a:gdLst/>
            <a:ahLst/>
            <a:cxnLst/>
            <a:rect l="l" t="t" r="r" b="b"/>
            <a:pathLst>
              <a:path w="669925" h="337819">
                <a:moveTo>
                  <a:pt x="669505" y="337337"/>
                </a:moveTo>
                <a:lnTo>
                  <a:pt x="0" y="337337"/>
                </a:lnTo>
                <a:lnTo>
                  <a:pt x="0" y="0"/>
                </a:lnTo>
                <a:lnTo>
                  <a:pt x="669505" y="0"/>
                </a:lnTo>
                <a:lnTo>
                  <a:pt x="669505" y="33733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4710983" y="2002561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24"/>
                </a:moveTo>
                <a:lnTo>
                  <a:pt x="0" y="337324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2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5399679" y="2002561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24"/>
                </a:moveTo>
                <a:lnTo>
                  <a:pt x="0" y="337324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5397101" y="2354110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37"/>
                </a:moveTo>
                <a:lnTo>
                  <a:pt x="0" y="337337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5397101" y="2705697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37"/>
                </a:moveTo>
                <a:lnTo>
                  <a:pt x="0" y="337337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3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5397101" y="3057271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37"/>
                </a:moveTo>
                <a:lnTo>
                  <a:pt x="0" y="337337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3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6088374" y="2002561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24"/>
                </a:moveTo>
                <a:lnTo>
                  <a:pt x="0" y="337324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24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6777070" y="2002561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24"/>
                </a:moveTo>
                <a:lnTo>
                  <a:pt x="0" y="337324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6088374" y="2354110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37"/>
                </a:moveTo>
                <a:lnTo>
                  <a:pt x="0" y="337337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37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/>
          <p:cNvSpPr/>
          <p:nvPr/>
        </p:nvSpPr>
        <p:spPr>
          <a:xfrm>
            <a:off x="6777070" y="2354110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37"/>
                </a:moveTo>
                <a:lnTo>
                  <a:pt x="0" y="337337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37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/>
          <p:cNvSpPr/>
          <p:nvPr/>
        </p:nvSpPr>
        <p:spPr>
          <a:xfrm>
            <a:off x="6777070" y="2705697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37"/>
                </a:moveTo>
                <a:lnTo>
                  <a:pt x="0" y="337337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37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6088374" y="3057271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37"/>
                </a:moveTo>
                <a:lnTo>
                  <a:pt x="0" y="337337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6777070" y="3057271"/>
            <a:ext cx="675005" cy="337820"/>
          </a:xfrm>
          <a:custGeom>
            <a:avLst/>
            <a:gdLst/>
            <a:ahLst/>
            <a:cxnLst/>
            <a:rect l="l" t="t" r="r" b="b"/>
            <a:pathLst>
              <a:path w="675004" h="337819">
                <a:moveTo>
                  <a:pt x="674662" y="337337"/>
                </a:moveTo>
                <a:lnTo>
                  <a:pt x="0" y="337337"/>
                </a:lnTo>
                <a:lnTo>
                  <a:pt x="0" y="0"/>
                </a:lnTo>
                <a:lnTo>
                  <a:pt x="674662" y="0"/>
                </a:lnTo>
                <a:lnTo>
                  <a:pt x="674662" y="3373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/>
          <p:cNvSpPr txBox="1"/>
          <p:nvPr/>
        </p:nvSpPr>
        <p:spPr>
          <a:xfrm>
            <a:off x="442394" y="4205416"/>
            <a:ext cx="1904999" cy="476049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 marL="43815" marR="49530">
              <a:lnSpc>
                <a:spcPct val="103299"/>
              </a:lnSpc>
            </a:pPr>
            <a:r>
              <a:rPr lang="en-US" sz="1000" b="1" spc="30" dirty="0" err="1">
                <a:latin typeface="Times New Roman"/>
                <a:cs typeface="Times New Roman"/>
              </a:rPr>
              <a:t>Vert</a:t>
            </a:r>
            <a:r>
              <a:rPr lang="en-US" sz="1000" b="1" spc="30" dirty="0">
                <a:latin typeface="Times New Roman"/>
                <a:cs typeface="Times New Roman"/>
              </a:rPr>
              <a:t>: </a:t>
            </a:r>
            <a:r>
              <a:rPr lang="en-US" sz="1000" b="1" spc="30" dirty="0" err="1">
                <a:latin typeface="Times New Roman"/>
                <a:cs typeface="Times New Roman"/>
              </a:rPr>
              <a:t>Aucun</a:t>
            </a:r>
            <a:r>
              <a:rPr lang="en-US" sz="1000" b="1" spc="30" dirty="0">
                <a:latin typeface="Times New Roman"/>
                <a:cs typeface="Times New Roman"/>
              </a:rPr>
              <a:t> </a:t>
            </a:r>
            <a:r>
              <a:rPr lang="en-US" sz="1000" b="1" spc="30" dirty="0" err="1">
                <a:latin typeface="Times New Roman"/>
                <a:cs typeface="Times New Roman"/>
              </a:rPr>
              <a:t>risque</a:t>
            </a:r>
            <a:r>
              <a:rPr lang="en-US" sz="1000" b="1" spc="30" dirty="0">
                <a:latin typeface="Times New Roman"/>
                <a:cs typeface="Times New Roman"/>
              </a:rPr>
              <a:t> </a:t>
            </a:r>
            <a:r>
              <a:rPr lang="en-US" sz="1000" b="1" spc="30" dirty="0" err="1">
                <a:latin typeface="Times New Roman"/>
                <a:cs typeface="Times New Roman"/>
              </a:rPr>
              <a:t>hydrométéorologique</a:t>
            </a:r>
            <a:r>
              <a:rPr lang="en-US" sz="1000" b="1" spc="30" dirty="0">
                <a:latin typeface="Times New Roman"/>
                <a:cs typeface="Times New Roman"/>
              </a:rPr>
              <a:t> </a:t>
            </a:r>
            <a:r>
              <a:rPr lang="en-US" sz="1000" b="1" spc="30" dirty="0" err="1">
                <a:latin typeface="Times New Roman"/>
                <a:cs typeface="Times New Roman"/>
              </a:rPr>
              <a:t>sérieux</a:t>
            </a:r>
            <a:r>
              <a:rPr lang="en-US" sz="1000" b="1" spc="30" dirty="0">
                <a:latin typeface="Times New Roman"/>
                <a:cs typeface="Times New Roman"/>
              </a:rPr>
              <a:t> </a:t>
            </a:r>
            <a:r>
              <a:rPr lang="en-US" sz="1000" b="1" spc="30" dirty="0" err="1">
                <a:latin typeface="Times New Roman"/>
                <a:cs typeface="Times New Roman"/>
              </a:rPr>
              <a:t>prévu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4" name="object 25"/>
          <p:cNvSpPr txBox="1"/>
          <p:nvPr/>
        </p:nvSpPr>
        <p:spPr>
          <a:xfrm>
            <a:off x="459325" y="4779403"/>
            <a:ext cx="1885923" cy="15388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ct val="100000"/>
              </a:lnSpc>
            </a:pPr>
            <a:r>
              <a:rPr lang="en-US" sz="1000" b="1" spc="-114" dirty="0" err="1">
                <a:latin typeface="Times New Roman"/>
                <a:cs typeface="Times New Roman"/>
              </a:rPr>
              <a:t>Jaune</a:t>
            </a:r>
            <a:r>
              <a:rPr lang="en-US" sz="1000" b="1" spc="-114" dirty="0">
                <a:latin typeface="Times New Roman"/>
                <a:cs typeface="Times New Roman"/>
              </a:rPr>
              <a:t>: </a:t>
            </a:r>
            <a:r>
              <a:rPr lang="en-US" sz="1000" b="1" spc="-114" dirty="0" err="1">
                <a:latin typeface="Times New Roman"/>
                <a:cs typeface="Times New Roman"/>
              </a:rPr>
              <a:t>Soyez</a:t>
            </a:r>
            <a:r>
              <a:rPr lang="en-US" sz="1000" b="1" spc="-114" dirty="0">
                <a:latin typeface="Times New Roman"/>
                <a:cs typeface="Times New Roman"/>
              </a:rPr>
              <a:t> </a:t>
            </a:r>
            <a:r>
              <a:rPr lang="en-US" sz="1000" b="1" spc="-114" dirty="0" err="1" smtClean="0">
                <a:latin typeface="Times New Roman"/>
                <a:cs typeface="Times New Roman"/>
              </a:rPr>
              <a:t>attentifs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5" name="object 26"/>
          <p:cNvSpPr txBox="1"/>
          <p:nvPr/>
        </p:nvSpPr>
        <p:spPr>
          <a:xfrm>
            <a:off x="425459" y="5040382"/>
            <a:ext cx="1902855" cy="153888"/>
          </a:xfrm>
          <a:prstGeom prst="rect">
            <a:avLst/>
          </a:prstGeom>
          <a:solidFill>
            <a:srgbClr val="FF8100"/>
          </a:solidFill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ct val="100000"/>
              </a:lnSpc>
            </a:pPr>
            <a:r>
              <a:rPr lang="en-US" sz="1000" b="1" spc="35" dirty="0">
                <a:latin typeface="Times New Roman"/>
                <a:cs typeface="Times New Roman"/>
              </a:rPr>
              <a:t>Orange: </a:t>
            </a:r>
            <a:r>
              <a:rPr lang="en-US" sz="1000" b="1" spc="35" dirty="0" err="1">
                <a:latin typeface="Times New Roman"/>
                <a:cs typeface="Times New Roman"/>
              </a:rPr>
              <a:t>Soyez</a:t>
            </a:r>
            <a:r>
              <a:rPr lang="en-US" sz="1000" b="1" spc="35" dirty="0">
                <a:latin typeface="Times New Roman"/>
                <a:cs typeface="Times New Roman"/>
              </a:rPr>
              <a:t> prêt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442393" y="5372070"/>
            <a:ext cx="1902856" cy="15388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56210">
              <a:lnSpc>
                <a:spcPct val="100000"/>
              </a:lnSpc>
            </a:pPr>
            <a:r>
              <a:rPr lang="en-US" sz="1000" b="1" spc="10" dirty="0">
                <a:latin typeface="Times New Roman"/>
                <a:cs typeface="Times New Roman"/>
              </a:rPr>
              <a:t>Rouge: </a:t>
            </a:r>
            <a:r>
              <a:rPr lang="en-US" sz="1000" b="1" spc="10" dirty="0" err="1">
                <a:latin typeface="Times New Roman"/>
                <a:cs typeface="Times New Roman"/>
              </a:rPr>
              <a:t>Passez</a:t>
            </a:r>
            <a:r>
              <a:rPr lang="en-US" sz="1000" b="1" spc="10" dirty="0">
                <a:latin typeface="Times New Roman"/>
                <a:cs typeface="Times New Roman"/>
              </a:rPr>
              <a:t> </a:t>
            </a:r>
            <a:r>
              <a:rPr lang="en-US" sz="1000" b="1" spc="10" dirty="0" err="1">
                <a:latin typeface="Times New Roman"/>
                <a:cs typeface="Times New Roman"/>
              </a:rPr>
              <a:t>à</a:t>
            </a:r>
            <a:r>
              <a:rPr lang="en-US" sz="1000" b="1" spc="10" dirty="0">
                <a:latin typeface="Times New Roman"/>
                <a:cs typeface="Times New Roman"/>
              </a:rPr>
              <a:t> </a:t>
            </a:r>
            <a:r>
              <a:rPr lang="en-US" sz="1000" b="1" spc="10" dirty="0" err="1">
                <a:latin typeface="Times New Roman"/>
                <a:cs typeface="Times New Roman"/>
              </a:rPr>
              <a:t>l'action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7" name="object 28"/>
          <p:cNvSpPr txBox="1"/>
          <p:nvPr/>
        </p:nvSpPr>
        <p:spPr>
          <a:xfrm>
            <a:off x="442394" y="5697780"/>
            <a:ext cx="191978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Attribution </a:t>
            </a:r>
            <a:r>
              <a:rPr lang="en-US" sz="1000" dirty="0" err="1" smtClean="0">
                <a:latin typeface="Times New Roman"/>
                <a:cs typeface="Times New Roman"/>
              </a:rPr>
              <a:t>d’une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err="1">
                <a:latin typeface="Times New Roman"/>
                <a:cs typeface="Times New Roman"/>
              </a:rPr>
              <a:t>couleur</a:t>
            </a:r>
            <a:r>
              <a:rPr lang="en-US" sz="1000" dirty="0">
                <a:latin typeface="Times New Roman"/>
                <a:cs typeface="Times New Roman"/>
              </a:rPr>
              <a:t> </a:t>
            </a:r>
            <a:r>
              <a:rPr lang="en-US" sz="1000" dirty="0" err="1">
                <a:latin typeface="Times New Roman"/>
                <a:cs typeface="Times New Roman"/>
              </a:rPr>
              <a:t>à</a:t>
            </a:r>
            <a:r>
              <a:rPr lang="en-US" sz="1000" dirty="0">
                <a:latin typeface="Times New Roman"/>
                <a:cs typeface="Times New Roman"/>
              </a:rPr>
              <a:t> </a:t>
            </a:r>
            <a:r>
              <a:rPr lang="en-US" sz="1000" dirty="0" err="1" smtClean="0">
                <a:latin typeface="Times New Roman"/>
                <a:cs typeface="Times New Roman"/>
              </a:rPr>
              <a:t>l’alerte</a:t>
            </a:r>
            <a:r>
              <a:rPr lang="en-US" sz="1000" dirty="0" smtClean="0">
                <a:latin typeface="Times New Roman"/>
                <a:cs typeface="Times New Roman"/>
              </a:rPr>
              <a:t> en </a:t>
            </a:r>
            <a:r>
              <a:rPr lang="en-US" sz="1000" dirty="0" err="1" smtClean="0">
                <a:latin typeface="Times New Roman"/>
                <a:cs typeface="Times New Roman"/>
              </a:rPr>
              <a:t>foction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err="1" smtClean="0">
                <a:latin typeface="Times New Roman"/>
                <a:cs typeface="Times New Roman"/>
              </a:rPr>
              <a:t>d’une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err="1">
                <a:latin typeface="Times New Roman"/>
                <a:cs typeface="Times New Roman"/>
              </a:rPr>
              <a:t>combinaison</a:t>
            </a:r>
            <a:r>
              <a:rPr lang="en-US" sz="1000" dirty="0">
                <a:latin typeface="Times New Roman"/>
                <a:cs typeface="Times New Roman"/>
              </a:rPr>
              <a:t> </a:t>
            </a:r>
            <a:r>
              <a:rPr lang="en-US" sz="1000" dirty="0" err="1">
                <a:latin typeface="Times New Roman"/>
                <a:cs typeface="Times New Roman"/>
              </a:rPr>
              <a:t>d'impact</a:t>
            </a:r>
            <a:r>
              <a:rPr lang="en-US" sz="1000" dirty="0">
                <a:latin typeface="Times New Roman"/>
                <a:cs typeface="Times New Roman"/>
              </a:rPr>
              <a:t> </a:t>
            </a:r>
            <a:r>
              <a:rPr lang="en-US" sz="1000" dirty="0" err="1">
                <a:latin typeface="Times New Roman"/>
                <a:cs typeface="Times New Roman"/>
              </a:rPr>
              <a:t>potentiel</a:t>
            </a:r>
            <a:r>
              <a:rPr lang="en-US" sz="1000" dirty="0">
                <a:latin typeface="Times New Roman"/>
                <a:cs typeface="Times New Roman"/>
              </a:rPr>
              <a:t> et de </a:t>
            </a:r>
            <a:r>
              <a:rPr lang="en-US" sz="1000" dirty="0" err="1" smtClean="0">
                <a:latin typeface="Times New Roman"/>
                <a:cs typeface="Times New Roman"/>
              </a:rPr>
              <a:t>probabilité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err="1" smtClean="0">
                <a:latin typeface="Times New Roman"/>
                <a:cs typeface="Times New Roman"/>
              </a:rPr>
              <a:t>d’occurence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8" name="object 30"/>
          <p:cNvSpPr txBox="1"/>
          <p:nvPr/>
        </p:nvSpPr>
        <p:spPr>
          <a:xfrm>
            <a:off x="5599922" y="4693214"/>
            <a:ext cx="7606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35" dirty="0">
                <a:latin typeface="Times New Roman"/>
                <a:cs typeface="Times New Roman"/>
              </a:rPr>
              <a:t>IM</a:t>
            </a:r>
            <a:r>
              <a:rPr sz="1000" b="1" spc="-90" dirty="0">
                <a:latin typeface="Times New Roman"/>
                <a:cs typeface="Times New Roman"/>
              </a:rPr>
              <a:t>P</a:t>
            </a:r>
            <a:r>
              <a:rPr sz="1000" b="1" spc="-65" dirty="0">
                <a:latin typeface="Times New Roman"/>
                <a:cs typeface="Times New Roman"/>
              </a:rPr>
              <a:t>ACT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9" name="object 31"/>
          <p:cNvSpPr txBox="1"/>
          <p:nvPr/>
        </p:nvSpPr>
        <p:spPr>
          <a:xfrm>
            <a:off x="4886487" y="3599524"/>
            <a:ext cx="50892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</a:pPr>
            <a:r>
              <a:rPr lang="fr-FR" sz="1000" b="1" spc="-105" dirty="0" smtClean="0">
                <a:latin typeface="Times New Roman"/>
                <a:cs typeface="Times New Roman"/>
              </a:rPr>
              <a:t>Très faible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0" name="object 32"/>
          <p:cNvSpPr txBox="1"/>
          <p:nvPr/>
        </p:nvSpPr>
        <p:spPr>
          <a:xfrm>
            <a:off x="6148321" y="3599523"/>
            <a:ext cx="6948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000" b="1" spc="-30" dirty="0" smtClean="0">
                <a:latin typeface="Times New Roman"/>
                <a:cs typeface="Times New Roman"/>
              </a:rPr>
              <a:t>Moyen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1" name="object 33"/>
          <p:cNvSpPr txBox="1"/>
          <p:nvPr/>
        </p:nvSpPr>
        <p:spPr>
          <a:xfrm>
            <a:off x="5596656" y="3599523"/>
            <a:ext cx="4083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000" b="1" spc="-60" dirty="0" smtClean="0">
                <a:latin typeface="Times New Roman"/>
                <a:cs typeface="Times New Roman"/>
              </a:rPr>
              <a:t>Faible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2" name="object 34"/>
          <p:cNvSpPr txBox="1"/>
          <p:nvPr/>
        </p:nvSpPr>
        <p:spPr>
          <a:xfrm>
            <a:off x="7018647" y="3599523"/>
            <a:ext cx="46071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000" b="1" spc="-50" dirty="0" smtClean="0">
                <a:latin typeface="Times New Roman"/>
                <a:cs typeface="Times New Roman"/>
              </a:rPr>
              <a:t>Fort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3" name="object 35"/>
          <p:cNvSpPr txBox="1"/>
          <p:nvPr/>
        </p:nvSpPr>
        <p:spPr>
          <a:xfrm>
            <a:off x="3814103" y="2109119"/>
            <a:ext cx="666908" cy="50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000" b="1" spc="-50" dirty="0" smtClean="0">
                <a:latin typeface="Times New Roman"/>
                <a:cs typeface="Times New Roman"/>
              </a:rPr>
              <a:t>Fort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FR" sz="1000" b="1" spc="-35" dirty="0" smtClean="0">
                <a:latin typeface="Times New Roman"/>
                <a:cs typeface="Times New Roman"/>
              </a:rPr>
              <a:t>Moyen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4" name="object 36"/>
          <p:cNvSpPr txBox="1"/>
          <p:nvPr/>
        </p:nvSpPr>
        <p:spPr>
          <a:xfrm>
            <a:off x="3871411" y="2796771"/>
            <a:ext cx="5907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000" b="1" spc="-60" dirty="0" smtClean="0">
                <a:latin typeface="Times New Roman"/>
                <a:cs typeface="Times New Roman"/>
              </a:rPr>
              <a:t>Faible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5" name="object 37"/>
          <p:cNvSpPr txBox="1"/>
          <p:nvPr/>
        </p:nvSpPr>
        <p:spPr>
          <a:xfrm>
            <a:off x="3814103" y="3082534"/>
            <a:ext cx="7431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1000" b="1" spc="-105" dirty="0" smtClean="0">
                <a:latin typeface="Times New Roman"/>
                <a:cs typeface="Times New Roman"/>
              </a:rPr>
              <a:t>Très faible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6" name="object 38"/>
          <p:cNvSpPr txBox="1"/>
          <p:nvPr/>
        </p:nvSpPr>
        <p:spPr>
          <a:xfrm>
            <a:off x="3488924" y="2448071"/>
            <a:ext cx="153888" cy="10020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000" b="1" dirty="0" smtClean="0">
                <a:latin typeface="Times New Roman"/>
                <a:cs typeface="Times New Roman"/>
              </a:rPr>
              <a:t>PROBABILITE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7" name="object 39"/>
          <p:cNvSpPr txBox="1"/>
          <p:nvPr/>
        </p:nvSpPr>
        <p:spPr>
          <a:xfrm>
            <a:off x="5833919" y="2765410"/>
            <a:ext cx="16002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70" dirty="0">
                <a:latin typeface="Times New Roman"/>
                <a:cs typeface="Times New Roman"/>
              </a:rPr>
              <a:t>X</a:t>
            </a:r>
            <a:endParaRPr sz="15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624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9">
            <a:extLst>
              <a:ext uri="{FF2B5EF4-FFF2-40B4-BE49-F238E27FC236}">
                <a16:creationId xmlns:a16="http://schemas.microsoft.com/office/drawing/2014/main" xmlns="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762003" y="5367908"/>
            <a:ext cx="2381997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xmlns="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2946" y="5367908"/>
            <a:ext cx="7174721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F9565-E585-4408-B429-D0BBB472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99684"/>
            <a:ext cx="7981950" cy="1096331"/>
          </a:xfrm>
        </p:spPr>
        <p:txBody>
          <a:bodyPr>
            <a:normAutofit/>
          </a:bodyPr>
          <a:lstStyle/>
          <a:p>
            <a:r>
              <a:rPr lang="en-US" sz="3700" b="1" dirty="0" err="1" smtClean="0"/>
              <a:t>Étape</a:t>
            </a:r>
            <a:r>
              <a:rPr lang="en-US" sz="3700" b="1" dirty="0" smtClean="0"/>
              <a:t> </a:t>
            </a:r>
            <a:r>
              <a:rPr lang="en-US" sz="3700" b="1" dirty="0"/>
              <a:t>1 </a:t>
            </a:r>
            <a:r>
              <a:rPr lang="en-US" sz="3700" b="1" dirty="0" err="1"/>
              <a:t>Recherche</a:t>
            </a:r>
            <a:r>
              <a:rPr lang="en-US" sz="3700" b="1" dirty="0"/>
              <a:t>: </a:t>
            </a:r>
            <a:r>
              <a:rPr lang="en-US" sz="3700" b="1" dirty="0" err="1"/>
              <a:t>Analyse</a:t>
            </a:r>
            <a:r>
              <a:rPr lang="en-US" sz="3700" b="1" dirty="0"/>
              <a:t> des </a:t>
            </a:r>
            <a:r>
              <a:rPr lang="en-US" sz="3700" b="1" dirty="0" err="1"/>
              <a:t>risques</a:t>
            </a:r>
            <a:endParaRPr lang="en-US" sz="3700" b="1" dirty="0"/>
          </a:p>
        </p:txBody>
      </p:sp>
      <p:graphicFrame>
        <p:nvGraphicFramePr>
          <p:cNvPr id="2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659464"/>
              </p:ext>
            </p:extLst>
          </p:nvPr>
        </p:nvGraphicFramePr>
        <p:xfrm>
          <a:off x="628650" y="643467"/>
          <a:ext cx="78867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0153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481200-3BB2-4CA3-9D54-1077F6F765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96660-FC18-4322-A5F9-29DD3BEF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594" y="642938"/>
            <a:ext cx="2753106" cy="55022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Analyse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risque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045935"/>
              </p:ext>
            </p:extLst>
          </p:nvPr>
        </p:nvGraphicFramePr>
        <p:xfrm>
          <a:off x="482203" y="642938"/>
          <a:ext cx="470177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3282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58">
            <a:extLst>
              <a:ext uri="{FF2B5EF4-FFF2-40B4-BE49-F238E27FC236}">
                <a16:creationId xmlns:a16="http://schemas.microsoft.com/office/drawing/2014/main" xmlns="" id="{A89D20AE-E43B-4319-B4D0-0619F91244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" y="73026"/>
            <a:ext cx="92329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Étape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Recherche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risques</a:t>
            </a:r>
            <a:endParaRPr lang="en-US" sz="4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59">
            <a:extLst>
              <a:ext uri="{FF2B5EF4-FFF2-40B4-BE49-F238E27FC236}">
                <a16:creationId xmlns:a16="http://schemas.microsoft.com/office/drawing/2014/main" xmlns="" id="{36DD5853-93E9-4689-A4B9-26D46EB3AE69}"/>
              </a:ext>
            </a:extLst>
          </p:cNvPr>
          <p:cNvSpPr/>
          <p:nvPr/>
        </p:nvSpPr>
        <p:spPr>
          <a:xfrm>
            <a:off x="1073150" y="252253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60">
            <a:extLst>
              <a:ext uri="{FF2B5EF4-FFF2-40B4-BE49-F238E27FC236}">
                <a16:creationId xmlns:a16="http://schemas.microsoft.com/office/drawing/2014/main" xmlns="" id="{19E5A4F8-1870-4D5E-8BAB-97DBFF24C57E}"/>
              </a:ext>
            </a:extLst>
          </p:cNvPr>
          <p:cNvSpPr/>
          <p:nvPr/>
        </p:nvSpPr>
        <p:spPr>
          <a:xfrm>
            <a:off x="0" y="997897"/>
            <a:ext cx="1019809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Calendrier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chronologique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d'impact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des catastrophes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hiérarchiser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indicateurs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d'impact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161">
            <a:extLst>
              <a:ext uri="{FF2B5EF4-FFF2-40B4-BE49-F238E27FC236}">
                <a16:creationId xmlns:a16="http://schemas.microsoft.com/office/drawing/2014/main" xmlns="" id="{A3CFA696-1D83-47D6-A3B6-2B6D7469CE60}"/>
              </a:ext>
            </a:extLst>
          </p:cNvPr>
          <p:cNvSpPr txBox="1"/>
          <p:nvPr/>
        </p:nvSpPr>
        <p:spPr>
          <a:xfrm>
            <a:off x="539897" y="2337932"/>
            <a:ext cx="210777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Destruction of Houses</a:t>
            </a:r>
          </a:p>
        </p:txBody>
      </p:sp>
      <p:sp>
        <p:nvSpPr>
          <p:cNvPr id="21" name="Shape 162">
            <a:extLst>
              <a:ext uri="{FF2B5EF4-FFF2-40B4-BE49-F238E27FC236}">
                <a16:creationId xmlns:a16="http://schemas.microsoft.com/office/drawing/2014/main" xmlns="" id="{A2F0C706-CD32-4B64-931B-E8DC1920392D}"/>
              </a:ext>
            </a:extLst>
          </p:cNvPr>
          <p:cNvSpPr txBox="1"/>
          <p:nvPr/>
        </p:nvSpPr>
        <p:spPr>
          <a:xfrm>
            <a:off x="2419853" y="3868885"/>
            <a:ext cx="210777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Morts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163">
            <a:extLst>
              <a:ext uri="{FF2B5EF4-FFF2-40B4-BE49-F238E27FC236}">
                <a16:creationId xmlns:a16="http://schemas.microsoft.com/office/drawing/2014/main" xmlns="" id="{EB87C05D-9988-4984-95B7-C7AAFEFADB61}"/>
              </a:ext>
            </a:extLst>
          </p:cNvPr>
          <p:cNvSpPr txBox="1"/>
          <p:nvPr/>
        </p:nvSpPr>
        <p:spPr>
          <a:xfrm>
            <a:off x="3321338" y="2642367"/>
            <a:ext cx="266036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cultures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164">
            <a:extLst>
              <a:ext uri="{FF2B5EF4-FFF2-40B4-BE49-F238E27FC236}">
                <a16:creationId xmlns:a16="http://schemas.microsoft.com/office/drawing/2014/main" xmlns="" id="{5D31F1A5-B5A4-4F46-83F1-C7498425ABD0}"/>
              </a:ext>
            </a:extLst>
          </p:cNvPr>
          <p:cNvSpPr txBox="1"/>
          <p:nvPr/>
        </p:nvSpPr>
        <p:spPr>
          <a:xfrm>
            <a:off x="4782040" y="3527831"/>
            <a:ext cx="2107770" cy="574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bétail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165">
            <a:extLst>
              <a:ext uri="{FF2B5EF4-FFF2-40B4-BE49-F238E27FC236}">
                <a16:creationId xmlns:a16="http://schemas.microsoft.com/office/drawing/2014/main" xmlns="" id="{68BB4E65-717D-4F77-B14B-FFF356F7A365}"/>
              </a:ext>
            </a:extLst>
          </p:cNvPr>
          <p:cNvSpPr txBox="1"/>
          <p:nvPr/>
        </p:nvSpPr>
        <p:spPr>
          <a:xfrm>
            <a:off x="6286500" y="2541978"/>
            <a:ext cx="237308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diarrhée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hausse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166">
            <a:extLst>
              <a:ext uri="{FF2B5EF4-FFF2-40B4-BE49-F238E27FC236}">
                <a16:creationId xmlns:a16="http://schemas.microsoft.com/office/drawing/2014/main" xmlns="" id="{CCE5E8F0-099A-4F81-9602-21F87DB617DB}"/>
              </a:ext>
            </a:extLst>
          </p:cNvPr>
          <p:cNvSpPr txBox="1"/>
          <p:nvPr/>
        </p:nvSpPr>
        <p:spPr>
          <a:xfrm>
            <a:off x="539896" y="5095403"/>
            <a:ext cx="329550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jours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scolarité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perdus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168">
            <a:extLst>
              <a:ext uri="{FF2B5EF4-FFF2-40B4-BE49-F238E27FC236}">
                <a16:creationId xmlns:a16="http://schemas.microsoft.com/office/drawing/2014/main" xmlns="" id="{587F0BB1-1F94-49C5-8EC3-4792F5C95708}"/>
              </a:ext>
            </a:extLst>
          </p:cNvPr>
          <p:cNvSpPr txBox="1"/>
          <p:nvPr/>
        </p:nvSpPr>
        <p:spPr>
          <a:xfrm>
            <a:off x="6521725" y="4311039"/>
            <a:ext cx="210777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Sécurité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alimentaire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169">
            <a:extLst>
              <a:ext uri="{FF2B5EF4-FFF2-40B4-BE49-F238E27FC236}">
                <a16:creationId xmlns:a16="http://schemas.microsoft.com/office/drawing/2014/main" xmlns="" id="{7CDEE888-9CA5-47E0-8156-EA1762CA19B1}"/>
              </a:ext>
            </a:extLst>
          </p:cNvPr>
          <p:cNvSpPr/>
          <p:nvPr/>
        </p:nvSpPr>
        <p:spPr>
          <a:xfrm>
            <a:off x="0" y="2057105"/>
            <a:ext cx="2867187" cy="1530953"/>
          </a:xfrm>
          <a:prstGeom prst="ellipse">
            <a:avLst/>
          </a:prstGeom>
          <a:solidFill>
            <a:schemeClr val="accent2">
              <a:alpha val="50980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73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733" y="320039"/>
            <a:ext cx="8500534" cy="6209945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849542" y="2053411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60181-6828-4697-8B11-F3AA2B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574" y="986611"/>
            <a:ext cx="5528225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Pourquoi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un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Financement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basé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sur les Prévisions(FbF)?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26290" y="3147527"/>
            <a:ext cx="3200139" cy="797578"/>
          </a:xfrm>
          <a:prstGeom prst="ellipse">
            <a:avLst/>
          </a:prstGeom>
          <a:solidFill>
            <a:schemeClr val="accent2">
              <a:lumMod val="20000"/>
              <a:lumOff val="80000"/>
              <a:alpha val="2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65718F-4469-4F18-93D9-880A0123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Étape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Recherche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risques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(suite)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939" y="1649969"/>
            <a:ext cx="7994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charset="0"/>
              </a:rPr>
              <a:t>Identifier les causes sous-</a:t>
            </a:r>
            <a:r>
              <a:rPr lang="en-US" sz="2400" dirty="0" err="1">
                <a:latin typeface="Calibri" charset="0"/>
              </a:rPr>
              <a:t>jacentes</a:t>
            </a:r>
            <a:r>
              <a:rPr lang="en-US" sz="2400" dirty="0">
                <a:latin typeface="Calibri" charset="0"/>
              </a:rPr>
              <a:t> des impacts = </a:t>
            </a:r>
            <a:r>
              <a:rPr lang="en-US" sz="2400" dirty="0" err="1">
                <a:latin typeface="Calibri" charset="0"/>
              </a:rPr>
              <a:t>Vulnérabilités</a:t>
            </a:r>
            <a:endParaRPr lang="en-US" sz="2400" u="sng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1542" y="2213823"/>
            <a:ext cx="41090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charset="0"/>
              </a:rPr>
              <a:t>Destruction de </a:t>
            </a:r>
            <a:r>
              <a:rPr lang="en-US" sz="3200" dirty="0" err="1">
                <a:latin typeface="Calibri" charset="0"/>
              </a:rPr>
              <a:t>maisons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866877" y="4811505"/>
            <a:ext cx="3621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charset="0"/>
              </a:rPr>
              <a:t>Matériaux</a:t>
            </a:r>
            <a:r>
              <a:rPr lang="en-US" dirty="0">
                <a:latin typeface="Calibri" charset="0"/>
              </a:rPr>
              <a:t> de construction de </a:t>
            </a:r>
            <a:r>
              <a:rPr lang="en-US" dirty="0" err="1">
                <a:latin typeface="Calibri" charset="0"/>
              </a:rPr>
              <a:t>mauvaise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qualité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290" y="3312175"/>
            <a:ext cx="2866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</a:rPr>
              <a:t>Conditions de </a:t>
            </a:r>
            <a:r>
              <a:rPr lang="en-US" dirty="0" err="1">
                <a:latin typeface="Calibri" charset="0"/>
              </a:rPr>
              <a:t>logement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inadéquates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35248" y="2954622"/>
            <a:ext cx="1216821" cy="21024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259023" y="2908499"/>
            <a:ext cx="2302004" cy="161301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5380" y="4336851"/>
            <a:ext cx="2240743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Calibri" charset="0"/>
              </a:rPr>
              <a:t>Indicateur</a:t>
            </a:r>
            <a:r>
              <a:rPr lang="en-US" dirty="0">
                <a:latin typeface="Calibri" charset="0"/>
              </a:rPr>
              <a:t> de </a:t>
            </a:r>
            <a:r>
              <a:rPr lang="en-US" dirty="0" err="1">
                <a:latin typeface="Calibri" charset="0"/>
              </a:rPr>
              <a:t>vulnérabilité</a:t>
            </a:r>
            <a:r>
              <a:rPr lang="en-US" dirty="0">
                <a:latin typeface="Calibri" charset="0"/>
              </a:rPr>
              <a:t> 1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4"/>
            <a:endCxn id="23" idx="0"/>
          </p:cNvCxnSpPr>
          <p:nvPr/>
        </p:nvCxnSpPr>
        <p:spPr>
          <a:xfrm flipH="1">
            <a:off x="1315752" y="3945105"/>
            <a:ext cx="410608" cy="39174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52069" y="5740057"/>
            <a:ext cx="89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Poverty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442131" y="5658619"/>
            <a:ext cx="1927871" cy="556092"/>
          </a:xfrm>
          <a:prstGeom prst="ellipse">
            <a:avLst/>
          </a:prstGeom>
          <a:solidFill>
            <a:schemeClr val="accent2">
              <a:lumMod val="20000"/>
              <a:lumOff val="80000"/>
              <a:alpha val="2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5545437" y="6214711"/>
            <a:ext cx="2240743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Calibri" charset="0"/>
              </a:rPr>
              <a:t>Indicateur</a:t>
            </a:r>
            <a:r>
              <a:rPr lang="en-US" dirty="0">
                <a:latin typeface="Calibri" charset="0"/>
              </a:rPr>
              <a:t> de </a:t>
            </a:r>
            <a:r>
              <a:rPr lang="en-US" dirty="0" err="1">
                <a:latin typeface="Calibri" charset="0"/>
              </a:rPr>
              <a:t>vulnérabilité</a:t>
            </a:r>
            <a:r>
              <a:rPr lang="en-US" dirty="0">
                <a:latin typeface="Calibri" charset="0"/>
              </a:rPr>
              <a:t> 2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6" idx="5"/>
          </p:cNvCxnSpPr>
          <p:nvPr/>
        </p:nvCxnSpPr>
        <p:spPr>
          <a:xfrm>
            <a:off x="5087672" y="6133273"/>
            <a:ext cx="365932" cy="30141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6" idx="7"/>
          </p:cNvCxnSpPr>
          <p:nvPr/>
        </p:nvCxnSpPr>
        <p:spPr>
          <a:xfrm flipH="1">
            <a:off x="5087672" y="5396073"/>
            <a:ext cx="457765" cy="34398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45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23E2F-3705-4456-ABBD-EC41037B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50826"/>
            <a:ext cx="8953500" cy="1325563"/>
          </a:xfrm>
        </p:spPr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 smtClean="0"/>
              <a:t> du </a:t>
            </a:r>
            <a:r>
              <a:rPr lang="en-US" dirty="0" err="1" smtClean="0"/>
              <a:t>Bengladesh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Pourcentage</a:t>
            </a:r>
            <a:r>
              <a:rPr lang="en-US" dirty="0" smtClean="0"/>
              <a:t> de </a:t>
            </a:r>
            <a:r>
              <a:rPr lang="en-US" dirty="0" err="1" smtClean="0"/>
              <a:t>maisons</a:t>
            </a:r>
            <a:r>
              <a:rPr lang="en-US" dirty="0" smtClean="0"/>
              <a:t> en </a:t>
            </a:r>
            <a:r>
              <a:rPr lang="en-US" dirty="0" err="1" smtClean="0"/>
              <a:t>chaume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88D2598-25E0-4A01-947F-0CF89E3C2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" b="87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5266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6D754-B9B0-4B19-93C7-3B0A8796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du </a:t>
            </a:r>
            <a:r>
              <a:rPr lang="en-US" dirty="0" err="1"/>
              <a:t>Bengladesh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 smtClean="0"/>
              <a:t>Pauvreté</a:t>
            </a:r>
            <a:endParaRPr lang="en-US" dirty="0"/>
          </a:p>
        </p:txBody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771EF25D-BBFF-42CA-9ECD-E2246C368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17" y="1825625"/>
            <a:ext cx="6503911" cy="4351338"/>
          </a:xfrm>
        </p:spPr>
      </p:pic>
    </p:spTree>
    <p:extLst>
      <p:ext uri="{BB962C8B-B14F-4D97-AF65-F5344CB8AC3E}">
        <p14:creationId xmlns:p14="http://schemas.microsoft.com/office/powerpoint/2010/main" val="337960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F282F-1722-40C0-8FDB-D9F1EBE1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du </a:t>
            </a:r>
            <a:r>
              <a:rPr lang="en-US" dirty="0" err="1"/>
              <a:t>Bengladesh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Classifications des </a:t>
            </a:r>
            <a:r>
              <a:rPr lang="en-US" dirty="0" err="1" smtClean="0"/>
              <a:t>vulnerabilités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Content Placeholder 10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2E4CC8A3-68DB-40D8-9AA5-250A2C33F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1"/>
          <a:stretch/>
        </p:blipFill>
        <p:spPr>
          <a:xfrm>
            <a:off x="1471624" y="710358"/>
            <a:ext cx="5589052" cy="7012601"/>
          </a:xfrm>
        </p:spPr>
      </p:pic>
    </p:spTree>
    <p:extLst>
      <p:ext uri="{BB962C8B-B14F-4D97-AF65-F5344CB8AC3E}">
        <p14:creationId xmlns:p14="http://schemas.microsoft.com/office/powerpoint/2010/main" val="1466374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77A71-0F79-49D4-8EFF-22CB2CAB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Exposition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928440-31F1-4E5D-83AB-39150D96D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100" dirty="0" err="1">
                <a:ea typeface="Calibri"/>
                <a:cs typeface="Calibri"/>
                <a:sym typeface="Calibri"/>
              </a:rPr>
              <a:t>L'exposition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est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généralement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calculée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à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l'aide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d'outils</a:t>
            </a:r>
            <a:r>
              <a:rPr lang="en-US" sz="2100" dirty="0">
                <a:ea typeface="Calibri"/>
                <a:cs typeface="Calibri"/>
                <a:sym typeface="Calibri"/>
              </a:rPr>
              <a:t> SIG,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100" dirty="0" err="1">
                <a:ea typeface="Calibri"/>
                <a:cs typeface="Calibri"/>
                <a:sym typeface="Calibri"/>
              </a:rPr>
              <a:t>Quelle</a:t>
            </a:r>
            <a:r>
              <a:rPr lang="en-US" sz="2100" dirty="0">
                <a:ea typeface="Calibri"/>
                <a:cs typeface="Calibri"/>
                <a:sym typeface="Calibri"/>
              </a:rPr>
              <a:t> aide pour identifier les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actifs</a:t>
            </a:r>
            <a:r>
              <a:rPr lang="en-US" sz="2100" dirty="0">
                <a:ea typeface="Calibri"/>
                <a:cs typeface="Calibri"/>
                <a:sym typeface="Calibri"/>
              </a:rPr>
              <a:t> exposés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dans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une</a:t>
            </a:r>
            <a:r>
              <a:rPr lang="en-US" sz="2100" dirty="0">
                <a:ea typeface="Calibri"/>
                <a:cs typeface="Calibri"/>
                <a:sym typeface="Calibri"/>
              </a:rPr>
              <a:t> zone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géographique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donnée</a:t>
            </a:r>
            <a:r>
              <a:rPr lang="en-US" sz="2100" dirty="0">
                <a:ea typeface="Calibri"/>
                <a:cs typeface="Calibri"/>
                <a:sym typeface="Calibri"/>
              </a:rPr>
              <a:t>?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sz="2100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100" dirty="0">
                <a:ea typeface="Calibri"/>
                <a:cs typeface="Calibri"/>
                <a:sym typeface="Calibri"/>
              </a:rPr>
              <a:t>Par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exemple</a:t>
            </a:r>
            <a:r>
              <a:rPr lang="en-US" sz="2100" dirty="0">
                <a:ea typeface="Calibri"/>
                <a:cs typeface="Calibri"/>
                <a:sym typeface="Calibri"/>
              </a:rPr>
              <a:t>, en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utilisant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 smtClean="0">
                <a:ea typeface="Calibri"/>
                <a:cs typeface="Calibri"/>
                <a:sym typeface="Calibri"/>
              </a:rPr>
              <a:t>OpenStreetMap</a:t>
            </a:r>
            <a:r>
              <a:rPr lang="en-US" sz="2100" dirty="0" smtClean="0">
                <a:ea typeface="Calibri"/>
                <a:cs typeface="Calibri"/>
                <a:sym typeface="Calibri"/>
              </a:rPr>
              <a:t> (OSM),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il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est</a:t>
            </a:r>
            <a:r>
              <a:rPr lang="en-US" sz="2100" dirty="0">
                <a:ea typeface="Calibri"/>
                <a:cs typeface="Calibri"/>
                <a:sym typeface="Calibri"/>
              </a:rPr>
              <a:t> possible de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cartographier</a:t>
            </a:r>
            <a:r>
              <a:rPr lang="en-US" sz="2100" dirty="0">
                <a:ea typeface="Calibri"/>
                <a:cs typeface="Calibri"/>
                <a:sym typeface="Calibri"/>
              </a:rPr>
              <a:t> le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nombre</a:t>
            </a:r>
            <a:r>
              <a:rPr lang="en-US" sz="2100" dirty="0">
                <a:ea typeface="Calibri"/>
                <a:cs typeface="Calibri"/>
                <a:sym typeface="Calibri"/>
              </a:rPr>
              <a:t> de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bâtiments</a:t>
            </a:r>
            <a:r>
              <a:rPr lang="en-US" sz="2100" dirty="0">
                <a:ea typeface="Calibri"/>
                <a:cs typeface="Calibri"/>
                <a:sym typeface="Calibri"/>
              </a:rPr>
              <a:t> qui se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trouvent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dans</a:t>
            </a:r>
            <a:r>
              <a:rPr lang="en-US" sz="2100" dirty="0">
                <a:ea typeface="Calibri"/>
                <a:cs typeface="Calibri"/>
                <a:sym typeface="Calibri"/>
              </a:rPr>
              <a:t> la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plaine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d'inondation</a:t>
            </a:r>
            <a:r>
              <a:rPr lang="en-US" sz="2100" dirty="0">
                <a:ea typeface="Calibri"/>
                <a:cs typeface="Calibri"/>
                <a:sym typeface="Calibri"/>
              </a:rPr>
              <a:t> d'un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bassin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hydrographique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spécifique</a:t>
            </a:r>
            <a:r>
              <a:rPr lang="en-US" sz="2100" dirty="0"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sz="2100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100" dirty="0">
                <a:ea typeface="Calibri"/>
                <a:cs typeface="Calibri"/>
                <a:sym typeface="Calibri"/>
              </a:rPr>
              <a:t>L'OSM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est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également</a:t>
            </a:r>
            <a:r>
              <a:rPr lang="en-US" sz="2100" dirty="0">
                <a:ea typeface="Calibri"/>
                <a:cs typeface="Calibri"/>
                <a:sym typeface="Calibri"/>
              </a:rPr>
              <a:t> en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mesure</a:t>
            </a:r>
            <a:r>
              <a:rPr lang="en-US" sz="2100" dirty="0">
                <a:ea typeface="Calibri"/>
                <a:cs typeface="Calibri"/>
                <a:sym typeface="Calibri"/>
              </a:rPr>
              <a:t> de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fournir</a:t>
            </a:r>
            <a:r>
              <a:rPr lang="en-US" sz="2100" dirty="0">
                <a:ea typeface="Calibri"/>
                <a:cs typeface="Calibri"/>
                <a:sym typeface="Calibri"/>
              </a:rPr>
              <a:t> des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données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sur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d'autres</a:t>
            </a:r>
            <a:r>
              <a:rPr lang="en-US" sz="2100" dirty="0">
                <a:ea typeface="Calibri"/>
                <a:cs typeface="Calibri"/>
                <a:sym typeface="Calibri"/>
              </a:rPr>
              <a:t> types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d'actifs</a:t>
            </a:r>
            <a:r>
              <a:rPr lang="en-US" sz="2100" dirty="0">
                <a:ea typeface="Calibri"/>
                <a:cs typeface="Calibri"/>
                <a:sym typeface="Calibri"/>
              </a:rPr>
              <a:t>,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tels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que</a:t>
            </a:r>
            <a:r>
              <a:rPr lang="en-US" sz="2100" dirty="0">
                <a:ea typeface="Calibri"/>
                <a:cs typeface="Calibri"/>
                <a:sym typeface="Calibri"/>
              </a:rPr>
              <a:t> les infrastructures et les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terres</a:t>
            </a:r>
            <a:r>
              <a:rPr lang="en-US" sz="2100" dirty="0"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ea typeface="Calibri"/>
                <a:cs typeface="Calibri"/>
                <a:sym typeface="Calibri"/>
              </a:rPr>
              <a:t>agricoles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2321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939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Étape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Recherche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Définir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événement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extrême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" name="Shape 256"/>
          <p:cNvGrpSpPr/>
          <p:nvPr/>
        </p:nvGrpSpPr>
        <p:grpSpPr>
          <a:xfrm>
            <a:off x="630190" y="2857500"/>
            <a:ext cx="8513810" cy="2730500"/>
            <a:chOff x="1540" y="835025"/>
            <a:chExt cx="8513810" cy="2730500"/>
          </a:xfrm>
        </p:grpSpPr>
        <p:sp>
          <p:nvSpPr>
            <p:cNvPr id="257" name="Shape 257"/>
            <p:cNvSpPr/>
            <p:nvPr/>
          </p:nvSpPr>
          <p:spPr>
            <a:xfrm>
              <a:off x="1540" y="1091791"/>
              <a:ext cx="3284841" cy="1970904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59267" y="1263817"/>
              <a:ext cx="3134784" cy="21747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40950" tIns="140950" rIns="140950" bIns="1409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ct val="25000"/>
              </a:pPr>
              <a:r>
                <a:rPr lang="en-US" sz="37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Quels</a:t>
              </a:r>
              <a:r>
                <a:rPr lang="en-US" sz="3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7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sont</a:t>
              </a:r>
              <a:r>
                <a:rPr lang="en-US" sz="3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les </a:t>
              </a:r>
              <a:r>
                <a:rPr lang="en-US" sz="37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différents</a:t>
              </a:r>
              <a:r>
                <a:rPr lang="en-US" sz="3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7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niveaux</a:t>
              </a:r>
              <a:r>
                <a:rPr lang="en-US" sz="3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7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d'événements</a:t>
              </a:r>
              <a:r>
                <a:rPr lang="en-US" sz="3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7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possibles</a:t>
              </a:r>
              <a:r>
                <a:rPr lang="en-US" sz="3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3614865" y="1669923"/>
              <a:ext cx="696386" cy="8146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3614865" y="1832851"/>
              <a:ext cx="487470" cy="4887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4600318" y="1091791"/>
              <a:ext cx="3284841" cy="1970904"/>
            </a:xfrm>
            <a:prstGeom prst="roundRect">
              <a:avLst>
                <a:gd name="adj" fmla="val 10000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4108450" y="835025"/>
              <a:ext cx="4406900" cy="2730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40950" tIns="140950" rIns="140950" bIns="1409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ct val="25000"/>
              </a:pPr>
              <a:r>
                <a:rPr lang="en-US" sz="3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 </a:t>
              </a:r>
              <a:r>
                <a:rPr lang="en-US" sz="37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ex. Grosse, </a:t>
              </a:r>
              <a:r>
                <a:rPr lang="en-US" sz="370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moyenne</a:t>
              </a:r>
              <a:r>
                <a:rPr lang="en-US" sz="37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70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</a:t>
              </a:r>
              <a:r>
                <a:rPr lang="en-US" sz="37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petite </a:t>
              </a:r>
              <a:r>
                <a:rPr lang="en-US" sz="370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inondation</a:t>
              </a:r>
              <a:endPara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043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10x297_sans_trait_coupe_Pag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1" y="622300"/>
            <a:ext cx="7277099" cy="56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-39588"/>
            <a:ext cx="855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Merci pour </a:t>
            </a:r>
            <a:r>
              <a:rPr lang="en-US" sz="2400" b="1" dirty="0" err="1" smtClean="0"/>
              <a:t>votre</a:t>
            </a:r>
            <a:r>
              <a:rPr lang="en-US" sz="2400" b="1" dirty="0" smtClean="0"/>
              <a:t> attention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345722" y="6335812"/>
            <a:ext cx="6998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Cheikh</a:t>
            </a:r>
            <a:r>
              <a:rPr lang="en-US" b="1" dirty="0"/>
              <a:t> KANE : </a:t>
            </a:r>
            <a:r>
              <a:rPr lang="en-US" b="1" dirty="0" err="1"/>
              <a:t>kane@climatecentre.org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941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02075" y="1863390"/>
            <a:ext cx="3955896" cy="2926000"/>
            <a:chOff x="1251935" y="1820747"/>
            <a:chExt cx="5256584" cy="3888432"/>
          </a:xfrm>
        </p:grpSpPr>
        <p:sp>
          <p:nvSpPr>
            <p:cNvPr id="5" name="Oval 20"/>
            <p:cNvSpPr>
              <a:spLocks noChangeArrowheads="1"/>
            </p:cNvSpPr>
            <p:nvPr/>
          </p:nvSpPr>
          <p:spPr bwMode="auto">
            <a:xfrm>
              <a:off x="1251935" y="1820747"/>
              <a:ext cx="5256584" cy="3888432"/>
            </a:xfrm>
            <a:prstGeom prst="ellipse">
              <a:avLst/>
            </a:prstGeom>
            <a:solidFill>
              <a:srgbClr val="FFE29C">
                <a:alpha val="69019"/>
              </a:srgbClr>
            </a:solidFill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6">
                <a:solidFill>
                  <a:srgbClr val="000000"/>
                </a:solidFill>
              </a:endParaRPr>
            </a:p>
          </p:txBody>
        </p:sp>
        <p:sp>
          <p:nvSpPr>
            <p:cNvPr id="6" name="TextBox 22"/>
            <p:cNvSpPr txBox="1">
              <a:spLocks noChangeArrowheads="1"/>
            </p:cNvSpPr>
            <p:nvPr/>
          </p:nvSpPr>
          <p:spPr bwMode="auto">
            <a:xfrm>
              <a:off x="1395951" y="3226354"/>
              <a:ext cx="2043439" cy="11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3010" b="1" dirty="0"/>
                <a:t>Sendai</a:t>
              </a:r>
            </a:p>
            <a:p>
              <a:r>
                <a:rPr lang="en-US" altLang="en-US" sz="1806" b="1" dirty="0" smtClean="0">
                  <a:solidFill>
                    <a:srgbClr val="FF0000"/>
                  </a:solidFill>
                </a:rPr>
                <a:t>(RRC)</a:t>
              </a:r>
              <a:endParaRPr lang="en-US" altLang="en-US" sz="1806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428163" y="596931"/>
            <a:ext cx="2926000" cy="3955895"/>
            <a:chOff x="3595142" y="137592"/>
            <a:chExt cx="3888432" cy="5256584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 rot="5400000">
              <a:off x="2911066" y="821668"/>
              <a:ext cx="5256584" cy="3888432"/>
            </a:xfrm>
            <a:prstGeom prst="ellipse">
              <a:avLst/>
            </a:prstGeom>
            <a:solidFill>
              <a:srgbClr val="0070C0">
                <a:alpha val="50195"/>
              </a:srgbClr>
            </a:solidFill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6">
                <a:solidFill>
                  <a:srgbClr val="000000"/>
                </a:solidFill>
              </a:endParaRPr>
            </a:p>
          </p:txBody>
        </p:sp>
        <p:sp>
          <p:nvSpPr>
            <p:cNvPr id="9" name="TextBox 21"/>
            <p:cNvSpPr txBox="1">
              <a:spLocks noChangeArrowheads="1"/>
            </p:cNvSpPr>
            <p:nvPr/>
          </p:nvSpPr>
          <p:spPr bwMode="auto">
            <a:xfrm>
              <a:off x="3956304" y="574643"/>
              <a:ext cx="2744038" cy="1107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3010" b="1" dirty="0"/>
                <a:t>SDGs</a:t>
              </a:r>
            </a:p>
            <a:p>
              <a:pPr algn="ctr"/>
              <a:r>
                <a:rPr lang="en-US" altLang="en-US" sz="1806" b="1" dirty="0" smtClean="0">
                  <a:solidFill>
                    <a:schemeClr val="bg1"/>
                  </a:solidFill>
                </a:rPr>
                <a:t>(</a:t>
              </a:r>
              <a:r>
                <a:rPr lang="en-US" altLang="en-US" sz="1806" b="1" dirty="0" err="1">
                  <a:solidFill>
                    <a:schemeClr val="bg1"/>
                  </a:solidFill>
                </a:rPr>
                <a:t>D</a:t>
              </a:r>
              <a:r>
                <a:rPr lang="en-US" altLang="en-US" sz="1806" b="1" dirty="0" err="1" smtClean="0">
                  <a:solidFill>
                    <a:schemeClr val="bg1"/>
                  </a:solidFill>
                </a:rPr>
                <a:t>éveloppement</a:t>
              </a:r>
              <a:r>
                <a:rPr lang="en-US" altLang="en-US" sz="1806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861865" y="1863390"/>
            <a:ext cx="4234277" cy="2926000"/>
            <a:chOff x="4171206" y="1820747"/>
            <a:chExt cx="5626388" cy="3888432"/>
          </a:xfrm>
        </p:grpSpPr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4171206" y="1820747"/>
              <a:ext cx="5256584" cy="3888432"/>
            </a:xfrm>
            <a:prstGeom prst="ellipse">
              <a:avLst/>
            </a:prstGeom>
            <a:solidFill>
              <a:srgbClr val="00B050">
                <a:alpha val="50195"/>
              </a:srgbClr>
            </a:solidFill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6">
                <a:solidFill>
                  <a:srgbClr val="000000"/>
                </a:solidFill>
              </a:endParaRP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7754156" y="3226354"/>
              <a:ext cx="2043438" cy="11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3010" b="1" dirty="0"/>
                <a:t>Paris</a:t>
              </a:r>
            </a:p>
            <a:p>
              <a:r>
                <a:rPr lang="en-US" altLang="en-US" sz="1806" b="1" dirty="0" smtClean="0">
                  <a:solidFill>
                    <a:schemeClr val="bg1"/>
                  </a:solidFill>
                </a:rPr>
                <a:t>(</a:t>
              </a:r>
              <a:r>
                <a:rPr lang="en-US" altLang="en-US" sz="1806" b="1" dirty="0">
                  <a:solidFill>
                    <a:schemeClr val="bg1"/>
                  </a:solidFill>
                </a:rPr>
                <a:t>C</a:t>
              </a:r>
              <a:r>
                <a:rPr lang="en-US" altLang="en-US" sz="1806" b="1" dirty="0" smtClean="0">
                  <a:solidFill>
                    <a:schemeClr val="bg1"/>
                  </a:solidFill>
                </a:rPr>
                <a:t>limat)</a:t>
              </a:r>
              <a:endParaRPr lang="en-US" altLang="en-US" sz="180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73203" y="2114293"/>
            <a:ext cx="2927196" cy="3955895"/>
            <a:chOff x="3589247" y="2283851"/>
            <a:chExt cx="3888432" cy="5256584"/>
          </a:xfrm>
        </p:grpSpPr>
        <p:sp>
          <p:nvSpPr>
            <p:cNvPr id="14" name="Oval 18"/>
            <p:cNvSpPr>
              <a:spLocks noChangeArrowheads="1"/>
            </p:cNvSpPr>
            <p:nvPr/>
          </p:nvSpPr>
          <p:spPr bwMode="auto">
            <a:xfrm rot="5400000">
              <a:off x="2905171" y="2967927"/>
              <a:ext cx="5256584" cy="3888432"/>
            </a:xfrm>
            <a:prstGeom prst="ellipse">
              <a:avLst/>
            </a:prstGeom>
            <a:solidFill>
              <a:srgbClr val="E2231A">
                <a:alpha val="50195"/>
              </a:srgbClr>
            </a:solidFill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6">
                <a:solidFill>
                  <a:srgbClr val="000000"/>
                </a:solidFill>
              </a:endParaRPr>
            </a:p>
          </p:txBody>
        </p: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4093303" y="5826224"/>
              <a:ext cx="2880320" cy="110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3010" b="1" dirty="0" smtClean="0"/>
                <a:t>SHM</a:t>
              </a:r>
              <a:endParaRPr lang="en-US" altLang="en-US" sz="3010" b="1" dirty="0"/>
            </a:p>
            <a:p>
              <a:pPr algn="ctr"/>
              <a:r>
                <a:rPr lang="en-US" altLang="en-US" sz="1806" b="1" dirty="0">
                  <a:solidFill>
                    <a:schemeClr val="bg1"/>
                  </a:solidFill>
                </a:rPr>
                <a:t>(</a:t>
              </a:r>
              <a:r>
                <a:rPr lang="en-US" altLang="en-US" sz="1806" b="1" dirty="0" err="1" smtClean="0">
                  <a:solidFill>
                    <a:schemeClr val="bg1"/>
                  </a:solidFill>
                </a:rPr>
                <a:t>humanitaIre</a:t>
              </a:r>
              <a:r>
                <a:rPr lang="en-US" altLang="en-US" sz="1806" b="1" dirty="0" smtClean="0">
                  <a:solidFill>
                    <a:schemeClr val="bg1"/>
                  </a:solidFill>
                </a:rPr>
                <a:t>)</a:t>
              </a:r>
              <a:endParaRPr lang="en-US" altLang="en-US" sz="180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45723" y="1635261"/>
            <a:ext cx="3062205" cy="2940338"/>
            <a:chOff x="4182908" y="1951003"/>
            <a:chExt cx="2532417" cy="3362675"/>
          </a:xfrm>
        </p:grpSpPr>
        <p:sp>
          <p:nvSpPr>
            <p:cNvPr id="17" name="Oval 26"/>
            <p:cNvSpPr>
              <a:spLocks noChangeArrowheads="1"/>
            </p:cNvSpPr>
            <p:nvPr/>
          </p:nvSpPr>
          <p:spPr bwMode="auto">
            <a:xfrm>
              <a:off x="4182908" y="1951003"/>
              <a:ext cx="2532417" cy="33626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E2231A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6">
                <a:solidFill>
                  <a:srgbClr val="000000"/>
                </a:solidFill>
              </a:endParaRPr>
            </a:p>
          </p:txBody>
        </p:sp>
        <p:sp>
          <p:nvSpPr>
            <p:cNvPr id="18" name="TextBox 25"/>
            <p:cNvSpPr txBox="1">
              <a:spLocks noChangeArrowheads="1"/>
            </p:cNvSpPr>
            <p:nvPr/>
          </p:nvSpPr>
          <p:spPr bwMode="auto">
            <a:xfrm>
              <a:off x="4211215" y="2811114"/>
              <a:ext cx="2448272" cy="132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3462" b="1" dirty="0" smtClean="0">
                  <a:solidFill>
                    <a:srgbClr val="E2231A"/>
                  </a:solidFill>
                </a:rPr>
                <a:t>RISQUE/ </a:t>
              </a:r>
              <a:r>
                <a:rPr lang="en-US" altLang="en-US" sz="3462" b="1" dirty="0">
                  <a:solidFill>
                    <a:srgbClr val="E2231A"/>
                  </a:solidFill>
                </a:rPr>
                <a:t>RESILIENCE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8466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ierung 167"/>
          <p:cNvGrpSpPr/>
          <p:nvPr/>
        </p:nvGrpSpPr>
        <p:grpSpPr>
          <a:xfrm>
            <a:off x="577824" y="1704828"/>
            <a:ext cx="7562519" cy="4620195"/>
            <a:chOff x="1116001" y="1477365"/>
            <a:chExt cx="7562518" cy="3465146"/>
          </a:xfrm>
        </p:grpSpPr>
        <p:pic>
          <p:nvPicPr>
            <p:cNvPr id="78" name="Bild 1" descr="world-map-blank-without-borders-new-png-photos-mart-in-png-scrapsofme-me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01" y="1553100"/>
              <a:ext cx="6835787" cy="3389411"/>
            </a:xfrm>
            <a:prstGeom prst="rect">
              <a:avLst/>
            </a:prstGeom>
          </p:spPr>
        </p:pic>
        <p:grpSp>
          <p:nvGrpSpPr>
            <p:cNvPr id="79" name="Gruppierung 15"/>
            <p:cNvGrpSpPr>
              <a:grpSpLocks noChangeAspect="1"/>
            </p:cNvGrpSpPr>
            <p:nvPr/>
          </p:nvGrpSpPr>
          <p:grpSpPr>
            <a:xfrm>
              <a:off x="6547890" y="3147749"/>
              <a:ext cx="143999" cy="143999"/>
              <a:chOff x="5872689" y="2728977"/>
              <a:chExt cx="215999" cy="215999"/>
            </a:xfrm>
          </p:grpSpPr>
          <p:sp>
            <p:nvSpPr>
              <p:cNvPr id="181" name="Oval 16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82" name="Oval 17"/>
              <p:cNvSpPr>
                <a:spLocks noChangeAspect="1"/>
              </p:cNvSpPr>
              <p:nvPr/>
            </p:nvSpPr>
            <p:spPr>
              <a:xfrm>
                <a:off x="5872689" y="2728977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82" name="Gruppierung 18"/>
            <p:cNvGrpSpPr>
              <a:grpSpLocks noChangeAspect="1"/>
            </p:cNvGrpSpPr>
            <p:nvPr/>
          </p:nvGrpSpPr>
          <p:grpSpPr>
            <a:xfrm>
              <a:off x="4839433" y="3933498"/>
              <a:ext cx="143999" cy="143999"/>
              <a:chOff x="5870751" y="2727039"/>
              <a:chExt cx="215999" cy="215999"/>
            </a:xfrm>
          </p:grpSpPr>
          <p:sp>
            <p:nvSpPr>
              <p:cNvPr id="179" name="Oval 19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80" name="Oval 20"/>
              <p:cNvSpPr>
                <a:spLocks noChangeAspect="1"/>
              </p:cNvSpPr>
              <p:nvPr/>
            </p:nvSpPr>
            <p:spPr>
              <a:xfrm>
                <a:off x="5870751" y="2727039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83" name="Gruppierung 24"/>
            <p:cNvGrpSpPr>
              <a:grpSpLocks noChangeAspect="1"/>
            </p:cNvGrpSpPr>
            <p:nvPr/>
          </p:nvGrpSpPr>
          <p:grpSpPr>
            <a:xfrm>
              <a:off x="2401000" y="3728009"/>
              <a:ext cx="143998" cy="143998"/>
              <a:chOff x="5870751" y="2727724"/>
              <a:chExt cx="215999" cy="215999"/>
            </a:xfrm>
          </p:grpSpPr>
          <p:sp>
            <p:nvSpPr>
              <p:cNvPr id="177" name="Oval 25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78" name="Oval 26"/>
              <p:cNvSpPr>
                <a:spLocks noChangeAspect="1"/>
              </p:cNvSpPr>
              <p:nvPr/>
            </p:nvSpPr>
            <p:spPr>
              <a:xfrm>
                <a:off x="5870751" y="2727724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84" name="Gruppierung 27"/>
            <p:cNvGrpSpPr>
              <a:grpSpLocks noChangeAspect="1"/>
            </p:cNvGrpSpPr>
            <p:nvPr/>
          </p:nvGrpSpPr>
          <p:grpSpPr>
            <a:xfrm>
              <a:off x="4088291" y="3231372"/>
              <a:ext cx="143999" cy="143999"/>
              <a:chOff x="5870751" y="2727039"/>
              <a:chExt cx="215999" cy="215999"/>
            </a:xfrm>
          </p:grpSpPr>
          <p:sp>
            <p:nvSpPr>
              <p:cNvPr id="175" name="Oval 28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76" name="Oval 29"/>
              <p:cNvSpPr>
                <a:spLocks noChangeAspect="1"/>
              </p:cNvSpPr>
              <p:nvPr/>
            </p:nvSpPr>
            <p:spPr>
              <a:xfrm>
                <a:off x="5870751" y="2727039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87" name="Gruppierung 30"/>
            <p:cNvGrpSpPr>
              <a:grpSpLocks noChangeAspect="1"/>
            </p:cNvGrpSpPr>
            <p:nvPr/>
          </p:nvGrpSpPr>
          <p:grpSpPr>
            <a:xfrm>
              <a:off x="4761506" y="3429038"/>
              <a:ext cx="143999" cy="143999"/>
              <a:chOff x="5870751" y="2730899"/>
              <a:chExt cx="215999" cy="215999"/>
            </a:xfrm>
          </p:grpSpPr>
          <p:sp>
            <p:nvSpPr>
              <p:cNvPr id="173" name="Oval 31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74" name="Oval 32"/>
              <p:cNvSpPr>
                <a:spLocks noChangeAspect="1"/>
              </p:cNvSpPr>
              <p:nvPr/>
            </p:nvSpPr>
            <p:spPr>
              <a:xfrm>
                <a:off x="5870751" y="2730899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88" name="Gruppierung 33"/>
            <p:cNvGrpSpPr>
              <a:grpSpLocks noChangeAspect="1"/>
            </p:cNvGrpSpPr>
            <p:nvPr/>
          </p:nvGrpSpPr>
          <p:grpSpPr>
            <a:xfrm>
              <a:off x="5990000" y="2878237"/>
              <a:ext cx="143999" cy="143999"/>
              <a:chOff x="5872689" y="2728977"/>
              <a:chExt cx="215999" cy="215999"/>
            </a:xfrm>
          </p:grpSpPr>
          <p:sp>
            <p:nvSpPr>
              <p:cNvPr id="171" name="Oval 34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72" name="Oval 35"/>
              <p:cNvSpPr>
                <a:spLocks noChangeAspect="1"/>
              </p:cNvSpPr>
              <p:nvPr/>
            </p:nvSpPr>
            <p:spPr>
              <a:xfrm>
                <a:off x="5872689" y="2728977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sp>
          <p:nvSpPr>
            <p:cNvPr id="89" name="Textfeld 88"/>
            <p:cNvSpPr txBox="1"/>
            <p:nvPr/>
          </p:nvSpPr>
          <p:spPr>
            <a:xfrm>
              <a:off x="7252150" y="3212362"/>
              <a:ext cx="621747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E60005"/>
                  </a:solidFill>
                  <a:latin typeface="Helvetica Neue"/>
                  <a:cs typeface="Helvetica Neue"/>
                </a:rPr>
                <a:t>Vietnam</a:t>
              </a:r>
            </a:p>
          </p:txBody>
        </p:sp>
        <p:cxnSp>
          <p:nvCxnSpPr>
            <p:cNvPr id="90" name="Gerade Verbindung 89"/>
            <p:cNvCxnSpPr/>
            <p:nvPr/>
          </p:nvCxnSpPr>
          <p:spPr>
            <a:xfrm>
              <a:off x="7196666" y="3430707"/>
              <a:ext cx="748679" cy="0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>
              <a:endCxn id="181" idx="6"/>
            </p:cNvCxnSpPr>
            <p:nvPr/>
          </p:nvCxnSpPr>
          <p:spPr>
            <a:xfrm flipH="1" flipV="1">
              <a:off x="6671383" y="3219565"/>
              <a:ext cx="525541" cy="211142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>
              <a:cxnSpLocks/>
            </p:cNvCxnSpPr>
            <p:nvPr/>
          </p:nvCxnSpPr>
          <p:spPr>
            <a:xfrm flipH="1" flipV="1">
              <a:off x="6071650" y="2980581"/>
              <a:ext cx="1523939" cy="1265623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>
              <a:cxnSpLocks/>
            </p:cNvCxnSpPr>
            <p:nvPr/>
          </p:nvCxnSpPr>
          <p:spPr>
            <a:xfrm>
              <a:off x="7609589" y="4250211"/>
              <a:ext cx="856240" cy="0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feld 94"/>
            <p:cNvSpPr txBox="1"/>
            <p:nvPr/>
          </p:nvSpPr>
          <p:spPr>
            <a:xfrm>
              <a:off x="7632731" y="4020529"/>
              <a:ext cx="1045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 err="1">
                  <a:solidFill>
                    <a:srgbClr val="E60005"/>
                  </a:solidFill>
                  <a:latin typeface="Helvetica Neue"/>
                  <a:cs typeface="Helvetica Neue"/>
                </a:rPr>
                <a:t>Bangladesh</a:t>
              </a:r>
              <a:endParaRPr lang="de-DE" sz="800" b="1" dirty="0">
                <a:solidFill>
                  <a:srgbClr val="E60005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1555543" y="3736183"/>
              <a:ext cx="470071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E60005"/>
                  </a:solidFill>
                  <a:latin typeface="Helvetica Neue"/>
                  <a:cs typeface="Helvetica Neue"/>
                </a:rPr>
                <a:t>Peru</a:t>
              </a:r>
            </a:p>
          </p:txBody>
        </p:sp>
        <p:cxnSp>
          <p:nvCxnSpPr>
            <p:cNvPr id="97" name="Gerade Verbindung 96"/>
            <p:cNvCxnSpPr/>
            <p:nvPr/>
          </p:nvCxnSpPr>
          <p:spPr>
            <a:xfrm>
              <a:off x="1514565" y="3964737"/>
              <a:ext cx="462305" cy="0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 flipH="1">
              <a:off x="1971372" y="3820214"/>
              <a:ext cx="461474" cy="144524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feld 98"/>
            <p:cNvSpPr txBox="1"/>
            <p:nvPr/>
          </p:nvSpPr>
          <p:spPr>
            <a:xfrm>
              <a:off x="3783296" y="4295102"/>
              <a:ext cx="881474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E60005"/>
                  </a:solidFill>
                  <a:latin typeface="Helvetica Neue"/>
                  <a:cs typeface="Helvetica Neue"/>
                </a:rPr>
                <a:t>Mozambique</a:t>
              </a:r>
            </a:p>
          </p:txBody>
        </p:sp>
        <p:cxnSp>
          <p:nvCxnSpPr>
            <p:cNvPr id="100" name="Gerade Verbindung 99"/>
            <p:cNvCxnSpPr/>
            <p:nvPr/>
          </p:nvCxnSpPr>
          <p:spPr>
            <a:xfrm>
              <a:off x="3702632" y="4522414"/>
              <a:ext cx="978936" cy="0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feld 100"/>
            <p:cNvSpPr txBox="1"/>
            <p:nvPr/>
          </p:nvSpPr>
          <p:spPr>
            <a:xfrm>
              <a:off x="3419990" y="2364727"/>
              <a:ext cx="422360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E60005"/>
                  </a:solidFill>
                  <a:latin typeface="Helvetica Neue"/>
                  <a:cs typeface="Helvetica Neue"/>
                </a:rPr>
                <a:t>Mali</a:t>
              </a:r>
            </a:p>
          </p:txBody>
        </p:sp>
        <p:cxnSp>
          <p:nvCxnSpPr>
            <p:cNvPr id="102" name="Gerade Verbindung 101"/>
            <p:cNvCxnSpPr/>
            <p:nvPr/>
          </p:nvCxnSpPr>
          <p:spPr>
            <a:xfrm>
              <a:off x="5353492" y="4234728"/>
              <a:ext cx="627525" cy="0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uppierung 130"/>
            <p:cNvGrpSpPr/>
            <p:nvPr/>
          </p:nvGrpSpPr>
          <p:grpSpPr>
            <a:xfrm>
              <a:off x="3376885" y="2585057"/>
              <a:ext cx="770257" cy="540049"/>
              <a:chOff x="3376885" y="2585057"/>
              <a:chExt cx="770257" cy="540049"/>
            </a:xfrm>
          </p:grpSpPr>
          <p:cxnSp>
            <p:nvCxnSpPr>
              <p:cNvPr id="169" name="Gerade Verbindung 168"/>
              <p:cNvCxnSpPr/>
              <p:nvPr/>
            </p:nvCxnSpPr>
            <p:spPr>
              <a:xfrm>
                <a:off x="3376885" y="2585057"/>
                <a:ext cx="522047" cy="0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169"/>
              <p:cNvCxnSpPr>
                <a:stCxn id="165" idx="5"/>
              </p:cNvCxnSpPr>
              <p:nvPr/>
            </p:nvCxnSpPr>
            <p:spPr>
              <a:xfrm flipH="1" flipV="1">
                <a:off x="3895759" y="2585058"/>
                <a:ext cx="251383" cy="540048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Gerade Verbindung 104"/>
            <p:cNvCxnSpPr>
              <a:endCxn id="179" idx="7"/>
            </p:cNvCxnSpPr>
            <p:nvPr/>
          </p:nvCxnSpPr>
          <p:spPr>
            <a:xfrm flipV="1">
              <a:off x="4681568" y="3969994"/>
              <a:ext cx="267485" cy="552421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>
              <a:stCxn id="173" idx="1"/>
            </p:cNvCxnSpPr>
            <p:nvPr/>
          </p:nvCxnSpPr>
          <p:spPr>
            <a:xfrm>
              <a:off x="4797902" y="3462960"/>
              <a:ext cx="555590" cy="771768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feld 106"/>
            <p:cNvSpPr txBox="1"/>
            <p:nvPr/>
          </p:nvSpPr>
          <p:spPr>
            <a:xfrm>
              <a:off x="5397098" y="4018697"/>
              <a:ext cx="674552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E60005"/>
                  </a:solidFill>
                  <a:latin typeface="Helvetica Neue"/>
                  <a:cs typeface="Helvetica Neue"/>
                </a:rPr>
                <a:t>Uganda</a:t>
              </a:r>
            </a:p>
          </p:txBody>
        </p:sp>
        <p:grpSp>
          <p:nvGrpSpPr>
            <p:cNvPr id="108" name="Gruppierung 70"/>
            <p:cNvGrpSpPr>
              <a:grpSpLocks noChangeAspect="1"/>
            </p:cNvGrpSpPr>
            <p:nvPr/>
          </p:nvGrpSpPr>
          <p:grpSpPr>
            <a:xfrm>
              <a:off x="4691732" y="3758634"/>
              <a:ext cx="143999" cy="143999"/>
              <a:chOff x="5870751" y="2730899"/>
              <a:chExt cx="215999" cy="215999"/>
            </a:xfrm>
          </p:grpSpPr>
          <p:sp>
            <p:nvSpPr>
              <p:cNvPr id="167" name="Oval 77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68" name="Oval 78"/>
              <p:cNvSpPr>
                <a:spLocks noChangeAspect="1"/>
              </p:cNvSpPr>
              <p:nvPr/>
            </p:nvSpPr>
            <p:spPr>
              <a:xfrm>
                <a:off x="5870751" y="2730899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09" name="Gruppierung 81"/>
            <p:cNvGrpSpPr>
              <a:grpSpLocks noChangeAspect="1"/>
            </p:cNvGrpSpPr>
            <p:nvPr/>
          </p:nvGrpSpPr>
          <p:grpSpPr>
            <a:xfrm>
              <a:off x="4037522" y="3017960"/>
              <a:ext cx="143999" cy="143999"/>
              <a:chOff x="5870751" y="2730899"/>
              <a:chExt cx="215999" cy="215999"/>
            </a:xfrm>
          </p:grpSpPr>
          <p:sp>
            <p:nvSpPr>
              <p:cNvPr id="165" name="Oval 82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66" name="Oval 83"/>
              <p:cNvSpPr>
                <a:spLocks noChangeAspect="1"/>
              </p:cNvSpPr>
              <p:nvPr/>
            </p:nvSpPr>
            <p:spPr>
              <a:xfrm>
                <a:off x="5870751" y="2730899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10" name="Gruppierung 86"/>
            <p:cNvGrpSpPr>
              <a:grpSpLocks noChangeAspect="1"/>
            </p:cNvGrpSpPr>
            <p:nvPr/>
          </p:nvGrpSpPr>
          <p:grpSpPr>
            <a:xfrm>
              <a:off x="4318008" y="3032443"/>
              <a:ext cx="143999" cy="143999"/>
              <a:chOff x="5870751" y="2730899"/>
              <a:chExt cx="215999" cy="215999"/>
            </a:xfrm>
          </p:grpSpPr>
          <p:sp>
            <p:nvSpPr>
              <p:cNvPr id="163" name="Oval 87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64" name="Oval 88"/>
              <p:cNvSpPr>
                <a:spLocks noChangeAspect="1"/>
              </p:cNvSpPr>
              <p:nvPr/>
            </p:nvSpPr>
            <p:spPr>
              <a:xfrm>
                <a:off x="5870751" y="2730899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11" name="Gruppierung 89"/>
            <p:cNvGrpSpPr>
              <a:grpSpLocks noChangeAspect="1"/>
            </p:cNvGrpSpPr>
            <p:nvPr/>
          </p:nvGrpSpPr>
          <p:grpSpPr>
            <a:xfrm>
              <a:off x="2383225" y="3460381"/>
              <a:ext cx="143999" cy="143999"/>
              <a:chOff x="5870751" y="2730899"/>
              <a:chExt cx="215999" cy="215999"/>
            </a:xfrm>
          </p:grpSpPr>
          <p:sp>
            <p:nvSpPr>
              <p:cNvPr id="161" name="Oval 90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62" name="Oval 92"/>
              <p:cNvSpPr>
                <a:spLocks noChangeAspect="1"/>
              </p:cNvSpPr>
              <p:nvPr/>
            </p:nvSpPr>
            <p:spPr>
              <a:xfrm>
                <a:off x="5870751" y="2730899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12" name="Gruppierung 93"/>
            <p:cNvGrpSpPr>
              <a:grpSpLocks noChangeAspect="1"/>
            </p:cNvGrpSpPr>
            <p:nvPr/>
          </p:nvGrpSpPr>
          <p:grpSpPr>
            <a:xfrm>
              <a:off x="5007034" y="3449659"/>
              <a:ext cx="143999" cy="143999"/>
              <a:chOff x="5870751" y="2730899"/>
              <a:chExt cx="215999" cy="215999"/>
            </a:xfrm>
          </p:grpSpPr>
          <p:sp>
            <p:nvSpPr>
              <p:cNvPr id="159" name="Oval 94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60" name="Oval 95"/>
              <p:cNvSpPr>
                <a:spLocks noChangeAspect="1"/>
              </p:cNvSpPr>
              <p:nvPr/>
            </p:nvSpPr>
            <p:spPr>
              <a:xfrm>
                <a:off x="5870751" y="2730899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13" name="Gruppierung 96"/>
            <p:cNvGrpSpPr>
              <a:grpSpLocks noChangeAspect="1"/>
            </p:cNvGrpSpPr>
            <p:nvPr/>
          </p:nvGrpSpPr>
          <p:grpSpPr>
            <a:xfrm>
              <a:off x="4863035" y="3748883"/>
              <a:ext cx="143999" cy="143999"/>
              <a:chOff x="5870751" y="2730899"/>
              <a:chExt cx="215999" cy="215999"/>
            </a:xfrm>
          </p:grpSpPr>
          <p:sp>
            <p:nvSpPr>
              <p:cNvPr id="157" name="Oval 97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58" name="Oval 98"/>
              <p:cNvSpPr>
                <a:spLocks noChangeAspect="1"/>
              </p:cNvSpPr>
              <p:nvPr/>
            </p:nvSpPr>
            <p:spPr>
              <a:xfrm>
                <a:off x="5870751" y="2730899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14" name="Gruppierung 99"/>
            <p:cNvGrpSpPr>
              <a:grpSpLocks noChangeAspect="1"/>
            </p:cNvGrpSpPr>
            <p:nvPr/>
          </p:nvGrpSpPr>
          <p:grpSpPr>
            <a:xfrm>
              <a:off x="4985803" y="3194260"/>
              <a:ext cx="143999" cy="143999"/>
              <a:chOff x="5870751" y="2730899"/>
              <a:chExt cx="215999" cy="215999"/>
            </a:xfrm>
          </p:grpSpPr>
          <p:sp>
            <p:nvSpPr>
              <p:cNvPr id="155" name="Oval 100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56" name="Oval 101"/>
              <p:cNvSpPr>
                <a:spLocks noChangeAspect="1"/>
              </p:cNvSpPr>
              <p:nvPr/>
            </p:nvSpPr>
            <p:spPr>
              <a:xfrm>
                <a:off x="5870751" y="2730899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sp>
          <p:nvSpPr>
            <p:cNvPr id="115" name="Textfeld 114"/>
            <p:cNvSpPr txBox="1"/>
            <p:nvPr/>
          </p:nvSpPr>
          <p:spPr>
            <a:xfrm>
              <a:off x="1336141" y="3157898"/>
              <a:ext cx="640729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E60005"/>
                  </a:solidFill>
                  <a:latin typeface="Helvetica Neue"/>
                  <a:cs typeface="Helvetica Neue"/>
                </a:rPr>
                <a:t>Ecuador</a:t>
              </a:r>
            </a:p>
          </p:txBody>
        </p:sp>
        <p:sp>
          <p:nvSpPr>
            <p:cNvPr id="116" name="Textfeld 115"/>
            <p:cNvSpPr txBox="1"/>
            <p:nvPr/>
          </p:nvSpPr>
          <p:spPr>
            <a:xfrm>
              <a:off x="5253850" y="2433487"/>
              <a:ext cx="667916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 err="1">
                  <a:solidFill>
                    <a:srgbClr val="E60005"/>
                  </a:solidFill>
                  <a:latin typeface="Helvetica Neue"/>
                  <a:cs typeface="Helvetica Neue"/>
                </a:rPr>
                <a:t>Ethiopia</a:t>
              </a:r>
              <a:endParaRPr lang="de-DE" sz="800" b="1" dirty="0">
                <a:solidFill>
                  <a:srgbClr val="E60005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17" name="Textfeld 116"/>
            <p:cNvSpPr txBox="1"/>
            <p:nvPr/>
          </p:nvSpPr>
          <p:spPr>
            <a:xfrm>
              <a:off x="5380712" y="3161959"/>
              <a:ext cx="642410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 err="1">
                  <a:solidFill>
                    <a:srgbClr val="E60005"/>
                  </a:solidFill>
                  <a:latin typeface="Helvetica Neue"/>
                  <a:cs typeface="Helvetica Neue"/>
                </a:rPr>
                <a:t>Kenya</a:t>
              </a:r>
              <a:endParaRPr lang="de-DE" sz="800" b="1" dirty="0">
                <a:solidFill>
                  <a:srgbClr val="E60005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5299936" y="3704274"/>
              <a:ext cx="627525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E60005"/>
                  </a:solidFill>
                  <a:latin typeface="Helvetica Neue"/>
                  <a:cs typeface="Helvetica Neue"/>
                </a:rPr>
                <a:t>Malawi</a:t>
              </a: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3356065" y="2909662"/>
              <a:ext cx="465465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E60005"/>
                  </a:solidFill>
                  <a:latin typeface="Helvetica Neue"/>
                  <a:cs typeface="Helvetica Neue"/>
                </a:rPr>
                <a:t>Togo</a:t>
              </a:r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4641836" y="2372084"/>
              <a:ext cx="451894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E60005"/>
                  </a:solidFill>
                  <a:latin typeface="Helvetica Neue"/>
                  <a:cs typeface="Helvetica Neue"/>
                </a:rPr>
                <a:t>Niger</a:t>
              </a:r>
            </a:p>
          </p:txBody>
        </p:sp>
        <p:sp>
          <p:nvSpPr>
            <p:cNvPr id="121" name="Textfeld 120"/>
            <p:cNvSpPr txBox="1"/>
            <p:nvPr/>
          </p:nvSpPr>
          <p:spPr>
            <a:xfrm>
              <a:off x="3861388" y="3446553"/>
              <a:ext cx="648844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 err="1">
                  <a:solidFill>
                    <a:srgbClr val="E60005"/>
                  </a:solidFill>
                  <a:latin typeface="Helvetica Neue"/>
                  <a:cs typeface="Helvetica Neue"/>
                </a:rPr>
                <a:t>Zambia</a:t>
              </a:r>
              <a:endParaRPr lang="de-DE" sz="800" b="1" dirty="0">
                <a:solidFill>
                  <a:srgbClr val="E60005"/>
                </a:solidFill>
                <a:latin typeface="Helvetica Neue"/>
                <a:cs typeface="Helvetica Neue"/>
              </a:endParaRPr>
            </a:p>
          </p:txBody>
        </p:sp>
        <p:grpSp>
          <p:nvGrpSpPr>
            <p:cNvPr id="122" name="Gruppierung 113"/>
            <p:cNvGrpSpPr/>
            <p:nvPr/>
          </p:nvGrpSpPr>
          <p:grpSpPr>
            <a:xfrm flipH="1">
              <a:off x="5058811" y="2656459"/>
              <a:ext cx="761457" cy="660112"/>
              <a:chOff x="1835927" y="2460543"/>
              <a:chExt cx="761457" cy="660112"/>
            </a:xfrm>
          </p:grpSpPr>
          <p:cxnSp>
            <p:nvCxnSpPr>
              <p:cNvPr id="153" name="Gerade Verbindung 152"/>
              <p:cNvCxnSpPr/>
              <p:nvPr/>
            </p:nvCxnSpPr>
            <p:spPr>
              <a:xfrm>
                <a:off x="1835927" y="2460543"/>
                <a:ext cx="571683" cy="0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153"/>
              <p:cNvCxnSpPr>
                <a:stCxn id="155" idx="4"/>
              </p:cNvCxnSpPr>
              <p:nvPr/>
            </p:nvCxnSpPr>
            <p:spPr>
              <a:xfrm flipH="1" flipV="1">
                <a:off x="2406270" y="2460544"/>
                <a:ext cx="191114" cy="660111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uppierung 116"/>
            <p:cNvGrpSpPr/>
            <p:nvPr/>
          </p:nvGrpSpPr>
          <p:grpSpPr>
            <a:xfrm>
              <a:off x="1374775" y="3382433"/>
              <a:ext cx="1044846" cy="111870"/>
              <a:chOff x="1475481" y="2882072"/>
              <a:chExt cx="1044846" cy="111870"/>
            </a:xfrm>
          </p:grpSpPr>
          <p:cxnSp>
            <p:nvCxnSpPr>
              <p:cNvPr id="151" name="Gerade Verbindung 150"/>
              <p:cNvCxnSpPr/>
              <p:nvPr/>
            </p:nvCxnSpPr>
            <p:spPr>
              <a:xfrm>
                <a:off x="1475481" y="2882072"/>
                <a:ext cx="851525" cy="0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151"/>
              <p:cNvCxnSpPr>
                <a:stCxn id="161" idx="1"/>
              </p:cNvCxnSpPr>
              <p:nvPr/>
            </p:nvCxnSpPr>
            <p:spPr>
              <a:xfrm flipH="1" flipV="1">
                <a:off x="2327013" y="2882076"/>
                <a:ext cx="193314" cy="111866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uppierung 126"/>
            <p:cNvGrpSpPr/>
            <p:nvPr/>
          </p:nvGrpSpPr>
          <p:grpSpPr>
            <a:xfrm>
              <a:off x="3221442" y="3140813"/>
              <a:ext cx="940865" cy="189537"/>
              <a:chOff x="1687065" y="2882072"/>
              <a:chExt cx="940865" cy="189537"/>
            </a:xfrm>
          </p:grpSpPr>
          <p:cxnSp>
            <p:nvCxnSpPr>
              <p:cNvPr id="149" name="Gerade Verbindung 148"/>
              <p:cNvCxnSpPr/>
              <p:nvPr/>
            </p:nvCxnSpPr>
            <p:spPr>
              <a:xfrm>
                <a:off x="1687065" y="2882072"/>
                <a:ext cx="639941" cy="0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149"/>
              <p:cNvCxnSpPr/>
              <p:nvPr/>
            </p:nvCxnSpPr>
            <p:spPr>
              <a:xfrm flipH="1" flipV="1">
                <a:off x="2327011" y="2882074"/>
                <a:ext cx="300919" cy="189535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uppierung 131"/>
            <p:cNvGrpSpPr/>
            <p:nvPr/>
          </p:nvGrpSpPr>
          <p:grpSpPr>
            <a:xfrm flipH="1">
              <a:off x="4376377" y="2575950"/>
              <a:ext cx="770257" cy="540049"/>
              <a:chOff x="3376885" y="2585057"/>
              <a:chExt cx="770257" cy="540049"/>
            </a:xfrm>
          </p:grpSpPr>
          <p:cxnSp>
            <p:nvCxnSpPr>
              <p:cNvPr id="147" name="Gerade Verbindung 146"/>
              <p:cNvCxnSpPr/>
              <p:nvPr/>
            </p:nvCxnSpPr>
            <p:spPr>
              <a:xfrm>
                <a:off x="3376885" y="2585057"/>
                <a:ext cx="522047" cy="0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147"/>
              <p:cNvCxnSpPr/>
              <p:nvPr/>
            </p:nvCxnSpPr>
            <p:spPr>
              <a:xfrm flipH="1" flipV="1">
                <a:off x="3895759" y="2585058"/>
                <a:ext cx="251383" cy="540048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uppierung 134"/>
            <p:cNvGrpSpPr/>
            <p:nvPr/>
          </p:nvGrpSpPr>
          <p:grpSpPr>
            <a:xfrm>
              <a:off x="3858567" y="3672871"/>
              <a:ext cx="940865" cy="189537"/>
              <a:chOff x="1687065" y="2882072"/>
              <a:chExt cx="940865" cy="189537"/>
            </a:xfrm>
          </p:grpSpPr>
          <p:cxnSp>
            <p:nvCxnSpPr>
              <p:cNvPr id="145" name="Gerade Verbindung 144"/>
              <p:cNvCxnSpPr/>
              <p:nvPr/>
            </p:nvCxnSpPr>
            <p:spPr>
              <a:xfrm>
                <a:off x="1687065" y="2882072"/>
                <a:ext cx="639941" cy="0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145"/>
              <p:cNvCxnSpPr/>
              <p:nvPr/>
            </p:nvCxnSpPr>
            <p:spPr>
              <a:xfrm flipH="1" flipV="1">
                <a:off x="2327011" y="2882074"/>
                <a:ext cx="300919" cy="189535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Gerade Verbindung 127"/>
            <p:cNvCxnSpPr>
              <a:stCxn id="157" idx="1"/>
            </p:cNvCxnSpPr>
            <p:nvPr/>
          </p:nvCxnSpPr>
          <p:spPr>
            <a:xfrm>
              <a:off x="4899431" y="3782805"/>
              <a:ext cx="394810" cy="148449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/>
          </p:nvCxnSpPr>
          <p:spPr>
            <a:xfrm>
              <a:off x="5294241" y="3931254"/>
              <a:ext cx="627525" cy="0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uppierung 143"/>
            <p:cNvGrpSpPr/>
            <p:nvPr/>
          </p:nvGrpSpPr>
          <p:grpSpPr>
            <a:xfrm flipH="1">
              <a:off x="5116654" y="3370914"/>
              <a:ext cx="850459" cy="112667"/>
              <a:chOff x="1687065" y="2882072"/>
              <a:chExt cx="850459" cy="112667"/>
            </a:xfrm>
          </p:grpSpPr>
          <p:cxnSp>
            <p:nvCxnSpPr>
              <p:cNvPr id="143" name="Gerade Verbindung 142"/>
              <p:cNvCxnSpPr/>
              <p:nvPr/>
            </p:nvCxnSpPr>
            <p:spPr>
              <a:xfrm>
                <a:off x="1687065" y="2882072"/>
                <a:ext cx="639941" cy="0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143"/>
              <p:cNvCxnSpPr>
                <a:stCxn id="159" idx="7"/>
              </p:cNvCxnSpPr>
              <p:nvPr/>
            </p:nvCxnSpPr>
            <p:spPr>
              <a:xfrm flipH="1" flipV="1">
                <a:off x="2327011" y="2882076"/>
                <a:ext cx="210513" cy="112663"/>
              </a:xfrm>
              <a:prstGeom prst="line">
                <a:avLst/>
              </a:prstGeom>
              <a:ln w="9525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uppierung 149"/>
            <p:cNvGrpSpPr>
              <a:grpSpLocks noChangeAspect="1"/>
            </p:cNvGrpSpPr>
            <p:nvPr/>
          </p:nvGrpSpPr>
          <p:grpSpPr>
            <a:xfrm>
              <a:off x="6878678" y="3108704"/>
              <a:ext cx="143999" cy="143999"/>
              <a:chOff x="5872689" y="2728977"/>
              <a:chExt cx="215999" cy="215999"/>
            </a:xfrm>
          </p:grpSpPr>
          <p:sp>
            <p:nvSpPr>
              <p:cNvPr id="141" name="Oval 150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42" name="Oval 151"/>
              <p:cNvSpPr>
                <a:spLocks noChangeAspect="1"/>
              </p:cNvSpPr>
              <p:nvPr/>
            </p:nvSpPr>
            <p:spPr>
              <a:xfrm>
                <a:off x="5872689" y="2728977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sp>
          <p:nvSpPr>
            <p:cNvPr id="132" name="Textfeld 131"/>
            <p:cNvSpPr txBox="1"/>
            <p:nvPr/>
          </p:nvSpPr>
          <p:spPr>
            <a:xfrm>
              <a:off x="7366876" y="2730664"/>
              <a:ext cx="748679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E60005"/>
                  </a:solidFill>
                  <a:latin typeface="Helvetica Neue"/>
                  <a:cs typeface="Helvetica Neue"/>
                </a:rPr>
                <a:t>Philippines </a:t>
              </a:r>
            </a:p>
          </p:txBody>
        </p:sp>
        <p:cxnSp>
          <p:nvCxnSpPr>
            <p:cNvPr id="133" name="Gerade Verbindung 132"/>
            <p:cNvCxnSpPr/>
            <p:nvPr/>
          </p:nvCxnSpPr>
          <p:spPr>
            <a:xfrm>
              <a:off x="7366876" y="2974682"/>
              <a:ext cx="748679" cy="0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/>
          </p:nvCxnSpPr>
          <p:spPr>
            <a:xfrm flipH="1">
              <a:off x="6934950" y="2974904"/>
              <a:ext cx="431926" cy="213898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uppierung 159"/>
            <p:cNvGrpSpPr>
              <a:grpSpLocks noChangeAspect="1"/>
            </p:cNvGrpSpPr>
            <p:nvPr/>
          </p:nvGrpSpPr>
          <p:grpSpPr>
            <a:xfrm>
              <a:off x="6355398" y="2367218"/>
              <a:ext cx="143999" cy="143999"/>
              <a:chOff x="5872689" y="2728977"/>
              <a:chExt cx="215999" cy="215999"/>
            </a:xfrm>
          </p:grpSpPr>
          <p:sp>
            <p:nvSpPr>
              <p:cNvPr id="139" name="Oval 160"/>
              <p:cNvSpPr/>
              <p:nvPr/>
            </p:nvSpPr>
            <p:spPr>
              <a:xfrm>
                <a:off x="5902597" y="2759035"/>
                <a:ext cx="155332" cy="155332"/>
              </a:xfrm>
              <a:prstGeom prst="ellipse">
                <a:avLst/>
              </a:prstGeom>
              <a:solidFill>
                <a:srgbClr val="E600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40" name="Oval 161"/>
              <p:cNvSpPr>
                <a:spLocks noChangeAspect="1"/>
              </p:cNvSpPr>
              <p:nvPr/>
            </p:nvSpPr>
            <p:spPr>
              <a:xfrm>
                <a:off x="5872689" y="2728977"/>
                <a:ext cx="215999" cy="215999"/>
              </a:xfrm>
              <a:prstGeom prst="ellipse">
                <a:avLst/>
              </a:prstGeom>
              <a:noFill/>
              <a:ln w="6350" cmpd="sng">
                <a:solidFill>
                  <a:srgbClr val="E60005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cxnSp>
          <p:nvCxnSpPr>
            <p:cNvPr id="136" name="Gerade Verbindung 135"/>
            <p:cNvCxnSpPr/>
            <p:nvPr/>
          </p:nvCxnSpPr>
          <p:spPr>
            <a:xfrm flipV="1">
              <a:off x="6406854" y="1719958"/>
              <a:ext cx="398645" cy="725029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feld 136"/>
            <p:cNvSpPr txBox="1"/>
            <p:nvPr/>
          </p:nvSpPr>
          <p:spPr>
            <a:xfrm>
              <a:off x="6803010" y="1477365"/>
              <a:ext cx="780055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 err="1">
                  <a:solidFill>
                    <a:srgbClr val="E60005"/>
                  </a:solidFill>
                  <a:latin typeface="Helvetica Neue"/>
                  <a:cs typeface="Helvetica Neue"/>
                </a:rPr>
                <a:t>Mongolia</a:t>
              </a:r>
              <a:endParaRPr lang="de-DE" sz="800" b="1" dirty="0">
                <a:solidFill>
                  <a:srgbClr val="E60005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138" name="Gerade Verbindung 137"/>
            <p:cNvCxnSpPr/>
            <p:nvPr/>
          </p:nvCxnSpPr>
          <p:spPr>
            <a:xfrm>
              <a:off x="6805499" y="1719958"/>
              <a:ext cx="666313" cy="0"/>
            </a:xfrm>
            <a:prstGeom prst="line">
              <a:avLst/>
            </a:prstGeom>
            <a:ln w="9525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177D54-409D-4B8A-AF59-91F97F3A295D}"/>
              </a:ext>
            </a:extLst>
          </p:cNvPr>
          <p:cNvSpPr txBox="1"/>
          <p:nvPr/>
        </p:nvSpPr>
        <p:spPr>
          <a:xfrm>
            <a:off x="264363" y="6216920"/>
            <a:ext cx="86663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/>
              <a:t>Nos</a:t>
            </a:r>
            <a:r>
              <a:rPr lang="en-GB" sz="900" dirty="0" smtClean="0"/>
              <a:t> </a:t>
            </a:r>
            <a:r>
              <a:rPr lang="en-GB" sz="900" dirty="0" err="1" smtClean="0"/>
              <a:t>partenaires</a:t>
            </a:r>
            <a:r>
              <a:rPr lang="en-GB" sz="900" dirty="0"/>
              <a:t>: American Red Cross, Australian Red Cross, Belgian Red Cross, British Red Cross, Danish Red Cross, German Red Cross, Finnish Red Cross, Netherlands Red Cross, the Red Cross / Red Crescent Climate Centre, WFP, FAO, WMO, OCHA, Welthungerhilfe, GFDRR, ODI and research initiatives (WISER, SHEAR; FATHUM, </a:t>
            </a:r>
            <a:r>
              <a:rPr lang="en-GB" sz="900" dirty="0" err="1"/>
              <a:t>ForPAC</a:t>
            </a:r>
            <a:r>
              <a:rPr lang="en-GB" sz="900" dirty="0"/>
              <a:t>)</a:t>
            </a:r>
          </a:p>
        </p:txBody>
      </p:sp>
      <p:sp>
        <p:nvSpPr>
          <p:cNvPr id="126" name="Oval 16">
            <a:extLst>
              <a:ext uri="{FF2B5EF4-FFF2-40B4-BE49-F238E27FC236}">
                <a16:creationId xmlns:a16="http://schemas.microsoft.com/office/drawing/2014/main" xmlns="" id="{E0B6A727-850D-4AC7-989B-DDD9E2E9CF27}"/>
              </a:ext>
            </a:extLst>
          </p:cNvPr>
          <p:cNvSpPr/>
          <p:nvPr/>
        </p:nvSpPr>
        <p:spPr>
          <a:xfrm>
            <a:off x="6081430" y="4802536"/>
            <a:ext cx="103555" cy="138073"/>
          </a:xfrm>
          <a:prstGeom prst="ellipse">
            <a:avLst/>
          </a:prstGeom>
          <a:solidFill>
            <a:srgbClr val="E6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cxnSp>
        <p:nvCxnSpPr>
          <p:cNvPr id="183" name="Gerade Verbindung 89">
            <a:extLst>
              <a:ext uri="{FF2B5EF4-FFF2-40B4-BE49-F238E27FC236}">
                <a16:creationId xmlns:a16="http://schemas.microsoft.com/office/drawing/2014/main" xmlns="" id="{5546F0C7-E6CA-4A98-8D3E-82340DE05AD4}"/>
              </a:ext>
            </a:extLst>
          </p:cNvPr>
          <p:cNvCxnSpPr/>
          <p:nvPr/>
        </p:nvCxnSpPr>
        <p:spPr>
          <a:xfrm>
            <a:off x="7116836" y="6131395"/>
            <a:ext cx="748679" cy="0"/>
          </a:xfrm>
          <a:prstGeom prst="line">
            <a:avLst/>
          </a:prstGeom>
          <a:ln w="9525" cmpd="sng">
            <a:solidFill>
              <a:srgbClr val="E600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90">
            <a:extLst>
              <a:ext uri="{FF2B5EF4-FFF2-40B4-BE49-F238E27FC236}">
                <a16:creationId xmlns:a16="http://schemas.microsoft.com/office/drawing/2014/main" xmlns="" id="{9244D354-19B1-4220-AAB0-3910E6ED5DFA}"/>
              </a:ext>
            </a:extLst>
          </p:cNvPr>
          <p:cNvCxnSpPr>
            <a:cxnSpLocks/>
          </p:cNvCxnSpPr>
          <p:nvPr/>
        </p:nvCxnSpPr>
        <p:spPr>
          <a:xfrm flipH="1" flipV="1">
            <a:off x="6157163" y="4930781"/>
            <a:ext cx="961961" cy="1208617"/>
          </a:xfrm>
          <a:prstGeom prst="line">
            <a:avLst/>
          </a:prstGeom>
          <a:ln w="9525" cmpd="sng">
            <a:solidFill>
              <a:srgbClr val="E600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feld 94">
            <a:extLst>
              <a:ext uri="{FF2B5EF4-FFF2-40B4-BE49-F238E27FC236}">
                <a16:creationId xmlns:a16="http://schemas.microsoft.com/office/drawing/2014/main" xmlns="" id="{7EDA4EA6-B4F1-424F-A67C-D147F34F7A00}"/>
              </a:ext>
            </a:extLst>
          </p:cNvPr>
          <p:cNvSpPr txBox="1"/>
          <p:nvPr/>
        </p:nvSpPr>
        <p:spPr>
          <a:xfrm>
            <a:off x="7216347" y="5874851"/>
            <a:ext cx="104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rgbClr val="E60005"/>
                </a:solidFill>
                <a:latin typeface="Helvetica Neue"/>
                <a:cs typeface="Helvetica Neue"/>
              </a:rPr>
              <a:t>Indonesia</a:t>
            </a:r>
          </a:p>
        </p:txBody>
      </p:sp>
      <p:sp>
        <p:nvSpPr>
          <p:cNvPr id="186" name="Oval 35">
            <a:extLst>
              <a:ext uri="{FF2B5EF4-FFF2-40B4-BE49-F238E27FC236}">
                <a16:creationId xmlns:a16="http://schemas.microsoft.com/office/drawing/2014/main" xmlns="" id="{A484A27A-A721-4744-AF54-7ACF7D2A8FEF}"/>
              </a:ext>
            </a:extLst>
          </p:cNvPr>
          <p:cNvSpPr>
            <a:spLocks noChangeAspect="1"/>
          </p:cNvSpPr>
          <p:nvPr/>
        </p:nvSpPr>
        <p:spPr>
          <a:xfrm>
            <a:off x="6051931" y="4763697"/>
            <a:ext cx="143999" cy="191999"/>
          </a:xfrm>
          <a:prstGeom prst="ellipse">
            <a:avLst/>
          </a:prstGeom>
          <a:noFill/>
          <a:ln w="6350" cmpd="sng">
            <a:solidFill>
              <a:srgbClr val="E6000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87" name="Oval 35">
            <a:extLst>
              <a:ext uri="{FF2B5EF4-FFF2-40B4-BE49-F238E27FC236}">
                <a16:creationId xmlns:a16="http://schemas.microsoft.com/office/drawing/2014/main" xmlns="" id="{93E6EF0E-E4F7-4FCA-8A6C-E341E6DD1D2B}"/>
              </a:ext>
            </a:extLst>
          </p:cNvPr>
          <p:cNvSpPr>
            <a:spLocks noChangeAspect="1"/>
          </p:cNvSpPr>
          <p:nvPr/>
        </p:nvSpPr>
        <p:spPr>
          <a:xfrm>
            <a:off x="7059040" y="4710603"/>
            <a:ext cx="143999" cy="191999"/>
          </a:xfrm>
          <a:prstGeom prst="ellipse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88" name="Oval 16">
            <a:extLst>
              <a:ext uri="{FF2B5EF4-FFF2-40B4-BE49-F238E27FC236}">
                <a16:creationId xmlns:a16="http://schemas.microsoft.com/office/drawing/2014/main" xmlns="" id="{63DADD9B-5202-46B1-B4B2-82EC109AC5E8}"/>
              </a:ext>
            </a:extLst>
          </p:cNvPr>
          <p:cNvSpPr/>
          <p:nvPr/>
        </p:nvSpPr>
        <p:spPr>
          <a:xfrm>
            <a:off x="7087518" y="4744662"/>
            <a:ext cx="103555" cy="138073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cxnSp>
        <p:nvCxnSpPr>
          <p:cNvPr id="189" name="Gerade Verbindung 90">
            <a:extLst>
              <a:ext uri="{FF2B5EF4-FFF2-40B4-BE49-F238E27FC236}">
                <a16:creationId xmlns:a16="http://schemas.microsoft.com/office/drawing/2014/main" xmlns="" id="{24947269-4582-4BD5-9EC4-17C3685E0C34}"/>
              </a:ext>
            </a:extLst>
          </p:cNvPr>
          <p:cNvCxnSpPr>
            <a:cxnSpLocks/>
          </p:cNvCxnSpPr>
          <p:nvPr/>
        </p:nvCxnSpPr>
        <p:spPr>
          <a:xfrm flipH="1">
            <a:off x="7191353" y="4437309"/>
            <a:ext cx="451346" cy="337971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feld 94">
            <a:extLst>
              <a:ext uri="{FF2B5EF4-FFF2-40B4-BE49-F238E27FC236}">
                <a16:creationId xmlns:a16="http://schemas.microsoft.com/office/drawing/2014/main" xmlns="" id="{B61F609E-31F6-4270-97ED-D3F38D671100}"/>
              </a:ext>
            </a:extLst>
          </p:cNvPr>
          <p:cNvSpPr txBox="1"/>
          <p:nvPr/>
        </p:nvSpPr>
        <p:spPr>
          <a:xfrm>
            <a:off x="7628019" y="4139503"/>
            <a:ext cx="104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Solomon Islands</a:t>
            </a:r>
          </a:p>
        </p:txBody>
      </p:sp>
      <p:cxnSp>
        <p:nvCxnSpPr>
          <p:cNvPr id="194" name="Gerade Verbindung 132">
            <a:extLst>
              <a:ext uri="{FF2B5EF4-FFF2-40B4-BE49-F238E27FC236}">
                <a16:creationId xmlns:a16="http://schemas.microsoft.com/office/drawing/2014/main" xmlns="" id="{C13BB997-DAB6-4A24-894E-ADACF9297CEE}"/>
              </a:ext>
            </a:extLst>
          </p:cNvPr>
          <p:cNvCxnSpPr>
            <a:cxnSpLocks/>
          </p:cNvCxnSpPr>
          <p:nvPr/>
        </p:nvCxnSpPr>
        <p:spPr>
          <a:xfrm flipV="1">
            <a:off x="7643632" y="4437310"/>
            <a:ext cx="1030177" cy="1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Oval 16">
            <a:extLst>
              <a:ext uri="{FF2B5EF4-FFF2-40B4-BE49-F238E27FC236}">
                <a16:creationId xmlns:a16="http://schemas.microsoft.com/office/drawing/2014/main" xmlns="" id="{DF652B2E-28B6-45B3-AB5A-399ADF4C3231}"/>
              </a:ext>
            </a:extLst>
          </p:cNvPr>
          <p:cNvSpPr/>
          <p:nvPr/>
        </p:nvSpPr>
        <p:spPr>
          <a:xfrm>
            <a:off x="2101258" y="3749629"/>
            <a:ext cx="103555" cy="13807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6" name="Gerade Verbindung 90">
            <a:extLst>
              <a:ext uri="{FF2B5EF4-FFF2-40B4-BE49-F238E27FC236}">
                <a16:creationId xmlns:a16="http://schemas.microsoft.com/office/drawing/2014/main" xmlns="" id="{97E5D609-643F-4D73-955E-030C70DA6056}"/>
              </a:ext>
            </a:extLst>
          </p:cNvPr>
          <p:cNvCxnSpPr>
            <a:cxnSpLocks/>
          </p:cNvCxnSpPr>
          <p:nvPr/>
        </p:nvCxnSpPr>
        <p:spPr>
          <a:xfrm flipH="1">
            <a:off x="2132240" y="3599375"/>
            <a:ext cx="114473" cy="192988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Gerade Verbindung 132">
            <a:extLst>
              <a:ext uri="{FF2B5EF4-FFF2-40B4-BE49-F238E27FC236}">
                <a16:creationId xmlns:a16="http://schemas.microsoft.com/office/drawing/2014/main" xmlns="" id="{76B65457-60AE-4411-9058-84F4155CCD76}"/>
              </a:ext>
            </a:extLst>
          </p:cNvPr>
          <p:cNvCxnSpPr>
            <a:cxnSpLocks/>
          </p:cNvCxnSpPr>
          <p:nvPr/>
        </p:nvCxnSpPr>
        <p:spPr>
          <a:xfrm>
            <a:off x="2244163" y="3615447"/>
            <a:ext cx="439103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feld 118">
            <a:extLst>
              <a:ext uri="{FF2B5EF4-FFF2-40B4-BE49-F238E27FC236}">
                <a16:creationId xmlns:a16="http://schemas.microsoft.com/office/drawing/2014/main" xmlns="" id="{AC91F47F-34F7-4D1C-95BB-A3DCBBCB38C8}"/>
              </a:ext>
            </a:extLst>
          </p:cNvPr>
          <p:cNvSpPr txBox="1"/>
          <p:nvPr/>
        </p:nvSpPr>
        <p:spPr>
          <a:xfrm>
            <a:off x="2275679" y="3324543"/>
            <a:ext cx="465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Haiti</a:t>
            </a:r>
          </a:p>
        </p:txBody>
      </p:sp>
      <p:sp>
        <p:nvSpPr>
          <p:cNvPr id="200" name="Oval 94">
            <a:extLst>
              <a:ext uri="{FF2B5EF4-FFF2-40B4-BE49-F238E27FC236}">
                <a16:creationId xmlns:a16="http://schemas.microsoft.com/office/drawing/2014/main" xmlns="" id="{8025C3D2-5DB7-4818-A716-3E2965761F76}"/>
              </a:ext>
            </a:extLst>
          </p:cNvPr>
          <p:cNvSpPr/>
          <p:nvPr/>
        </p:nvSpPr>
        <p:spPr>
          <a:xfrm>
            <a:off x="4478986" y="4540849"/>
            <a:ext cx="103555" cy="13807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cxnSp>
        <p:nvCxnSpPr>
          <p:cNvPr id="201" name="Gerade Verbindung 142">
            <a:extLst>
              <a:ext uri="{FF2B5EF4-FFF2-40B4-BE49-F238E27FC236}">
                <a16:creationId xmlns:a16="http://schemas.microsoft.com/office/drawing/2014/main" xmlns="" id="{9722067F-5419-4E0A-BD58-97CABA4C370E}"/>
              </a:ext>
            </a:extLst>
          </p:cNvPr>
          <p:cNvCxnSpPr>
            <a:cxnSpLocks/>
          </p:cNvCxnSpPr>
          <p:nvPr/>
        </p:nvCxnSpPr>
        <p:spPr>
          <a:xfrm>
            <a:off x="4822255" y="5975895"/>
            <a:ext cx="629568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143">
            <a:extLst>
              <a:ext uri="{FF2B5EF4-FFF2-40B4-BE49-F238E27FC236}">
                <a16:creationId xmlns:a16="http://schemas.microsoft.com/office/drawing/2014/main" xmlns="" id="{A583E942-551A-4AA4-B4D1-301F8B368896}"/>
              </a:ext>
            </a:extLst>
          </p:cNvPr>
          <p:cNvCxnSpPr>
            <a:cxnSpLocks/>
            <a:stCxn id="200" idx="4"/>
          </p:cNvCxnSpPr>
          <p:nvPr/>
        </p:nvCxnSpPr>
        <p:spPr>
          <a:xfrm>
            <a:off x="4530763" y="4678922"/>
            <a:ext cx="288614" cy="1296975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Oval 35">
            <a:extLst>
              <a:ext uri="{FF2B5EF4-FFF2-40B4-BE49-F238E27FC236}">
                <a16:creationId xmlns:a16="http://schemas.microsoft.com/office/drawing/2014/main" xmlns="" id="{5C13970B-CCDC-4B30-A04A-98BE7346529C}"/>
              </a:ext>
            </a:extLst>
          </p:cNvPr>
          <p:cNvSpPr>
            <a:spLocks noChangeAspect="1"/>
          </p:cNvSpPr>
          <p:nvPr/>
        </p:nvSpPr>
        <p:spPr>
          <a:xfrm>
            <a:off x="4451957" y="4515403"/>
            <a:ext cx="143999" cy="191999"/>
          </a:xfrm>
          <a:prstGeom prst="ellipse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205" name="Oval 35">
            <a:extLst>
              <a:ext uri="{FF2B5EF4-FFF2-40B4-BE49-F238E27FC236}">
                <a16:creationId xmlns:a16="http://schemas.microsoft.com/office/drawing/2014/main" xmlns="" id="{EB52887E-8D2A-482F-B6DB-61767979AC31}"/>
              </a:ext>
            </a:extLst>
          </p:cNvPr>
          <p:cNvSpPr>
            <a:spLocks noChangeAspect="1"/>
          </p:cNvSpPr>
          <p:nvPr/>
        </p:nvSpPr>
        <p:spPr>
          <a:xfrm>
            <a:off x="2075200" y="3722666"/>
            <a:ext cx="143999" cy="191999"/>
          </a:xfrm>
          <a:prstGeom prst="ellipse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207" name="Textfeld 118">
            <a:extLst>
              <a:ext uri="{FF2B5EF4-FFF2-40B4-BE49-F238E27FC236}">
                <a16:creationId xmlns:a16="http://schemas.microsoft.com/office/drawing/2014/main" xmlns="" id="{A00EE8F1-2C45-4C9B-A2D2-15B584466414}"/>
              </a:ext>
            </a:extLst>
          </p:cNvPr>
          <p:cNvSpPr txBox="1"/>
          <p:nvPr/>
        </p:nvSpPr>
        <p:spPr>
          <a:xfrm>
            <a:off x="4851011" y="5693081"/>
            <a:ext cx="865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Tanzania</a:t>
            </a:r>
            <a:endParaRPr lang="de-DE" sz="800" b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215" name="Titel 3">
            <a:extLst>
              <a:ext uri="{FF2B5EF4-FFF2-40B4-BE49-F238E27FC236}">
                <a16:creationId xmlns:a16="http://schemas.microsoft.com/office/drawing/2014/main" xmlns="" id="{552E5BB1-34F2-41F1-8464-06B7B0FDEB7E}"/>
              </a:ext>
            </a:extLst>
          </p:cNvPr>
          <p:cNvSpPr>
            <a:spLocks noGrp="1"/>
          </p:cNvSpPr>
          <p:nvPr/>
        </p:nvSpPr>
        <p:spPr>
          <a:xfrm>
            <a:off x="559557" y="420038"/>
            <a:ext cx="6188732" cy="9619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Nos </a:t>
            </a:r>
            <a:r>
              <a:rPr lang="de-DE" sz="18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terrains</a:t>
            </a:r>
            <a:r>
              <a:rPr lang="de-DE" sz="18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 </a:t>
            </a:r>
            <a:r>
              <a:rPr lang="de-DE" sz="18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d‘intervention</a:t>
            </a:r>
            <a:endParaRPr lang="de-DE" sz="1800" dirty="0">
              <a:solidFill>
                <a:srgbClr val="E60005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275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5400" dirty="0">
                <a:latin typeface="Cabin"/>
                <a:ea typeface="Cabin"/>
                <a:cs typeface="Cabin"/>
                <a:sym typeface="Cabin"/>
              </a:rPr>
              <a:t>Situation </a:t>
            </a:r>
            <a:r>
              <a:rPr lang="en-US" sz="5400" dirty="0" err="1"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5400" dirty="0" err="1" smtClean="0">
                <a:latin typeface="Cabin"/>
                <a:ea typeface="Cabin"/>
                <a:cs typeface="Cabin"/>
                <a:sym typeface="Cabin"/>
              </a:rPr>
              <a:t>résente</a:t>
            </a:r>
            <a:endParaRPr lang="en-US" sz="54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507848"/>
            <a:ext cx="8686800" cy="175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01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5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Notre vision</a:t>
            </a:r>
            <a:endParaRPr lang="en-US" sz="54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86000"/>
            <a:ext cx="872531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6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09475" y="4809425"/>
            <a:ext cx="1260000" cy="1680000"/>
          </a:xfrm>
          <a:prstGeom prst="ellipse">
            <a:avLst/>
          </a:prstGeom>
          <a:noFill/>
          <a:ln>
            <a:solidFill>
              <a:srgbClr val="E6000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1" y="150344"/>
            <a:ext cx="8251643" cy="1282537"/>
          </a:xfrm>
        </p:spPr>
        <p:txBody>
          <a:bodyPr anchor="ctr">
            <a:noAutofit/>
          </a:bodyPr>
          <a:lstStyle/>
          <a:p>
            <a:pPr algn="l"/>
            <a:r>
              <a:rPr lang="de-DE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C</a:t>
            </a:r>
            <a:r>
              <a:rPr lang="de-DE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omposantes</a:t>
            </a:r>
            <a:r>
              <a:rPr lang="de-DE" sz="24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 </a:t>
            </a:r>
            <a:r>
              <a:rPr lang="de-DE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principales</a:t>
            </a:r>
            <a:r>
              <a:rPr lang="de-DE" sz="24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 du </a:t>
            </a:r>
            <a:r>
              <a:rPr lang="de-DE" sz="2400" dirty="0" err="1">
                <a:solidFill>
                  <a:srgbClr val="E60005"/>
                </a:solidFill>
                <a:latin typeface="Helvetica Neue Light"/>
                <a:cs typeface="Helvetica Neue Light"/>
              </a:rPr>
              <a:t>f</a:t>
            </a:r>
            <a:r>
              <a:rPr lang="de-DE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inancement</a:t>
            </a:r>
            <a:r>
              <a:rPr lang="de-DE" sz="24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 </a:t>
            </a:r>
            <a:r>
              <a:rPr lang="de-DE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basé</a:t>
            </a:r>
            <a:r>
              <a:rPr lang="de-DE" sz="24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 sur les prévisions</a:t>
            </a:r>
            <a:endParaRPr lang="de-DE" sz="2400" dirty="0">
              <a:solidFill>
                <a:srgbClr val="E60005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88168" y="3120001"/>
            <a:ext cx="2437913" cy="146399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554F4A"/>
                </a:solidFill>
                <a:latin typeface="Helvetica Neue Medium"/>
                <a:cs typeface="Helvetica Neue"/>
              </a:rPr>
              <a:t>Concilier</a:t>
            </a:r>
            <a:r>
              <a:rPr lang="de-DE" sz="1200" dirty="0" smtClean="0">
                <a:solidFill>
                  <a:srgbClr val="554F4A"/>
                </a:solidFill>
                <a:latin typeface="Helvetica Neue Medium"/>
                <a:cs typeface="Helvetica Neue"/>
              </a:rPr>
              <a:t> </a:t>
            </a:r>
            <a:r>
              <a:rPr lang="de-DE" sz="1200" dirty="0" err="1" smtClean="0">
                <a:solidFill>
                  <a:srgbClr val="554F4A"/>
                </a:solidFill>
                <a:latin typeface="Helvetica Neue Medium"/>
                <a:cs typeface="Helvetica Neue"/>
              </a:rPr>
              <a:t>risques</a:t>
            </a:r>
            <a:r>
              <a:rPr lang="de-DE" sz="1200" dirty="0">
                <a:solidFill>
                  <a:srgbClr val="554F4A"/>
                </a:solidFill>
                <a:latin typeface="Helvetica Neue Medium"/>
                <a:cs typeface="Helvetica Neue"/>
              </a:rPr>
              <a:t> et </a:t>
            </a:r>
            <a:r>
              <a:rPr lang="de-DE" sz="1200" dirty="0" smtClean="0">
                <a:solidFill>
                  <a:srgbClr val="554F4A"/>
                </a:solidFill>
                <a:latin typeface="Helvetica Neue Medium"/>
                <a:cs typeface="Helvetica Neue"/>
              </a:rPr>
              <a:t>prévisions </a:t>
            </a:r>
            <a:endParaRPr lang="de-DE" sz="1200" dirty="0">
              <a:solidFill>
                <a:srgbClr val="554F4A"/>
              </a:solidFill>
              <a:latin typeface="Helvetica Neue Medium"/>
              <a:cs typeface="Helvetica Neue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51538" y="2492914"/>
            <a:ext cx="1993898" cy="138584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en-US" sz="900" dirty="0">
              <a:solidFill>
                <a:srgbClr val="554F4A"/>
              </a:solidFill>
              <a:latin typeface="Helvetica Neue"/>
              <a:cs typeface="Helvetica Neue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220297" y="3120000"/>
            <a:ext cx="2570296" cy="15244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554F4A"/>
                </a:solidFill>
                <a:latin typeface="Helvetica Neue Medium"/>
                <a:cs typeface="Helvetica Neue"/>
              </a:rPr>
              <a:t>A</a:t>
            </a:r>
            <a:r>
              <a:rPr lang="de-DE" sz="1200" dirty="0" err="1" smtClean="0">
                <a:solidFill>
                  <a:srgbClr val="554F4A"/>
                </a:solidFill>
                <a:latin typeface="Helvetica Neue Medium"/>
                <a:cs typeface="Helvetica Neue"/>
              </a:rPr>
              <a:t>llocation</a:t>
            </a:r>
            <a:r>
              <a:rPr lang="de-DE" sz="1200" dirty="0" smtClean="0">
                <a:solidFill>
                  <a:srgbClr val="554F4A"/>
                </a:solidFill>
                <a:latin typeface="Helvetica Neue Medium"/>
                <a:cs typeface="Helvetica Neue"/>
              </a:rPr>
              <a:t> </a:t>
            </a:r>
            <a:r>
              <a:rPr lang="de-DE" sz="1200" dirty="0" err="1" smtClean="0">
                <a:solidFill>
                  <a:srgbClr val="554F4A"/>
                </a:solidFill>
                <a:latin typeface="Helvetica Neue Medium"/>
                <a:cs typeface="Helvetica Neue"/>
              </a:rPr>
              <a:t>automatique</a:t>
            </a:r>
            <a:r>
              <a:rPr lang="de-DE" sz="1200" dirty="0" smtClean="0">
                <a:solidFill>
                  <a:srgbClr val="554F4A"/>
                </a:solidFill>
                <a:latin typeface="Helvetica Neue Medium"/>
                <a:cs typeface="Helvetica Neue"/>
              </a:rPr>
              <a:t> de </a:t>
            </a:r>
            <a:r>
              <a:rPr lang="de-DE" sz="1200" dirty="0" err="1" smtClean="0">
                <a:solidFill>
                  <a:srgbClr val="554F4A"/>
                </a:solidFill>
                <a:latin typeface="Helvetica Neue Medium"/>
                <a:cs typeface="Helvetica Neue"/>
              </a:rPr>
              <a:t>fonds</a:t>
            </a:r>
            <a:endParaRPr lang="de-DE" sz="1200" dirty="0">
              <a:solidFill>
                <a:srgbClr val="554F4A"/>
              </a:solidFill>
              <a:latin typeface="Helvetica Neue Medium"/>
              <a:cs typeface="Helvetica Neue"/>
            </a:endParaRPr>
          </a:p>
        </p:txBody>
      </p:sp>
      <p:sp>
        <p:nvSpPr>
          <p:cNvPr id="16" name="Titel 3"/>
          <p:cNvSpPr txBox="1">
            <a:spLocks/>
          </p:cNvSpPr>
          <p:nvPr/>
        </p:nvSpPr>
        <p:spPr>
          <a:xfrm>
            <a:off x="4481895" y="2094463"/>
            <a:ext cx="1436305" cy="432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E60005"/>
                </a:solidFill>
                <a:latin typeface="Helvetica Neue Medium"/>
                <a:cs typeface="Helvetica Neue Medium"/>
              </a:rPr>
              <a:t>Selection </a:t>
            </a:r>
          </a:p>
          <a:p>
            <a:pPr algn="l"/>
            <a:r>
              <a:rPr lang="en-US" sz="1400" dirty="0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des</a:t>
            </a:r>
            <a:r>
              <a:rPr lang="en-US" sz="1400" dirty="0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 </a:t>
            </a:r>
            <a:r>
              <a:rPr lang="en-US" sz="1400" dirty="0">
                <a:solidFill>
                  <a:srgbClr val="E60005"/>
                </a:solidFill>
                <a:latin typeface="Helvetica Neue Medium"/>
                <a:cs typeface="Helvetica Neue Medium"/>
              </a:rPr>
              <a:t>Actions</a:t>
            </a:r>
          </a:p>
        </p:txBody>
      </p:sp>
      <p:sp>
        <p:nvSpPr>
          <p:cNvPr id="17" name="Titel 3"/>
          <p:cNvSpPr txBox="1">
            <a:spLocks/>
          </p:cNvSpPr>
          <p:nvPr/>
        </p:nvSpPr>
        <p:spPr>
          <a:xfrm>
            <a:off x="7315338" y="1991463"/>
            <a:ext cx="1498462" cy="460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err="1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Mécanismes</a:t>
            </a:r>
            <a:r>
              <a:rPr lang="en-US" sz="1400" dirty="0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 </a:t>
            </a:r>
            <a:r>
              <a:rPr lang="en-US" sz="1400" dirty="0">
                <a:solidFill>
                  <a:srgbClr val="E60005"/>
                </a:solidFill>
                <a:latin typeface="Helvetica Neue Medium"/>
                <a:cs typeface="Helvetica Neue Medium"/>
              </a:rPr>
              <a:t>de </a:t>
            </a:r>
            <a:r>
              <a:rPr lang="en-US" sz="1400" dirty="0" err="1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Financement</a:t>
            </a:r>
            <a:r>
              <a:rPr lang="en-US" sz="1400" dirty="0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 </a:t>
            </a:r>
            <a:endParaRPr lang="en-US" sz="1400" dirty="0">
              <a:solidFill>
                <a:srgbClr val="E60005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5" name="Titel 3"/>
          <p:cNvSpPr txBox="1">
            <a:spLocks/>
          </p:cNvSpPr>
          <p:nvPr/>
        </p:nvSpPr>
        <p:spPr>
          <a:xfrm>
            <a:off x="1600676" y="2032268"/>
            <a:ext cx="1307624" cy="460645"/>
          </a:xfrm>
          <a:prstGeom prst="rect">
            <a:avLst/>
          </a:prstGeom>
        </p:spPr>
        <p:txBody>
          <a:bodyPr vert="horz" lIns="7200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dirty="0" err="1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Déclencheurs</a:t>
            </a:r>
            <a:endParaRPr lang="de-DE" sz="1400" dirty="0">
              <a:solidFill>
                <a:srgbClr val="E60005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5" name="Titel 3"/>
          <p:cNvSpPr txBox="1">
            <a:spLocks/>
          </p:cNvSpPr>
          <p:nvPr/>
        </p:nvSpPr>
        <p:spPr>
          <a:xfrm>
            <a:off x="3139953" y="5331871"/>
            <a:ext cx="4810966" cy="460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Protocole</a:t>
            </a:r>
            <a:r>
              <a:rPr lang="en-US" sz="1800" dirty="0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 </a:t>
            </a:r>
            <a:r>
              <a:rPr lang="en-US" sz="1800" dirty="0" err="1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d’Actions</a:t>
            </a:r>
            <a:r>
              <a:rPr lang="en-US" sz="1800" dirty="0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 </a:t>
            </a:r>
            <a:r>
              <a:rPr lang="en-US" sz="1800" dirty="0" err="1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Préventives</a:t>
            </a:r>
            <a:r>
              <a:rPr lang="en-US" sz="1800" dirty="0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 (</a:t>
            </a:r>
            <a:r>
              <a:rPr lang="en-US" sz="1800" dirty="0">
                <a:solidFill>
                  <a:srgbClr val="E60005"/>
                </a:solidFill>
                <a:latin typeface="Helvetica Neue Medium"/>
                <a:cs typeface="Helvetica Neue Medium"/>
              </a:rPr>
              <a:t>P</a:t>
            </a:r>
            <a:r>
              <a:rPr lang="en-US" sz="1800" dirty="0" smtClean="0">
                <a:solidFill>
                  <a:srgbClr val="E60005"/>
                </a:solidFill>
                <a:latin typeface="Helvetica Neue Medium"/>
                <a:cs typeface="Helvetica Neue Medium"/>
              </a:rPr>
              <a:t>AP)</a:t>
            </a:r>
            <a:endParaRPr lang="en-US" sz="1800" dirty="0">
              <a:solidFill>
                <a:srgbClr val="E60005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81475" y="4901771"/>
            <a:ext cx="1116000" cy="1488000"/>
          </a:xfrm>
          <a:prstGeom prst="ellipse">
            <a:avLst/>
          </a:prstGeom>
          <a:noFill/>
          <a:ln>
            <a:solidFill>
              <a:srgbClr val="E6000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ung 6"/>
          <p:cNvGrpSpPr/>
          <p:nvPr/>
        </p:nvGrpSpPr>
        <p:grpSpPr>
          <a:xfrm>
            <a:off x="490127" y="4275647"/>
            <a:ext cx="8166899" cy="506765"/>
            <a:chOff x="236125" y="3228629"/>
            <a:chExt cx="8166899" cy="380074"/>
          </a:xfrm>
        </p:grpSpPr>
        <p:grpSp>
          <p:nvGrpSpPr>
            <p:cNvPr id="72" name="Gruppierung 71"/>
            <p:cNvGrpSpPr/>
            <p:nvPr/>
          </p:nvGrpSpPr>
          <p:grpSpPr>
            <a:xfrm flipV="1">
              <a:off x="236125" y="3228629"/>
              <a:ext cx="8166899" cy="380074"/>
              <a:chOff x="6260554" y="1078634"/>
              <a:chExt cx="8166899" cy="380074"/>
            </a:xfrm>
          </p:grpSpPr>
          <p:grpSp>
            <p:nvGrpSpPr>
              <p:cNvPr id="73" name="Gruppierung 72"/>
              <p:cNvGrpSpPr/>
              <p:nvPr/>
            </p:nvGrpSpPr>
            <p:grpSpPr>
              <a:xfrm flipH="1">
                <a:off x="6278552" y="1098757"/>
                <a:ext cx="8148901" cy="359951"/>
                <a:chOff x="-5502311" y="265871"/>
                <a:chExt cx="8148901" cy="359951"/>
              </a:xfrm>
            </p:grpSpPr>
            <p:grpSp>
              <p:nvGrpSpPr>
                <p:cNvPr id="75" name="Gruppierung 74"/>
                <p:cNvGrpSpPr/>
                <p:nvPr/>
              </p:nvGrpSpPr>
              <p:grpSpPr>
                <a:xfrm>
                  <a:off x="-5120267" y="265871"/>
                  <a:ext cx="7766857" cy="170429"/>
                  <a:chOff x="-10729691" y="1770929"/>
                  <a:chExt cx="7766857" cy="170429"/>
                </a:xfrm>
              </p:grpSpPr>
              <p:cxnSp>
                <p:nvCxnSpPr>
                  <p:cNvPr id="80" name="Gerade Verbindung 79"/>
                  <p:cNvCxnSpPr/>
                  <p:nvPr/>
                </p:nvCxnSpPr>
                <p:spPr>
                  <a:xfrm flipV="1">
                    <a:off x="-10729691" y="1941358"/>
                    <a:ext cx="7416495" cy="0"/>
                  </a:xfrm>
                  <a:prstGeom prst="line">
                    <a:avLst/>
                  </a:prstGeom>
                  <a:ln w="6350" cmpd="sng">
                    <a:solidFill>
                      <a:srgbClr val="554F4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Gerade Verbindung 80"/>
                  <p:cNvCxnSpPr/>
                  <p:nvPr/>
                </p:nvCxnSpPr>
                <p:spPr>
                  <a:xfrm flipV="1">
                    <a:off x="-3313196" y="1770929"/>
                    <a:ext cx="350362" cy="169351"/>
                  </a:xfrm>
                  <a:prstGeom prst="line">
                    <a:avLst/>
                  </a:prstGeom>
                  <a:ln w="6350" cmpd="sng">
                    <a:solidFill>
                      <a:srgbClr val="554F4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" name="Gerade Verbindung 75"/>
                <p:cNvCxnSpPr/>
                <p:nvPr/>
              </p:nvCxnSpPr>
              <p:spPr>
                <a:xfrm flipH="1">
                  <a:off x="-5470627" y="435223"/>
                  <a:ext cx="350362" cy="169351"/>
                </a:xfrm>
                <a:prstGeom prst="line">
                  <a:avLst/>
                </a:prstGeom>
                <a:ln w="6350" cmpd="sng">
                  <a:solidFill>
                    <a:srgbClr val="554F4A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Oval 76"/>
                <p:cNvSpPr>
                  <a:spLocks noChangeAspect="1"/>
                </p:cNvSpPr>
                <p:nvPr/>
              </p:nvSpPr>
              <p:spPr>
                <a:xfrm>
                  <a:off x="-5502311" y="589822"/>
                  <a:ext cx="36000" cy="36000"/>
                </a:xfrm>
                <a:prstGeom prst="ellipse">
                  <a:avLst/>
                </a:prstGeom>
                <a:solidFill>
                  <a:srgbClr val="554F4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78" name="Gerade Verbindung 77"/>
                <p:cNvCxnSpPr/>
                <p:nvPr/>
              </p:nvCxnSpPr>
              <p:spPr>
                <a:xfrm flipH="1">
                  <a:off x="-4344788" y="497319"/>
                  <a:ext cx="517858" cy="0"/>
                </a:xfrm>
                <a:prstGeom prst="line">
                  <a:avLst/>
                </a:prstGeom>
                <a:ln w="6350" cmpd="sng">
                  <a:solidFill>
                    <a:srgbClr val="554F4A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Gerade Verbindung 78"/>
                <p:cNvCxnSpPr/>
                <p:nvPr/>
              </p:nvCxnSpPr>
              <p:spPr>
                <a:xfrm flipH="1">
                  <a:off x="-5121944" y="497319"/>
                  <a:ext cx="777156" cy="0"/>
                </a:xfrm>
                <a:prstGeom prst="line">
                  <a:avLst/>
                </a:prstGeom>
                <a:ln w="6350" cmpd="sng">
                  <a:solidFill>
                    <a:srgbClr val="554F4A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 flipH="1">
                <a:off x="6260554" y="1078634"/>
                <a:ext cx="36000" cy="36000"/>
              </a:xfrm>
              <a:prstGeom prst="ellipse">
                <a:avLst/>
              </a:prstGeom>
              <a:solidFill>
                <a:srgbClr val="554F4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40" name="Gerade Verbindung 39"/>
            <p:cNvCxnSpPr/>
            <p:nvPr/>
          </p:nvCxnSpPr>
          <p:spPr>
            <a:xfrm flipV="1">
              <a:off x="1404732" y="3478458"/>
              <a:ext cx="517858" cy="0"/>
            </a:xfrm>
            <a:prstGeom prst="line">
              <a:avLst/>
            </a:prstGeom>
            <a:ln w="6350" cmpd="sng">
              <a:solidFill>
                <a:srgbClr val="554F4A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flipV="1">
              <a:off x="604485" y="3478458"/>
              <a:ext cx="777156" cy="0"/>
            </a:xfrm>
            <a:prstGeom prst="line">
              <a:avLst/>
            </a:prstGeom>
            <a:ln w="6350" cmpd="sng">
              <a:solidFill>
                <a:srgbClr val="554F4A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Bild 20" descr="Icons_Laura-05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9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70" y="4472684"/>
            <a:ext cx="1773210" cy="2160000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3382121" y="3112288"/>
            <a:ext cx="2437913" cy="146399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554F4A"/>
                </a:solidFill>
                <a:latin typeface="Helvetica Neue Medium"/>
                <a:cs typeface="Helvetica Neue"/>
              </a:rPr>
              <a:t>Reduire</a:t>
            </a:r>
            <a:r>
              <a:rPr lang="de-DE" sz="1200" dirty="0" smtClean="0">
                <a:solidFill>
                  <a:srgbClr val="554F4A"/>
                </a:solidFill>
                <a:latin typeface="Helvetica Neue Medium"/>
                <a:cs typeface="Helvetica Neue"/>
              </a:rPr>
              <a:t> </a:t>
            </a:r>
            <a:r>
              <a:rPr lang="de-DE" sz="1200" dirty="0" err="1" smtClean="0">
                <a:solidFill>
                  <a:srgbClr val="554F4A"/>
                </a:solidFill>
                <a:latin typeface="Helvetica Neue Medium"/>
                <a:cs typeface="Helvetica Neue"/>
              </a:rPr>
              <a:t>l‘impact</a:t>
            </a:r>
            <a:endParaRPr lang="de-DE" sz="1200" dirty="0">
              <a:solidFill>
                <a:srgbClr val="554F4A"/>
              </a:solidFill>
              <a:latin typeface="Helvetica Neue Medium"/>
              <a:cs typeface="Helvetica Neue"/>
            </a:endParaRPr>
          </a:p>
        </p:txBody>
      </p:sp>
      <p:pic>
        <p:nvPicPr>
          <p:cNvPr id="33" name="Bild 8" descr="DRK_PPT_ICON_-0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28383" r="19798" b="22406"/>
          <a:stretch/>
        </p:blipFill>
        <p:spPr>
          <a:xfrm>
            <a:off x="411841" y="1748785"/>
            <a:ext cx="1115735" cy="1056000"/>
          </a:xfrm>
          <a:prstGeom prst="rect">
            <a:avLst/>
          </a:prstGeom>
        </p:spPr>
      </p:pic>
      <p:pic>
        <p:nvPicPr>
          <p:cNvPr id="34" name="Bild 7" descr="DRK_PPT_ICON_-0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t="25480" r="26835" b="20685"/>
          <a:stretch/>
        </p:blipFill>
        <p:spPr>
          <a:xfrm>
            <a:off x="6324541" y="1748785"/>
            <a:ext cx="880801" cy="1200000"/>
          </a:xfrm>
          <a:prstGeom prst="rect">
            <a:avLst/>
          </a:prstGeom>
        </p:spPr>
      </p:pic>
      <p:pic>
        <p:nvPicPr>
          <p:cNvPr id="36" name="Bild 1" descr="DRK_PPT_ICON_-03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21774" r="29127" b="21810"/>
          <a:stretch/>
        </p:blipFill>
        <p:spPr>
          <a:xfrm>
            <a:off x="3382121" y="1748785"/>
            <a:ext cx="898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1" y="384001"/>
            <a:ext cx="8251643" cy="1282537"/>
          </a:xfrm>
        </p:spPr>
        <p:txBody>
          <a:bodyPr anchor="ctr">
            <a:noAutofit/>
          </a:bodyPr>
          <a:lstStyle/>
          <a:p>
            <a:pPr algn="l"/>
            <a:r>
              <a:rPr lang="en-US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Mise</a:t>
            </a:r>
            <a:r>
              <a:rPr lang="en-US" sz="24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 en oeuvre du</a:t>
            </a:r>
            <a:r>
              <a:rPr lang="en-US" sz="24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mécanisme</a:t>
            </a:r>
            <a:r>
              <a:rPr lang="en-US" sz="24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: </a:t>
            </a:r>
            <a:r>
              <a:rPr lang="en-US" sz="2400" dirty="0">
                <a:solidFill>
                  <a:srgbClr val="E60005"/>
                </a:solidFill>
                <a:latin typeface="Helvetica Neue Light"/>
                <a:cs typeface="Helvetica Neue Light"/>
              </a:rPr>
              <a:t/>
            </a:r>
            <a:br>
              <a:rPr lang="en-US" sz="2400" dirty="0">
                <a:solidFill>
                  <a:srgbClr val="E60005"/>
                </a:solidFill>
                <a:latin typeface="Helvetica Neue Light"/>
                <a:cs typeface="Helvetica Neue Light"/>
              </a:rPr>
            </a:br>
            <a:r>
              <a:rPr lang="en-US" sz="2400" dirty="0">
                <a:solidFill>
                  <a:srgbClr val="E60005"/>
                </a:solidFill>
                <a:latin typeface="Helvetica Neue Light"/>
                <a:cs typeface="Helvetica Neue Light"/>
              </a:rPr>
              <a:t>7 </a:t>
            </a:r>
            <a:r>
              <a:rPr lang="en-US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étapes</a:t>
            </a:r>
            <a:r>
              <a:rPr lang="en-US" sz="24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 de </a:t>
            </a:r>
            <a:r>
              <a:rPr lang="en-US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l’analyse</a:t>
            </a:r>
            <a:r>
              <a:rPr lang="en-US" sz="24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à</a:t>
            </a:r>
            <a:r>
              <a:rPr lang="en-US" sz="2400" dirty="0" smtClean="0">
                <a:solidFill>
                  <a:srgbClr val="E60005"/>
                </a:solidFill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solidFill>
                  <a:srgbClr val="E60005"/>
                </a:solidFill>
                <a:latin typeface="Helvetica Neue Light"/>
                <a:cs typeface="Helvetica Neue Light"/>
              </a:rPr>
              <a:t>l’activation</a:t>
            </a:r>
            <a:endParaRPr lang="en-US" sz="2400" dirty="0">
              <a:solidFill>
                <a:srgbClr val="E60005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67" name="Gruppierung 66"/>
          <p:cNvGrpSpPr/>
          <p:nvPr/>
        </p:nvGrpSpPr>
        <p:grpSpPr>
          <a:xfrm>
            <a:off x="426106" y="4244737"/>
            <a:ext cx="8026572" cy="109943"/>
            <a:chOff x="417225" y="414862"/>
            <a:chExt cx="8026572" cy="82457"/>
          </a:xfrm>
        </p:grpSpPr>
        <p:grpSp>
          <p:nvGrpSpPr>
            <p:cNvPr id="116" name="Gruppierung 115"/>
            <p:cNvGrpSpPr/>
            <p:nvPr/>
          </p:nvGrpSpPr>
          <p:grpSpPr>
            <a:xfrm>
              <a:off x="417225" y="416388"/>
              <a:ext cx="8026572" cy="36000"/>
              <a:chOff x="-5192199" y="1921446"/>
              <a:chExt cx="8026572" cy="36000"/>
            </a:xfrm>
          </p:grpSpPr>
          <p:cxnSp>
            <p:nvCxnSpPr>
              <p:cNvPr id="121" name="Gerade Verbindung 120"/>
              <p:cNvCxnSpPr/>
              <p:nvPr/>
            </p:nvCxnSpPr>
            <p:spPr>
              <a:xfrm>
                <a:off x="-5192199" y="1941357"/>
                <a:ext cx="8007513" cy="0"/>
              </a:xfrm>
              <a:prstGeom prst="line">
                <a:avLst/>
              </a:prstGeom>
              <a:ln w="6350" cmpd="sng">
                <a:solidFill>
                  <a:srgbClr val="E6000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 flipV="1">
                <a:off x="2798373" y="192144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417225" y="41486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4" name="Gerade Verbindung 113"/>
            <p:cNvCxnSpPr/>
            <p:nvPr/>
          </p:nvCxnSpPr>
          <p:spPr>
            <a:xfrm flipH="1">
              <a:off x="1316064" y="497319"/>
              <a:ext cx="314197" cy="0"/>
            </a:xfrm>
            <a:prstGeom prst="line">
              <a:avLst/>
            </a:prstGeom>
            <a:ln w="6350" cmpd="sng">
              <a:solidFill>
                <a:srgbClr val="E6000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flipH="1">
              <a:off x="847537" y="497319"/>
              <a:ext cx="468527" cy="0"/>
            </a:xfrm>
            <a:prstGeom prst="line">
              <a:avLst/>
            </a:prstGeom>
            <a:ln w="6350" cmpd="sng">
              <a:solidFill>
                <a:srgbClr val="E60005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ung 18"/>
          <p:cNvGrpSpPr/>
          <p:nvPr/>
        </p:nvGrpSpPr>
        <p:grpSpPr>
          <a:xfrm>
            <a:off x="791629" y="3146375"/>
            <a:ext cx="36000" cy="1125513"/>
            <a:chOff x="791629" y="2174271"/>
            <a:chExt cx="36000" cy="844135"/>
          </a:xfrm>
        </p:grpSpPr>
        <p:cxnSp>
          <p:nvCxnSpPr>
            <p:cNvPr id="15" name="Gerade Verbindung 14"/>
            <p:cNvCxnSpPr/>
            <p:nvPr/>
          </p:nvCxnSpPr>
          <p:spPr>
            <a:xfrm flipV="1">
              <a:off x="808152" y="2209225"/>
              <a:ext cx="0" cy="809181"/>
            </a:xfrm>
            <a:prstGeom prst="line">
              <a:avLst/>
            </a:prstGeom>
            <a:ln w="6350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791629" y="217427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4" name="Textfeld 123"/>
          <p:cNvSpPr txBox="1"/>
          <p:nvPr/>
        </p:nvSpPr>
        <p:spPr>
          <a:xfrm>
            <a:off x="737860" y="3462251"/>
            <a:ext cx="1407611" cy="49244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Évaluation</a:t>
            </a:r>
            <a:r>
              <a:rPr lang="en-US" sz="1300" dirty="0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 des </a:t>
            </a:r>
            <a:r>
              <a:rPr lang="en-US" sz="1300" dirty="0" err="1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risques</a:t>
            </a:r>
            <a:endParaRPr lang="en-US" sz="1300" dirty="0">
              <a:solidFill>
                <a:srgbClr val="554F4A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27" name="Gruppierung 126"/>
          <p:cNvGrpSpPr/>
          <p:nvPr/>
        </p:nvGrpSpPr>
        <p:grpSpPr>
          <a:xfrm flipV="1">
            <a:off x="1752246" y="4271885"/>
            <a:ext cx="36000" cy="602473"/>
            <a:chOff x="791629" y="2566549"/>
            <a:chExt cx="36000" cy="451855"/>
          </a:xfrm>
        </p:grpSpPr>
        <p:cxnSp>
          <p:nvCxnSpPr>
            <p:cNvPr id="128" name="Gerade Verbindung 127"/>
            <p:cNvCxnSpPr>
              <a:endCxn id="129" idx="4"/>
            </p:cNvCxnSpPr>
            <p:nvPr/>
          </p:nvCxnSpPr>
          <p:spPr>
            <a:xfrm flipV="1">
              <a:off x="808152" y="2602549"/>
              <a:ext cx="1477" cy="415855"/>
            </a:xfrm>
            <a:prstGeom prst="line">
              <a:avLst/>
            </a:prstGeom>
            <a:ln w="6350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791629" y="256654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1" name="Textfeld 130"/>
          <p:cNvSpPr txBox="1"/>
          <p:nvPr/>
        </p:nvSpPr>
        <p:spPr>
          <a:xfrm>
            <a:off x="1689907" y="5488085"/>
            <a:ext cx="1205621" cy="69249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300" dirty="0">
                <a:solidFill>
                  <a:srgbClr val="554F4A"/>
                </a:solidFill>
                <a:latin typeface="Helvetica Neue Medium"/>
                <a:cs typeface="Helvetica Neue Light"/>
              </a:rPr>
              <a:t>Identification </a:t>
            </a:r>
            <a:r>
              <a:rPr lang="en-US" sz="1300" dirty="0" smtClean="0">
                <a:solidFill>
                  <a:srgbClr val="554F4A"/>
                </a:solidFill>
                <a:latin typeface="Helvetica Neue Medium"/>
                <a:cs typeface="Helvetica Neue Light"/>
              </a:rPr>
              <a:t>des prévisions</a:t>
            </a:r>
            <a:endParaRPr lang="en-US" sz="1300" dirty="0">
              <a:solidFill>
                <a:srgbClr val="554F4A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33" name="Gruppierung 132"/>
          <p:cNvGrpSpPr/>
          <p:nvPr/>
        </p:nvGrpSpPr>
        <p:grpSpPr>
          <a:xfrm>
            <a:off x="2667724" y="2629429"/>
            <a:ext cx="64405" cy="1647185"/>
            <a:chOff x="791629" y="2000861"/>
            <a:chExt cx="36000" cy="1017545"/>
          </a:xfrm>
        </p:grpSpPr>
        <p:cxnSp>
          <p:nvCxnSpPr>
            <p:cNvPr id="134" name="Gerade Verbindung 133"/>
            <p:cNvCxnSpPr/>
            <p:nvPr/>
          </p:nvCxnSpPr>
          <p:spPr>
            <a:xfrm flipV="1">
              <a:off x="808152" y="2012265"/>
              <a:ext cx="0" cy="1006141"/>
            </a:xfrm>
            <a:prstGeom prst="line">
              <a:avLst/>
            </a:prstGeom>
            <a:ln w="6350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791629" y="200086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6" name="Gruppierung 135"/>
          <p:cNvGrpSpPr/>
          <p:nvPr/>
        </p:nvGrpSpPr>
        <p:grpSpPr>
          <a:xfrm flipV="1">
            <a:off x="3553985" y="4282667"/>
            <a:ext cx="36000" cy="988479"/>
            <a:chOff x="790152" y="2277045"/>
            <a:chExt cx="36000" cy="741359"/>
          </a:xfrm>
        </p:grpSpPr>
        <p:cxnSp>
          <p:nvCxnSpPr>
            <p:cNvPr id="137" name="Gerade Verbindung 136"/>
            <p:cNvCxnSpPr/>
            <p:nvPr/>
          </p:nvCxnSpPr>
          <p:spPr>
            <a:xfrm flipV="1">
              <a:off x="808152" y="2303524"/>
              <a:ext cx="0" cy="714880"/>
            </a:xfrm>
            <a:prstGeom prst="line">
              <a:avLst/>
            </a:prstGeom>
            <a:ln w="6350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790152" y="227704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9" name="Gruppierung 138"/>
          <p:cNvGrpSpPr/>
          <p:nvPr/>
        </p:nvGrpSpPr>
        <p:grpSpPr>
          <a:xfrm>
            <a:off x="4643560" y="3105435"/>
            <a:ext cx="36000" cy="1167887"/>
            <a:chOff x="791629" y="2142491"/>
            <a:chExt cx="36000" cy="875915"/>
          </a:xfrm>
        </p:grpSpPr>
        <p:cxnSp>
          <p:nvCxnSpPr>
            <p:cNvPr id="140" name="Gerade Verbindung 139"/>
            <p:cNvCxnSpPr/>
            <p:nvPr/>
          </p:nvCxnSpPr>
          <p:spPr>
            <a:xfrm flipV="1">
              <a:off x="808152" y="2152783"/>
              <a:ext cx="0" cy="865623"/>
            </a:xfrm>
            <a:prstGeom prst="line">
              <a:avLst/>
            </a:prstGeom>
            <a:ln w="6350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>
              <a:spLocks noChangeAspect="1"/>
            </p:cNvSpPr>
            <p:nvPr/>
          </p:nvSpPr>
          <p:spPr>
            <a:xfrm>
              <a:off x="791629" y="214249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2" name="Gruppierung 141"/>
          <p:cNvGrpSpPr/>
          <p:nvPr/>
        </p:nvGrpSpPr>
        <p:grpSpPr>
          <a:xfrm>
            <a:off x="6832607" y="2430342"/>
            <a:ext cx="36000" cy="1850233"/>
            <a:chOff x="791629" y="1630730"/>
            <a:chExt cx="36000" cy="1387675"/>
          </a:xfrm>
        </p:grpSpPr>
        <p:cxnSp>
          <p:nvCxnSpPr>
            <p:cNvPr id="143" name="Gerade Verbindung 142"/>
            <p:cNvCxnSpPr/>
            <p:nvPr/>
          </p:nvCxnSpPr>
          <p:spPr>
            <a:xfrm flipV="1">
              <a:off x="808152" y="1643090"/>
              <a:ext cx="0" cy="1375315"/>
            </a:xfrm>
            <a:prstGeom prst="line">
              <a:avLst/>
            </a:prstGeom>
            <a:ln w="6350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791629" y="163073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5" name="Gruppierung 144"/>
          <p:cNvGrpSpPr/>
          <p:nvPr/>
        </p:nvGrpSpPr>
        <p:grpSpPr>
          <a:xfrm flipV="1">
            <a:off x="5941023" y="4263417"/>
            <a:ext cx="36000" cy="714640"/>
            <a:chOff x="791629" y="2482424"/>
            <a:chExt cx="36000" cy="535980"/>
          </a:xfrm>
        </p:grpSpPr>
        <p:cxnSp>
          <p:nvCxnSpPr>
            <p:cNvPr id="146" name="Gerade Verbindung 145"/>
            <p:cNvCxnSpPr/>
            <p:nvPr/>
          </p:nvCxnSpPr>
          <p:spPr>
            <a:xfrm flipV="1">
              <a:off x="808152" y="2503059"/>
              <a:ext cx="0" cy="515345"/>
            </a:xfrm>
            <a:prstGeom prst="line">
              <a:avLst/>
            </a:prstGeom>
            <a:ln w="6350" cmpd="sng">
              <a:solidFill>
                <a:srgbClr val="E600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791629" y="248242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5" name="Textfeld 154"/>
          <p:cNvSpPr txBox="1"/>
          <p:nvPr/>
        </p:nvSpPr>
        <p:spPr>
          <a:xfrm>
            <a:off x="2587341" y="2911161"/>
            <a:ext cx="1503711" cy="69249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Définition</a:t>
            </a:r>
            <a:r>
              <a:rPr lang="en-US" sz="1300" dirty="0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 du </a:t>
            </a:r>
            <a:r>
              <a:rPr lang="en-US" sz="1300" dirty="0" err="1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niveau</a:t>
            </a:r>
            <a:r>
              <a:rPr lang="en-US" sz="1300" dirty="0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 des impacts</a:t>
            </a:r>
            <a:endParaRPr lang="en-US" sz="1300" dirty="0">
              <a:solidFill>
                <a:srgbClr val="554F4A"/>
              </a:solidFill>
              <a:latin typeface="Helvetica Neue Light"/>
              <a:cs typeface="Helvetica Neue Light"/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3432758" y="5885177"/>
            <a:ext cx="1531414" cy="69249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Sélection</a:t>
            </a:r>
            <a:r>
              <a:rPr lang="en-US" sz="1300" dirty="0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 des actions </a:t>
            </a:r>
            <a:r>
              <a:rPr lang="en-US" sz="1300" dirty="0" err="1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préventives</a:t>
            </a:r>
            <a:r>
              <a:rPr lang="en-US" sz="1300" dirty="0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 </a:t>
            </a:r>
            <a:endParaRPr lang="en-US" sz="1300" dirty="0">
              <a:solidFill>
                <a:srgbClr val="554F4A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58" name="Textfeld 157"/>
          <p:cNvSpPr txBox="1"/>
          <p:nvPr/>
        </p:nvSpPr>
        <p:spPr>
          <a:xfrm>
            <a:off x="4747376" y="3448239"/>
            <a:ext cx="1691524" cy="49244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Développement</a:t>
            </a:r>
            <a:r>
              <a:rPr lang="en-US" sz="1300" dirty="0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 du PAP</a:t>
            </a:r>
            <a:endParaRPr lang="en-US" sz="1300" dirty="0">
              <a:solidFill>
                <a:srgbClr val="554F4A"/>
              </a:solidFill>
              <a:latin typeface="Helvetica Neue Light"/>
              <a:cs typeface="Helvetica Neue Light"/>
            </a:endParaRPr>
          </a:p>
        </p:txBody>
      </p:sp>
      <p:sp>
        <p:nvSpPr>
          <p:cNvPr id="159" name="Textfeld 158"/>
          <p:cNvSpPr txBox="1"/>
          <p:nvPr/>
        </p:nvSpPr>
        <p:spPr>
          <a:xfrm>
            <a:off x="5971364" y="5713337"/>
            <a:ext cx="1117185" cy="49244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300" dirty="0">
                <a:solidFill>
                  <a:srgbClr val="554F4A"/>
                </a:solidFill>
                <a:latin typeface="Helvetica Neue Medium"/>
                <a:cs typeface="Helvetica Neue Light"/>
              </a:rPr>
              <a:t>Validation </a:t>
            </a:r>
            <a:r>
              <a:rPr lang="en-US" sz="1300" dirty="0" smtClean="0">
                <a:solidFill>
                  <a:srgbClr val="554F4A"/>
                </a:solidFill>
                <a:latin typeface="Helvetica Neue Medium"/>
                <a:cs typeface="Helvetica Neue Light"/>
              </a:rPr>
              <a:t>du</a:t>
            </a:r>
            <a:r>
              <a:rPr lang="en-US" sz="1300" dirty="0" smtClean="0">
                <a:solidFill>
                  <a:srgbClr val="554F4A"/>
                </a:solidFill>
                <a:latin typeface="Helvetica Neue Medium"/>
                <a:cs typeface="Helvetica Neue Light"/>
              </a:rPr>
              <a:t> PAP</a:t>
            </a:r>
            <a:endParaRPr lang="en-US" sz="1300" dirty="0">
              <a:solidFill>
                <a:srgbClr val="554F4A"/>
              </a:solidFill>
              <a:latin typeface="Helvetica Neue Light"/>
              <a:cs typeface="Helvetica Neue Light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7012112" y="2192938"/>
            <a:ext cx="1292574" cy="1600438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554F4A"/>
                </a:solidFill>
                <a:latin typeface="Helvetica Neue Medium"/>
                <a:cs typeface="Helvetica Neue Medium"/>
              </a:rPr>
              <a:t>Surveillance des prévisions</a:t>
            </a:r>
            <a:endParaRPr lang="en-US" sz="1300" dirty="0">
              <a:solidFill>
                <a:srgbClr val="554F4A"/>
              </a:solidFill>
              <a:latin typeface="Helvetica Neue Medium"/>
              <a:cs typeface="Helvetica Neue Medium"/>
            </a:endParaRPr>
          </a:p>
          <a:p>
            <a:pPr algn="ctr"/>
            <a:endParaRPr lang="en-US" sz="800" dirty="0" smtClean="0">
              <a:solidFill>
                <a:srgbClr val="554F4A"/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Si le </a:t>
            </a:r>
            <a:r>
              <a:rPr lang="en-US" sz="800" dirty="0" err="1" smtClean="0">
                <a:solidFill>
                  <a:srgbClr val="554F4A"/>
                </a:solidFill>
                <a:latin typeface="Helvetica Neue Light"/>
                <a:cs typeface="Helvetica Neue Light"/>
              </a:rPr>
              <a:t>niveau</a:t>
            </a:r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 de danger </a:t>
            </a:r>
            <a:r>
              <a:rPr lang="en-US" sz="800" dirty="0" err="1" smtClean="0">
                <a:solidFill>
                  <a:srgbClr val="554F4A"/>
                </a:solidFill>
                <a:latin typeface="Helvetica Neue Light"/>
                <a:cs typeface="Helvetica Neue Light"/>
              </a:rPr>
              <a:t>est</a:t>
            </a:r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 </a:t>
            </a:r>
            <a:r>
              <a:rPr lang="en-US" sz="800" dirty="0" err="1" smtClean="0">
                <a:solidFill>
                  <a:srgbClr val="554F4A"/>
                </a:solidFill>
                <a:latin typeface="Helvetica Neue Light"/>
                <a:cs typeface="Helvetica Neue Light"/>
              </a:rPr>
              <a:t>dépassé</a:t>
            </a:r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, les actions </a:t>
            </a:r>
            <a:r>
              <a:rPr lang="en-US" sz="800" dirty="0" err="1" smtClean="0">
                <a:solidFill>
                  <a:srgbClr val="554F4A"/>
                </a:solidFill>
                <a:latin typeface="Helvetica Neue Light"/>
                <a:cs typeface="Helvetica Neue Light"/>
              </a:rPr>
              <a:t>préventives</a:t>
            </a:r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 </a:t>
            </a:r>
            <a:r>
              <a:rPr lang="en-US" sz="800" dirty="0" err="1" smtClean="0">
                <a:solidFill>
                  <a:srgbClr val="554F4A"/>
                </a:solidFill>
                <a:latin typeface="Helvetica Neue Light"/>
                <a:cs typeface="Helvetica Neue Light"/>
              </a:rPr>
              <a:t>sont</a:t>
            </a:r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 </a:t>
            </a:r>
            <a:r>
              <a:rPr lang="en-US" sz="800" dirty="0" err="1" smtClean="0">
                <a:solidFill>
                  <a:srgbClr val="554F4A"/>
                </a:solidFill>
                <a:latin typeface="Helvetica Neue Light"/>
                <a:cs typeface="Helvetica Neue Light"/>
              </a:rPr>
              <a:t>mises</a:t>
            </a:r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 en oeuvre</a:t>
            </a:r>
            <a:endParaRPr lang="en-US" sz="800" dirty="0">
              <a:solidFill>
                <a:srgbClr val="554F4A"/>
              </a:solidFill>
              <a:latin typeface="Helvetica Neue Light"/>
              <a:cs typeface="Helvetica Neue Light"/>
            </a:endParaRPr>
          </a:p>
          <a:p>
            <a:pPr algn="ctr"/>
            <a:endParaRPr lang="en-US" sz="800" dirty="0" smtClean="0">
              <a:solidFill>
                <a:srgbClr val="554F4A"/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Si </a:t>
            </a:r>
            <a:r>
              <a:rPr lang="en-US" sz="800" dirty="0">
                <a:solidFill>
                  <a:srgbClr val="554F4A"/>
                </a:solidFill>
                <a:latin typeface="Helvetica Neue Light"/>
                <a:cs typeface="Helvetica Neue Light"/>
              </a:rPr>
              <a:t>le </a:t>
            </a:r>
            <a:r>
              <a:rPr lang="en-US" sz="800" dirty="0" err="1">
                <a:solidFill>
                  <a:srgbClr val="554F4A"/>
                </a:solidFill>
                <a:latin typeface="Helvetica Neue Light"/>
                <a:cs typeface="Helvetica Neue Light"/>
              </a:rPr>
              <a:t>niveau</a:t>
            </a:r>
            <a:r>
              <a:rPr lang="en-US" sz="800" dirty="0">
                <a:solidFill>
                  <a:srgbClr val="554F4A"/>
                </a:solidFill>
                <a:latin typeface="Helvetica Neue Light"/>
                <a:cs typeface="Helvetica Neue Light"/>
              </a:rPr>
              <a:t> de danger </a:t>
            </a:r>
            <a:r>
              <a:rPr lang="en-US" sz="800" dirty="0" err="1" smtClean="0">
                <a:solidFill>
                  <a:srgbClr val="554F4A"/>
                </a:solidFill>
                <a:latin typeface="Helvetica Neue Light"/>
                <a:cs typeface="Helvetica Neue Light"/>
              </a:rPr>
              <a:t>n’est</a:t>
            </a:r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 pas </a:t>
            </a:r>
            <a:r>
              <a:rPr lang="en-US" sz="800" dirty="0" err="1" smtClean="0">
                <a:solidFill>
                  <a:srgbClr val="554F4A"/>
                </a:solidFill>
                <a:latin typeface="Helvetica Neue Light"/>
                <a:cs typeface="Helvetica Neue Light"/>
              </a:rPr>
              <a:t>atteint</a:t>
            </a:r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, la </a:t>
            </a:r>
            <a:r>
              <a:rPr lang="en-US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surveillance continue</a:t>
            </a:r>
            <a:r>
              <a:rPr lang="de-DE" sz="800" dirty="0" smtClean="0">
                <a:solidFill>
                  <a:srgbClr val="554F4A"/>
                </a:solidFill>
                <a:latin typeface="Helvetica Neue Light"/>
                <a:cs typeface="Helvetica Neue Light"/>
              </a:rPr>
              <a:t>.</a:t>
            </a:r>
            <a:endParaRPr lang="de-DE" sz="800" dirty="0">
              <a:solidFill>
                <a:srgbClr val="554F4A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62" name="Gruppierung 61"/>
          <p:cNvGrpSpPr/>
          <p:nvPr/>
        </p:nvGrpSpPr>
        <p:grpSpPr>
          <a:xfrm>
            <a:off x="676297" y="2991944"/>
            <a:ext cx="274690" cy="326950"/>
            <a:chOff x="1010750" y="2160800"/>
            <a:chExt cx="274690" cy="24521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035507" y="2190100"/>
              <a:ext cx="215913" cy="215913"/>
            </a:xfrm>
            <a:prstGeom prst="ellipse">
              <a:avLst/>
            </a:prstGeom>
            <a:solidFill>
              <a:srgbClr val="E60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1010750" y="2160800"/>
              <a:ext cx="27469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Helvetica Neue Thin"/>
                  <a:cs typeface="Helvetica Neue Thin"/>
                </a:rPr>
                <a:t>1</a:t>
              </a:r>
            </a:p>
          </p:txBody>
        </p:sp>
      </p:grpSp>
      <p:grpSp>
        <p:nvGrpSpPr>
          <p:cNvPr id="65" name="Gruppierung 64"/>
          <p:cNvGrpSpPr/>
          <p:nvPr/>
        </p:nvGrpSpPr>
        <p:grpSpPr>
          <a:xfrm>
            <a:off x="1633431" y="4669688"/>
            <a:ext cx="274690" cy="326950"/>
            <a:chOff x="1010750" y="2160800"/>
            <a:chExt cx="274690" cy="24521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1035507" y="2190100"/>
              <a:ext cx="215913" cy="215913"/>
            </a:xfrm>
            <a:prstGeom prst="ellipse">
              <a:avLst/>
            </a:prstGeom>
            <a:solidFill>
              <a:srgbClr val="E60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010750" y="2160800"/>
              <a:ext cx="27469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Helvetica Neue Thin"/>
                  <a:cs typeface="Helvetica Neue Thin"/>
                </a:rPr>
                <a:t>2</a:t>
              </a:r>
            </a:p>
          </p:txBody>
        </p:sp>
      </p:grpSp>
      <p:grpSp>
        <p:nvGrpSpPr>
          <p:cNvPr id="69" name="Gruppierung 68"/>
          <p:cNvGrpSpPr/>
          <p:nvPr/>
        </p:nvGrpSpPr>
        <p:grpSpPr>
          <a:xfrm>
            <a:off x="2562930" y="2385271"/>
            <a:ext cx="274690" cy="326950"/>
            <a:chOff x="1010750" y="2160800"/>
            <a:chExt cx="274690" cy="245213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1035507" y="2190100"/>
              <a:ext cx="215913" cy="215913"/>
            </a:xfrm>
            <a:prstGeom prst="ellipse">
              <a:avLst/>
            </a:prstGeom>
            <a:solidFill>
              <a:srgbClr val="E60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010750" y="2160800"/>
              <a:ext cx="27469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Helvetica Neue Thin"/>
                  <a:cs typeface="Helvetica Neue Thin"/>
                </a:rPr>
                <a:t>3</a:t>
              </a:r>
            </a:p>
          </p:txBody>
        </p:sp>
      </p:grpSp>
      <p:grpSp>
        <p:nvGrpSpPr>
          <p:cNvPr id="72" name="Gruppierung 71"/>
          <p:cNvGrpSpPr/>
          <p:nvPr/>
        </p:nvGrpSpPr>
        <p:grpSpPr>
          <a:xfrm>
            <a:off x="3428654" y="5144303"/>
            <a:ext cx="274690" cy="326950"/>
            <a:chOff x="996480" y="2160800"/>
            <a:chExt cx="274690" cy="245213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1035507" y="2190100"/>
              <a:ext cx="215913" cy="215913"/>
            </a:xfrm>
            <a:prstGeom prst="ellipse">
              <a:avLst/>
            </a:prstGeom>
            <a:solidFill>
              <a:srgbClr val="E60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996480" y="2160800"/>
              <a:ext cx="27469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bg1"/>
                  </a:solidFill>
                  <a:latin typeface="Helvetica Neue Thin"/>
                  <a:cs typeface="Helvetica Neue Thin"/>
                </a:rPr>
                <a:t>4</a:t>
              </a:r>
            </a:p>
          </p:txBody>
        </p:sp>
      </p:grpSp>
      <p:grpSp>
        <p:nvGrpSpPr>
          <p:cNvPr id="75" name="Gruppierung 74"/>
          <p:cNvGrpSpPr/>
          <p:nvPr/>
        </p:nvGrpSpPr>
        <p:grpSpPr>
          <a:xfrm>
            <a:off x="4526212" y="2905080"/>
            <a:ext cx="274690" cy="326950"/>
            <a:chOff x="1019631" y="2160800"/>
            <a:chExt cx="274690" cy="245213"/>
          </a:xfrm>
        </p:grpSpPr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1035507" y="2190100"/>
              <a:ext cx="215913" cy="215913"/>
            </a:xfrm>
            <a:prstGeom prst="ellipse">
              <a:avLst/>
            </a:prstGeom>
            <a:solidFill>
              <a:srgbClr val="E60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019631" y="2160800"/>
              <a:ext cx="27469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Helvetica Neue Thin"/>
                  <a:cs typeface="Helvetica Neue Thin"/>
                </a:rPr>
                <a:t>5</a:t>
              </a:r>
            </a:p>
          </p:txBody>
        </p:sp>
      </p:grpSp>
      <p:grpSp>
        <p:nvGrpSpPr>
          <p:cNvPr id="78" name="Gruppierung 77"/>
          <p:cNvGrpSpPr/>
          <p:nvPr/>
        </p:nvGrpSpPr>
        <p:grpSpPr>
          <a:xfrm>
            <a:off x="5826568" y="4755648"/>
            <a:ext cx="274690" cy="326950"/>
            <a:chOff x="1010750" y="2160800"/>
            <a:chExt cx="274690" cy="245213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1035507" y="2190100"/>
              <a:ext cx="215913" cy="215913"/>
            </a:xfrm>
            <a:prstGeom prst="ellipse">
              <a:avLst/>
            </a:prstGeom>
            <a:solidFill>
              <a:srgbClr val="E60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1010750" y="2160800"/>
              <a:ext cx="27469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Helvetica Neue Thin"/>
                  <a:cs typeface="Helvetica Neue Thin"/>
                </a:rPr>
                <a:t>6</a:t>
              </a:r>
            </a:p>
          </p:txBody>
        </p:sp>
      </p:grpSp>
      <p:grpSp>
        <p:nvGrpSpPr>
          <p:cNvPr id="81" name="Gruppierung 80"/>
          <p:cNvGrpSpPr/>
          <p:nvPr/>
        </p:nvGrpSpPr>
        <p:grpSpPr>
          <a:xfrm>
            <a:off x="6718721" y="2186999"/>
            <a:ext cx="274690" cy="326950"/>
            <a:chOff x="1019631" y="2160800"/>
            <a:chExt cx="274690" cy="245213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035507" y="2190100"/>
              <a:ext cx="215913" cy="215913"/>
            </a:xfrm>
            <a:prstGeom prst="ellipse">
              <a:avLst/>
            </a:prstGeom>
            <a:solidFill>
              <a:srgbClr val="E60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1019631" y="2160800"/>
              <a:ext cx="27469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Helvetica Neue Thin"/>
                  <a:cs typeface="Helvetica Neue Thin"/>
                </a:rPr>
                <a:t>7</a:t>
              </a:r>
            </a:p>
          </p:txBody>
        </p:sp>
      </p:grpSp>
      <p:pic>
        <p:nvPicPr>
          <p:cNvPr id="84" name="Bild 1" descr="DRK_PPT_ICON_-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t="22392" r="27922" b="23324"/>
          <a:stretch/>
        </p:blipFill>
        <p:spPr>
          <a:xfrm>
            <a:off x="1090682" y="2328837"/>
            <a:ext cx="715973" cy="1056000"/>
          </a:xfrm>
          <a:prstGeom prst="rect">
            <a:avLst/>
          </a:prstGeom>
        </p:spPr>
      </p:pic>
      <p:pic>
        <p:nvPicPr>
          <p:cNvPr id="85" name="Bild 12" descr="DRK_PPT_ICON_-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21" y="1362068"/>
            <a:ext cx="1423330" cy="1728000"/>
          </a:xfrm>
          <a:prstGeom prst="rect">
            <a:avLst/>
          </a:prstGeom>
        </p:spPr>
      </p:pic>
      <p:pic>
        <p:nvPicPr>
          <p:cNvPr id="86" name="Bild 10" descr="DRK_PPT_ICON_-1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8" t="27234" r="37786" b="22290"/>
          <a:stretch/>
        </p:blipFill>
        <p:spPr>
          <a:xfrm>
            <a:off x="2061557" y="4472289"/>
            <a:ext cx="462323" cy="912000"/>
          </a:xfrm>
          <a:prstGeom prst="rect">
            <a:avLst/>
          </a:prstGeom>
        </p:spPr>
      </p:pic>
      <p:pic>
        <p:nvPicPr>
          <p:cNvPr id="87" name="Bild 13" descr="DRK_PPT_ICON_-1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4" t="24859" r="26798" b="16266"/>
          <a:stretch/>
        </p:blipFill>
        <p:spPr>
          <a:xfrm>
            <a:off x="3840700" y="4945428"/>
            <a:ext cx="681875" cy="960000"/>
          </a:xfrm>
          <a:prstGeom prst="rect">
            <a:avLst/>
          </a:prstGeom>
        </p:spPr>
      </p:pic>
      <p:pic>
        <p:nvPicPr>
          <p:cNvPr id="88" name="Bild 15" descr="DRK_PPT_ICON_-13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5" t="24301" r="31087" b="21154"/>
          <a:stretch/>
        </p:blipFill>
        <p:spPr>
          <a:xfrm>
            <a:off x="6246313" y="4490504"/>
            <a:ext cx="605469" cy="1056000"/>
          </a:xfrm>
          <a:prstGeom prst="rect">
            <a:avLst/>
          </a:prstGeom>
        </p:spPr>
      </p:pic>
      <p:pic>
        <p:nvPicPr>
          <p:cNvPr id="89" name="Bild 17" descr="DRK_PPT_ICON_-05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0" t="26827" r="35766" b="23312"/>
          <a:stretch/>
        </p:blipFill>
        <p:spPr>
          <a:xfrm>
            <a:off x="5140945" y="2370009"/>
            <a:ext cx="435763" cy="912000"/>
          </a:xfrm>
          <a:prstGeom prst="rect">
            <a:avLst/>
          </a:prstGeom>
        </p:spPr>
      </p:pic>
      <p:pic>
        <p:nvPicPr>
          <p:cNvPr id="90" name="Bild 16" descr="DRK_PPT_ICON_-14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4" t="27231" r="23514" b="25167"/>
          <a:stretch/>
        </p:blipFill>
        <p:spPr>
          <a:xfrm>
            <a:off x="7329323" y="1254341"/>
            <a:ext cx="658152" cy="816000"/>
          </a:xfrm>
          <a:prstGeom prst="rect">
            <a:avLst/>
          </a:prstGeom>
        </p:spPr>
      </p:pic>
      <p:pic>
        <p:nvPicPr>
          <p:cNvPr id="91" name="Bild 19" descr="DRK_PPT_ICON_-14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t="28614" r="43600" b="41627"/>
          <a:stretch/>
        </p:blipFill>
        <p:spPr>
          <a:xfrm>
            <a:off x="8270261" y="3006341"/>
            <a:ext cx="277349" cy="384000"/>
          </a:xfrm>
          <a:prstGeom prst="ellipse">
            <a:avLst/>
          </a:prstGeom>
        </p:spPr>
      </p:pic>
      <p:pic>
        <p:nvPicPr>
          <p:cNvPr id="92" name="Bild 83" descr="DRK_PPT_ICON_-14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1" t="46812" r="24014" b="23429"/>
          <a:stretch/>
        </p:blipFill>
        <p:spPr>
          <a:xfrm>
            <a:off x="8270260" y="3639976"/>
            <a:ext cx="277349" cy="384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838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029700" cy="582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37890"/>
            <a:ext cx="6858000" cy="2387600"/>
          </a:xfrm>
        </p:spPr>
        <p:txBody>
          <a:bodyPr/>
          <a:lstStyle/>
          <a:p>
            <a:r>
              <a:rPr lang="sk-SK" b="0" dirty="0">
                <a:effectLst/>
              </a:rPr>
              <a:t>  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115" y="1307119"/>
            <a:ext cx="8757923" cy="500285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a typeface="Avenir Book" charset="0"/>
                <a:cs typeface="Avenir Book" charset="0"/>
              </a:rPr>
              <a:t> </a:t>
            </a:r>
            <a:endParaRPr lang="en-US" sz="3600" b="1" dirty="0">
              <a:ea typeface="Avenir Book" charset="0"/>
              <a:cs typeface="Avenir Book" charset="0"/>
            </a:endParaRPr>
          </a:p>
          <a:p>
            <a:endParaRPr lang="en-US" sz="3600" b="1" i="1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3600" b="1" i="1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3600" b="1" i="1" dirty="0"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r>
              <a:rPr lang="en-US" b="1" i="1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 algn="l"/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2913" y="3244334"/>
            <a:ext cx="44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0" dirty="0">
                <a:effectLst/>
              </a:rPr>
              <a:t>     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09" y="263874"/>
            <a:ext cx="2230430" cy="113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5" y="509022"/>
            <a:ext cx="3471000" cy="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917</Words>
  <Application>Microsoft Macintosh PowerPoint</Application>
  <PresentationFormat>On-screen Show (4:3)</PresentationFormat>
  <Paragraphs>158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simple-light-2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Introduction à l’action basée sur les prévisions</vt:lpstr>
      <vt:lpstr>Pourquoi un Financement basé sur les Prévisions(FbF)?</vt:lpstr>
      <vt:lpstr>PowerPoint Presentation</vt:lpstr>
      <vt:lpstr>PowerPoint Presentation</vt:lpstr>
      <vt:lpstr>Situation présente</vt:lpstr>
      <vt:lpstr>Notre vision</vt:lpstr>
      <vt:lpstr>Composantes principales du financement basé sur les prévisions</vt:lpstr>
      <vt:lpstr>Mise en oeuvre du mécanisme:  7 étapes de l’analyse à l’activation</vt:lpstr>
      <vt:lpstr>   </vt:lpstr>
      <vt:lpstr>Les prévisions sont possibles pour un large éventail de dangers. </vt:lpstr>
      <vt:lpstr>PowerPoint Presentation</vt:lpstr>
      <vt:lpstr>Qu’est-ce que le Financement basé sur les Prévisions(FbF)?</vt:lpstr>
      <vt:lpstr>PowerPoint Presentation</vt:lpstr>
      <vt:lpstr>Le FbF déclenche une action lorsque l’impact de la prévision est élevé</vt:lpstr>
      <vt:lpstr>Les extrêmes sont prévisibles</vt:lpstr>
      <vt:lpstr>PowerPoint Presentation</vt:lpstr>
      <vt:lpstr>Étape 1 Recherche: Analyse des risques</vt:lpstr>
      <vt:lpstr>Analyse de risque</vt:lpstr>
      <vt:lpstr>Étape 1 Recherche: Analyse des risques</vt:lpstr>
      <vt:lpstr>Étape 1 Recherche: Analyse des risques (suite)</vt:lpstr>
      <vt:lpstr>Exemple du Bengladesh: Pourcentage de maisons en chaume</vt:lpstr>
      <vt:lpstr>Exemple du Bengladesh: Pauvreté</vt:lpstr>
      <vt:lpstr>Exemple du Bengladesh: Classifications des vulnerabilités </vt:lpstr>
      <vt:lpstr>Exposition</vt:lpstr>
      <vt:lpstr>Étape 2 Recherche: Définir un événement extrême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Irene.Iamron</dc:creator>
  <cp:lastModifiedBy>C K</cp:lastModifiedBy>
  <cp:revision>82</cp:revision>
  <dcterms:modified xsi:type="dcterms:W3CDTF">2018-11-14T14:49:16Z</dcterms:modified>
</cp:coreProperties>
</file>