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8" r:id="rId2"/>
    <p:sldId id="311" r:id="rId3"/>
    <p:sldId id="323" r:id="rId4"/>
    <p:sldId id="315" r:id="rId5"/>
    <p:sldId id="321" r:id="rId6"/>
    <p:sldId id="317" r:id="rId7"/>
    <p:sldId id="319" r:id="rId8"/>
    <p:sldId id="32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49" autoAdjust="0"/>
    <p:restoredTop sz="94280" autoAdjust="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789D-2ADB-4EB0-8629-8B00A3D64D05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CAD66-7BEC-44DB-8949-1760CD4B817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917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645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9613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6014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WP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2047261" y="458802"/>
            <a:ext cx="7449665" cy="11230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rgbClr val="00B050"/>
                </a:solidFill>
                <a:latin typeface="Calibri Light" panose="020F0302020204030204" pitchFamily="34" charset="0"/>
              </a:defRPr>
            </a:lvl1pPr>
          </a:lstStyle>
          <a:p>
            <a:pPr lvl="0"/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2048117" y="1600201"/>
            <a:ext cx="4047881" cy="45259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add text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9" hasCustomPrompt="1"/>
          </p:nvPr>
        </p:nvSpPr>
        <p:spPr>
          <a:xfrm>
            <a:off x="6095998" y="1600201"/>
            <a:ext cx="4047881" cy="45259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add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9252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756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0579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421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0604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314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646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1002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0379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9BAD-91DC-4F48-BB14-DE83AECBF3C4}" type="datetimeFigureOut">
              <a:rPr lang="en-ZA" smtClean="0"/>
              <a:t>2018/11/14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115DF-D23F-4399-9E8D-07B8527D685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0374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36694"/>
            <a:ext cx="12192000" cy="18213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Double Bracket 4"/>
          <p:cNvSpPr/>
          <p:nvPr/>
        </p:nvSpPr>
        <p:spPr>
          <a:xfrm>
            <a:off x="3155577" y="5705179"/>
            <a:ext cx="5854981" cy="684737"/>
          </a:xfrm>
          <a:prstGeom prst="bracketPair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7260" y="5645219"/>
            <a:ext cx="11097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/>
              <a:t>M. </a:t>
            </a:r>
            <a:r>
              <a:rPr lang="en-ZA" dirty="0" err="1" smtClean="0"/>
              <a:t>Désire</a:t>
            </a:r>
            <a:r>
              <a:rPr lang="en-ZA" dirty="0" smtClean="0"/>
              <a:t> </a:t>
            </a:r>
            <a:r>
              <a:rPr lang="en-ZA" dirty="0" err="1" smtClean="0"/>
              <a:t>Ndemazagoa</a:t>
            </a:r>
            <a:r>
              <a:rPr lang="en-ZA" dirty="0" smtClean="0"/>
              <a:t> / Hycinth BANSEKA</a:t>
            </a:r>
            <a:endParaRPr lang="en-ZA" dirty="0"/>
          </a:p>
          <a:p>
            <a:pPr algn="ctr"/>
            <a:r>
              <a:rPr lang="en-ZA" dirty="0" smtClean="0"/>
              <a:t>Libreville, 14 </a:t>
            </a:r>
            <a:r>
              <a:rPr lang="en-ZA" dirty="0" err="1" smtClean="0"/>
              <a:t>Octobre</a:t>
            </a:r>
            <a:r>
              <a:rPr lang="en-ZA" dirty="0" smtClean="0"/>
              <a:t> 2018</a:t>
            </a:r>
            <a:endParaRPr lang="en-ZA" dirty="0"/>
          </a:p>
        </p:txBody>
      </p:sp>
      <p:pic>
        <p:nvPicPr>
          <p:cNvPr id="15" name="Imag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90277" y="311340"/>
            <a:ext cx="3086106" cy="993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 flipV="1">
            <a:off x="460375" y="1648261"/>
            <a:ext cx="11016008" cy="12493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2251520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MISE EN PLACE D’UNE STRATEGIE POUR LA GESTION EFFICIENTE ET DURABLE DES SERVICES METEOROLOGIQUES ET HYDROLOGIQUES NATIONAUX (SMHN) EN AFRIQUE CENTRALE</a:t>
            </a:r>
            <a:endParaRPr lang="fr-BE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21" y="229805"/>
            <a:ext cx="1591597" cy="13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5077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b="1" dirty="0" err="1" smtClean="0"/>
              <a:t>Contexte</a:t>
            </a:r>
            <a:r>
              <a:rPr lang="en-GB" dirty="0" smtClean="0"/>
              <a:t> / </a:t>
            </a:r>
            <a:r>
              <a:rPr lang="en-GB" b="1" dirty="0" smtClean="0"/>
              <a:t>Justification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163" y="872836"/>
            <a:ext cx="11686309" cy="598516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2009 : Validation de la Politique Régionale </a:t>
            </a:r>
            <a:r>
              <a:rPr lang="fr-FR" dirty="0"/>
              <a:t>de </a:t>
            </a:r>
            <a:r>
              <a:rPr lang="fr-FR" dirty="0" smtClean="0"/>
              <a:t>l‘Eau de la CEEAC par </a:t>
            </a:r>
            <a:r>
              <a:rPr lang="fr-FR" dirty="0"/>
              <a:t>les chefs d’État des pays de la CEEAC 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pPr lvl="1"/>
            <a:r>
              <a:rPr lang="fr-FR" b="1" dirty="0"/>
              <a:t>Objectif de la politique régionale de </a:t>
            </a:r>
            <a:r>
              <a:rPr lang="fr-FR" b="1" dirty="0" smtClean="0"/>
              <a:t>l'eau</a:t>
            </a:r>
            <a:r>
              <a:rPr lang="fr-FR" dirty="0" smtClean="0"/>
              <a:t>: Contribuer </a:t>
            </a:r>
            <a:r>
              <a:rPr lang="fr-FR" dirty="0"/>
              <a:t>à la réduction de la pauvreté et à la croissance économique dans </a:t>
            </a:r>
            <a:r>
              <a:rPr lang="fr-FR" dirty="0" smtClean="0"/>
              <a:t>l’espace de la CEEAC </a:t>
            </a:r>
            <a:r>
              <a:rPr lang="fr-FR" b="1" dirty="0" smtClean="0">
                <a:solidFill>
                  <a:srgbClr val="002060"/>
                </a:solidFill>
              </a:rPr>
              <a:t>en </a:t>
            </a:r>
            <a:r>
              <a:rPr lang="fr-FR" b="1" dirty="0">
                <a:solidFill>
                  <a:srgbClr val="002060"/>
                </a:solidFill>
              </a:rPr>
              <a:t>améliorant la gestion des ressources en eau et en valorisant les ressources naturelles existantes</a:t>
            </a:r>
            <a:r>
              <a:rPr lang="fr-FR" b="1" dirty="0" smtClean="0">
                <a:solidFill>
                  <a:srgbClr val="002060"/>
                </a:solidFill>
              </a:rPr>
              <a:t>.</a:t>
            </a:r>
          </a:p>
          <a:p>
            <a:pPr lvl="1"/>
            <a:r>
              <a:rPr lang="fr-FR" dirty="0"/>
              <a:t>Un des ses cinq axes «</a:t>
            </a:r>
            <a:r>
              <a:rPr lang="fr-FR" b="1" dirty="0" smtClean="0">
                <a:solidFill>
                  <a:srgbClr val="002060"/>
                </a:solidFill>
              </a:rPr>
              <a:t> </a:t>
            </a:r>
            <a:r>
              <a:rPr lang="fr-BE" b="1" dirty="0"/>
              <a:t>Axe4</a:t>
            </a:r>
            <a:r>
              <a:rPr lang="fr-BE" dirty="0"/>
              <a:t>: </a:t>
            </a:r>
            <a:r>
              <a:rPr lang="fr-BE" b="1" dirty="0">
                <a:solidFill>
                  <a:srgbClr val="002060"/>
                </a:solidFill>
              </a:rPr>
              <a:t>Développement des programmes de mise en valeur des ressources </a:t>
            </a:r>
            <a:r>
              <a:rPr lang="fr-BE" b="1" dirty="0" smtClean="0">
                <a:solidFill>
                  <a:srgbClr val="002060"/>
                </a:solidFill>
              </a:rPr>
              <a:t>en eau</a:t>
            </a:r>
            <a:r>
              <a:rPr lang="fr-BE" dirty="0" smtClean="0"/>
              <a:t> »</a:t>
            </a:r>
          </a:p>
          <a:p>
            <a:pPr lvl="1"/>
            <a:endParaRPr lang="fr-FR" dirty="0"/>
          </a:p>
          <a:p>
            <a:r>
              <a:rPr lang="fr-FR" dirty="0"/>
              <a:t>Pour une mise en œuvre efficace de la politique régionale de l’eau, surtout son Axe 4, la CEEAC a opté pour la mise en place d’un système d’information sur l’eau (SIE) comme outil d’aide à la décision pour la gestion durable des ressources en eau en Afrique </a:t>
            </a:r>
            <a:r>
              <a:rPr lang="fr-FR" dirty="0" smtClean="0"/>
              <a:t>Centrale: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L’objectif </a:t>
            </a:r>
            <a:r>
              <a:rPr lang="fr-FR" dirty="0"/>
              <a:t>du SIE est de disposer des données et d’informations fiables sur l’état et les usages des ressources en eau dans l’espace de la CEEAC,  en vue de </a:t>
            </a:r>
            <a:r>
              <a:rPr lang="fr-FR" b="1" dirty="0"/>
              <a:t>mettre en place un système de suivi dynamique des ressources en eau</a:t>
            </a:r>
            <a:r>
              <a:rPr lang="fr-FR" dirty="0"/>
              <a:t> et de permettre un </a:t>
            </a:r>
            <a:r>
              <a:rPr lang="fr-FR" b="1" dirty="0"/>
              <a:t>échange de données et informations sur l’eau </a:t>
            </a:r>
            <a:r>
              <a:rPr lang="fr-FR" dirty="0"/>
              <a:t>au niveau des différents acteurs du secteur Eau.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57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7"/>
          </p:nvPr>
        </p:nvSpPr>
        <p:spPr>
          <a:xfrm>
            <a:off x="224864" y="845617"/>
            <a:ext cx="9570673" cy="112307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b="1" dirty="0" smtClean="0"/>
              <a:t>Les donnée hydrométéorologique sont utiles pour la mise en œuvre de la GIRE (développement d’outils de gestion des ressources en eau)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8"/>
          </p:nvPr>
        </p:nvSpPr>
        <p:spPr>
          <a:xfrm>
            <a:off x="370007" y="2332038"/>
            <a:ext cx="5522792" cy="3110820"/>
          </a:xfrm>
        </p:spPr>
        <p:txBody>
          <a:bodyPr/>
          <a:lstStyle/>
          <a:p>
            <a:pPr marL="0" indent="0" algn="just">
              <a:buNone/>
            </a:pPr>
            <a:r>
              <a:rPr lang="fr-FR" b="1" dirty="0" smtClean="0">
                <a:solidFill>
                  <a:srgbClr val="00B050"/>
                </a:solidFill>
              </a:rPr>
              <a:t>Planification : </a:t>
            </a:r>
            <a:r>
              <a:rPr lang="fr-FR" dirty="0"/>
              <a:t>connaissance de la ressource en eaux </a:t>
            </a:r>
            <a:r>
              <a:rPr lang="fr-FR" dirty="0" smtClean="0"/>
              <a:t>d’une manière </a:t>
            </a:r>
            <a:r>
              <a:rPr lang="fr-FR" dirty="0"/>
              <a:t>globale pour affecter de manière optimale son </a:t>
            </a:r>
            <a:r>
              <a:rPr lang="fr-FR" dirty="0" smtClean="0"/>
              <a:t>partage entre </a:t>
            </a:r>
            <a:r>
              <a:rPr lang="fr-FR" dirty="0"/>
              <a:t>les usages/pays et choisir ou non de </a:t>
            </a:r>
            <a:r>
              <a:rPr lang="fr-FR" dirty="0" smtClean="0"/>
              <a:t>mettre en place de nouveaux </a:t>
            </a:r>
            <a:r>
              <a:rPr lang="fr-FR" dirty="0"/>
              <a:t>ouvrages </a:t>
            </a:r>
            <a:r>
              <a:rPr lang="fr-FR" dirty="0" smtClean="0"/>
              <a:t>à l’échelle </a:t>
            </a:r>
            <a:r>
              <a:rPr lang="fr-FR" dirty="0"/>
              <a:t>du </a:t>
            </a:r>
            <a:r>
              <a:rPr lang="fr-FR" dirty="0" smtClean="0"/>
              <a:t>bassin.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794" y="2069470"/>
            <a:ext cx="5626306" cy="375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29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0483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b="1" dirty="0" smtClean="0"/>
              <a:t>Objectifs de la stratégie pour les </a:t>
            </a:r>
            <a:r>
              <a:rPr lang="fr-FR" b="1" dirty="0" err="1" smtClean="0"/>
              <a:t>SMHNs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1258" y="1015999"/>
            <a:ext cx="11640456" cy="5842001"/>
          </a:xfrm>
        </p:spPr>
        <p:txBody>
          <a:bodyPr>
            <a:normAutofit fontScale="92500"/>
          </a:bodyPr>
          <a:lstStyle/>
          <a:p>
            <a:r>
              <a:rPr lang="fr-BE" sz="2400" b="1" dirty="0" smtClean="0"/>
              <a:t>L’objectifs global de la mise en place de cette stratégie est </a:t>
            </a:r>
          </a:p>
          <a:p>
            <a:pPr lvl="1"/>
            <a:r>
              <a:rPr lang="fr-FR" dirty="0" smtClean="0">
                <a:solidFill>
                  <a:srgbClr val="002060"/>
                </a:solidFill>
              </a:rPr>
              <a:t>d’Appuyer </a:t>
            </a:r>
            <a:r>
              <a:rPr lang="fr-FR" dirty="0">
                <a:solidFill>
                  <a:srgbClr val="002060"/>
                </a:solidFill>
              </a:rPr>
              <a:t>la CEEAC à développer une stratégie régionale pour l’optimisation du réseau régional de collecte de données hydrométéorologiques et la gestion durable et partagée de ces données</a:t>
            </a:r>
            <a:r>
              <a:rPr lang="fr-FR" dirty="0" smtClean="0">
                <a:solidFill>
                  <a:srgbClr val="002060"/>
                </a:solidFill>
              </a:rPr>
              <a:t>.</a:t>
            </a:r>
            <a:endParaRPr lang="fr-FR" dirty="0" smtClean="0"/>
          </a:p>
          <a:p>
            <a:pPr lvl="1"/>
            <a:endParaRPr lang="fr-BE" dirty="0"/>
          </a:p>
          <a:p>
            <a:r>
              <a:rPr lang="fr-BE" sz="2400" b="1" dirty="0" smtClean="0"/>
              <a:t>De </a:t>
            </a:r>
            <a:r>
              <a:rPr lang="fr-BE" sz="2400" b="1" dirty="0"/>
              <a:t>manière spécifique, les objectifs suivant seront recherchés : </a:t>
            </a:r>
            <a:endParaRPr lang="fr-BE" sz="2400" b="1" dirty="0" smtClean="0"/>
          </a:p>
          <a:p>
            <a:endParaRPr lang="fr-FR" sz="2400" b="1" dirty="0"/>
          </a:p>
          <a:p>
            <a:pPr lvl="1"/>
            <a:r>
              <a:rPr lang="fr-FR" dirty="0"/>
              <a:t>Redynamiser les services nationaux en charge de l’hydrologie et de la </a:t>
            </a:r>
            <a:r>
              <a:rPr lang="fr-FR" dirty="0" smtClean="0"/>
              <a:t>météorologie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Améliorer la gestion et prévention des crises et catastrophes liées à l’eau et au climat, ainsi que </a:t>
            </a:r>
            <a:endParaRPr lang="fr-FR" dirty="0" smtClean="0"/>
          </a:p>
          <a:p>
            <a:pPr lvl="1"/>
            <a:endParaRPr lang="fr-FR" dirty="0"/>
          </a:p>
          <a:p>
            <a:pPr lvl="1"/>
            <a:r>
              <a:rPr lang="fr-FR" dirty="0"/>
              <a:t>Assurer une meilleure gestion et faciliter l’échange des données et information entre les </a:t>
            </a:r>
            <a:r>
              <a:rPr lang="fr-FR" dirty="0" smtClean="0"/>
              <a:t>institutions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Emmener les SMHN au catégorie 3 de la classification du Cadre Mondial pour les Services Climatiques (CMSC).</a:t>
            </a:r>
          </a:p>
          <a:p>
            <a:pPr lvl="1"/>
            <a:endParaRPr lang="fr-FR" sz="2000" b="1" dirty="0"/>
          </a:p>
          <a:p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707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57143"/>
            <a:ext cx="8229600" cy="576263"/>
          </a:xfrm>
        </p:spPr>
        <p:txBody>
          <a:bodyPr/>
          <a:lstStyle/>
          <a:p>
            <a:r>
              <a:rPr lang="fr-FR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GFCS Catégorisation of NMHS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500" y="953943"/>
            <a:ext cx="9525028" cy="5761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59735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090" y="1163781"/>
            <a:ext cx="11665528" cy="5694218"/>
          </a:xfrm>
        </p:spPr>
        <p:txBody>
          <a:bodyPr>
            <a:normAutofit/>
          </a:bodyPr>
          <a:lstStyle/>
          <a:p>
            <a:r>
              <a:rPr lang="fr-BE" sz="2400" b="1" dirty="0" smtClean="0">
                <a:solidFill>
                  <a:srgbClr val="009900"/>
                </a:solidFill>
              </a:rPr>
              <a:t>Elaboration de la note conceptuelle, et mise en place d’un Groupe de travail (« Taskforce ») pour piloter le processus d’élaboration de la stratégie (2014 – 2015) ;</a:t>
            </a:r>
          </a:p>
          <a:p>
            <a:r>
              <a:rPr lang="fr-BE" sz="2400" b="1" dirty="0" smtClean="0">
                <a:solidFill>
                  <a:srgbClr val="009900"/>
                </a:solidFill>
              </a:rPr>
              <a:t>Préparer les rapports d’état des lieux des services météorologie et d’hydrologie nationaux (pour 7 pays- 2015);</a:t>
            </a:r>
          </a:p>
          <a:p>
            <a:pPr algn="just"/>
            <a:r>
              <a:rPr lang="fr-FR" sz="2400" dirty="0" smtClean="0">
                <a:solidFill>
                  <a:srgbClr val="FF0000"/>
                </a:solidFill>
              </a:rPr>
              <a:t>Elaborer les rapports d’état </a:t>
            </a:r>
            <a:r>
              <a:rPr lang="fr-FR" sz="2400" dirty="0">
                <a:solidFill>
                  <a:srgbClr val="FF0000"/>
                </a:solidFill>
              </a:rPr>
              <a:t>des lieux des services météorologiques et hydrologiques nationaux dans </a:t>
            </a:r>
            <a:r>
              <a:rPr lang="fr-FR" sz="2400" dirty="0" smtClean="0">
                <a:solidFill>
                  <a:srgbClr val="FF0000"/>
                </a:solidFill>
              </a:rPr>
              <a:t>quatre </a:t>
            </a:r>
            <a:r>
              <a:rPr lang="fr-FR" sz="2400" dirty="0">
                <a:solidFill>
                  <a:srgbClr val="FF0000"/>
                </a:solidFill>
              </a:rPr>
              <a:t>pays d’Afrique Central </a:t>
            </a:r>
            <a:r>
              <a:rPr lang="fr-FR" sz="2400" dirty="0" smtClean="0">
                <a:solidFill>
                  <a:srgbClr val="FF0000"/>
                </a:solidFill>
              </a:rPr>
              <a:t>(Burundi, Guinée </a:t>
            </a:r>
            <a:r>
              <a:rPr lang="fr-FR" sz="2400" dirty="0">
                <a:solidFill>
                  <a:srgbClr val="FF0000"/>
                </a:solidFill>
              </a:rPr>
              <a:t>Equatoriale, Rwanda et Angola), et </a:t>
            </a:r>
            <a:r>
              <a:rPr lang="fr-FR" sz="2400" dirty="0" smtClean="0">
                <a:solidFill>
                  <a:srgbClr val="FF0000"/>
                </a:solidFill>
              </a:rPr>
              <a:t>la synthèse </a:t>
            </a:r>
            <a:r>
              <a:rPr lang="fr-FR" sz="2400" dirty="0">
                <a:solidFill>
                  <a:srgbClr val="FF0000"/>
                </a:solidFill>
              </a:rPr>
              <a:t>régional </a:t>
            </a:r>
            <a:r>
              <a:rPr lang="fr-FR" sz="2400" dirty="0" smtClean="0">
                <a:solidFill>
                  <a:srgbClr val="FF0000"/>
                </a:solidFill>
              </a:rPr>
              <a:t>des rapports d’état des lieux </a:t>
            </a:r>
            <a:r>
              <a:rPr lang="fr-FR" sz="2400" dirty="0">
                <a:solidFill>
                  <a:srgbClr val="FF0000"/>
                </a:solidFill>
              </a:rPr>
              <a:t>;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Elaborer le </a:t>
            </a:r>
            <a:r>
              <a:rPr lang="fr-FR" sz="2400" dirty="0">
                <a:solidFill>
                  <a:srgbClr val="FF0000"/>
                </a:solidFill>
              </a:rPr>
              <a:t>rapport de l’étude de définition du réseau optimum multidimensionnel de suivi des ressources en eau pour chacune des onze pays de la sous-région Afrique Centrale ;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Elaborer une </a:t>
            </a:r>
            <a:r>
              <a:rPr lang="fr-FR" sz="2400" dirty="0">
                <a:solidFill>
                  <a:srgbClr val="FF0000"/>
                </a:solidFill>
              </a:rPr>
              <a:t>stratégie pour la gestion des données hydrométéorologiques et le management des </a:t>
            </a:r>
            <a:r>
              <a:rPr lang="fr-FR" sz="2400" dirty="0" smtClean="0">
                <a:solidFill>
                  <a:srgbClr val="FF0000"/>
                </a:solidFill>
              </a:rPr>
              <a:t>SMHN pour le développement </a:t>
            </a:r>
            <a:r>
              <a:rPr lang="fr-FR" sz="2400" dirty="0">
                <a:solidFill>
                  <a:srgbClr val="FF0000"/>
                </a:solidFill>
              </a:rPr>
              <a:t>socio-économique et la résilience </a:t>
            </a:r>
            <a:r>
              <a:rPr lang="fr-FR" sz="2400" dirty="0" smtClean="0">
                <a:solidFill>
                  <a:srgbClr val="FF0000"/>
                </a:solidFill>
              </a:rPr>
              <a:t>au </a:t>
            </a:r>
            <a:r>
              <a:rPr lang="fr-FR" sz="2400" dirty="0">
                <a:solidFill>
                  <a:srgbClr val="FF0000"/>
                </a:solidFill>
              </a:rPr>
              <a:t>changement </a:t>
            </a:r>
            <a:r>
              <a:rPr lang="fr-FR" sz="2400" dirty="0" smtClean="0">
                <a:solidFill>
                  <a:srgbClr val="FF0000"/>
                </a:solidFill>
              </a:rPr>
              <a:t>climatique dans </a:t>
            </a:r>
            <a:r>
              <a:rPr lang="fr-FR" sz="2400" dirty="0">
                <a:solidFill>
                  <a:srgbClr val="FF0000"/>
                </a:solidFill>
              </a:rPr>
              <a:t>la région 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>
                <a:solidFill>
                  <a:srgbClr val="FF0000"/>
                </a:solidFill>
              </a:rPr>
              <a:t>;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Elaborer le document </a:t>
            </a:r>
            <a:r>
              <a:rPr lang="fr-FR" sz="2400" dirty="0">
                <a:solidFill>
                  <a:srgbClr val="FF0000"/>
                </a:solidFill>
              </a:rPr>
              <a:t>de Projet portant « Mise en place du réseau optimum </a:t>
            </a:r>
            <a:r>
              <a:rPr lang="fr-FR" sz="2400" dirty="0" smtClean="0">
                <a:solidFill>
                  <a:srgbClr val="FF0000"/>
                </a:solidFill>
              </a:rPr>
              <a:t>multidimensionnel </a:t>
            </a:r>
            <a:r>
              <a:rPr lang="fr-FR" sz="2400" dirty="0">
                <a:solidFill>
                  <a:srgbClr val="FF0000"/>
                </a:solidFill>
              </a:rPr>
              <a:t>de suivi des ressources en eau du bassin de Sangha ».</a:t>
            </a:r>
          </a:p>
          <a:p>
            <a:endParaRPr lang="fr-FR" sz="2400" dirty="0" smtClean="0">
              <a:solidFill>
                <a:srgbClr val="FF0000"/>
              </a:solidFill>
            </a:endParaRPr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925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sz="3200" b="1" dirty="0" smtClean="0"/>
              <a:t>Etapes clé </a:t>
            </a:r>
            <a:r>
              <a:rPr lang="fr-FR" sz="3200" b="1" dirty="0"/>
              <a:t>du processus d’élaboration de la stratégie régionale </a:t>
            </a:r>
            <a:r>
              <a:rPr lang="fr-FR" sz="3200" b="1" dirty="0" smtClean="0"/>
              <a:t>pour SMHN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6475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77094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/>
              <a:t>Groupe de Travail: Proposition des membres</a:t>
            </a:r>
            <a:endParaRPr lang="fr-F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965084"/>
              </p:ext>
            </p:extLst>
          </p:nvPr>
        </p:nvGraphicFramePr>
        <p:xfrm>
          <a:off x="348343" y="1173963"/>
          <a:ext cx="11190515" cy="550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086">
                  <a:extLst>
                    <a:ext uri="{9D8B030D-6E8A-4147-A177-3AD203B41FA5}">
                      <a16:colId xmlns:a16="http://schemas.microsoft.com/office/drawing/2014/main" val="2070265522"/>
                    </a:ext>
                  </a:extLst>
                </a:gridCol>
                <a:gridCol w="1926509">
                  <a:extLst>
                    <a:ext uri="{9D8B030D-6E8A-4147-A177-3AD203B41FA5}">
                      <a16:colId xmlns:a16="http://schemas.microsoft.com/office/drawing/2014/main" val="3974829918"/>
                    </a:ext>
                  </a:extLst>
                </a:gridCol>
                <a:gridCol w="8668920">
                  <a:extLst>
                    <a:ext uri="{9D8B030D-6E8A-4147-A177-3AD203B41FA5}">
                      <a16:colId xmlns:a16="http://schemas.microsoft.com/office/drawing/2014/main" val="2685230152"/>
                    </a:ext>
                  </a:extLst>
                </a:gridCol>
              </a:tblGrid>
              <a:tr h="451531">
                <a:tc>
                  <a:txBody>
                    <a:bodyPr/>
                    <a:lstStyle/>
                    <a:p>
                      <a:r>
                        <a:rPr lang="fr-FR" dirty="0" smtClean="0"/>
                        <a:t>S/N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Niveau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Institutions</a:t>
                      </a:r>
                      <a:r>
                        <a:rPr lang="fr-FR" baseline="0" dirty="0" smtClean="0"/>
                        <a:t> membres (proposer)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03936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b="1" dirty="0" smtClean="0"/>
                        <a:t>Mondial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Organisation Mondial de la Météorologie (</a:t>
                      </a:r>
                      <a:r>
                        <a:rPr lang="fr-BE" b="1" dirty="0" smtClean="0"/>
                        <a:t>OMM</a:t>
                      </a:r>
                      <a:r>
                        <a:rPr lang="fr-BE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71925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b="1" dirty="0" smtClean="0"/>
                        <a:t>Afrique</a:t>
                      </a:r>
                      <a:endParaRPr lang="fr-BE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Centre Africain d’Applications Météorologique pour le Développement (</a:t>
                      </a:r>
                      <a:r>
                        <a:rPr lang="fr-B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ACMAD</a:t>
                      </a: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465270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Agence pour la Sécurité de la Navigation Aérienne en Afrique et Madagascar (</a:t>
                      </a:r>
                      <a:r>
                        <a:rPr lang="fr-BE" b="1" dirty="0" smtClean="0"/>
                        <a:t>ASECNA</a:t>
                      </a:r>
                      <a:r>
                        <a:rPr lang="fr-BE" dirty="0" smtClean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365984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fr-BE" b="1" dirty="0" smtClean="0"/>
                        <a:t>Afrique Centrale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CEEAC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03078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CEMAC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480588"/>
                  </a:ext>
                </a:extLst>
              </a:tr>
              <a:tr h="47921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CBLT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648554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CICOS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591847"/>
                  </a:ext>
                </a:extLst>
              </a:tr>
              <a:tr h="47980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UNESCO Afrique Centrale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879690"/>
                  </a:ext>
                </a:extLst>
              </a:tr>
              <a:tr h="47980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GWP </a:t>
                      </a:r>
                      <a:r>
                        <a:rPr lang="fr-BE" dirty="0" err="1" smtClean="0"/>
                        <a:t>CAf</a:t>
                      </a:r>
                      <a:r>
                        <a:rPr lang="fr-BE" dirty="0" smtClean="0"/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596644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BE" b="1" dirty="0" smtClean="0"/>
                        <a:t>National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Services hydrologique et météorologiques des pays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82895"/>
                  </a:ext>
                </a:extLst>
              </a:tr>
              <a:tr h="45153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Services de gestion des crises et catastrophes des pays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244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737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merc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114" y="121101"/>
            <a:ext cx="8967359" cy="673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32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3358</TotalTime>
  <Words>332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Contexte / Justification</vt:lpstr>
      <vt:lpstr>PowerPoint Presentation</vt:lpstr>
      <vt:lpstr>Objectifs de la stratégie pour les SMHNs</vt:lpstr>
      <vt:lpstr>GFCS Catégorisation of NMHS</vt:lpstr>
      <vt:lpstr>Etapes clé du processus d’élaboration de la stratégie régionale pour SMHN</vt:lpstr>
      <vt:lpstr>Groupe de Travail: Proposition des membres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Helfer</dc:creator>
  <cp:lastModifiedBy>Hycinth Banseka</cp:lastModifiedBy>
  <cp:revision>181</cp:revision>
  <dcterms:created xsi:type="dcterms:W3CDTF">2016-07-08T10:55:05Z</dcterms:created>
  <dcterms:modified xsi:type="dcterms:W3CDTF">2018-11-14T07:30:26Z</dcterms:modified>
</cp:coreProperties>
</file>