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6" r:id="rId2"/>
    <p:sldId id="354" r:id="rId3"/>
    <p:sldId id="297" r:id="rId4"/>
    <p:sldId id="363" r:id="rId5"/>
    <p:sldId id="281" r:id="rId6"/>
    <p:sldId id="351" r:id="rId7"/>
    <p:sldId id="362" r:id="rId8"/>
    <p:sldId id="357" r:id="rId9"/>
    <p:sldId id="296" r:id="rId10"/>
    <p:sldId id="364" r:id="rId11"/>
    <p:sldId id="345" r:id="rId12"/>
  </p:sldIdLst>
  <p:sldSz cx="9906000" cy="6858000" type="A4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17"/>
    <p:restoredTop sz="86401"/>
  </p:normalViewPr>
  <p:slideViewPr>
    <p:cSldViewPr snapToGrid="0" snapToObjects="1">
      <p:cViewPr>
        <p:scale>
          <a:sx n="100" d="100"/>
          <a:sy n="100" d="100"/>
        </p:scale>
        <p:origin x="2000" y="656"/>
      </p:cViewPr>
      <p:guideLst/>
    </p:cSldViewPr>
  </p:slideViewPr>
  <p:outlineViewPr>
    <p:cViewPr>
      <p:scale>
        <a:sx n="33" d="100"/>
        <a:sy n="33" d="100"/>
      </p:scale>
      <p:origin x="0" y="-181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99D96-78C4-A24B-8366-552F42F50339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0E05F-159C-BA45-A348-D2BC0C8037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560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C66D6-2BF8-714E-AF73-5C9BE25B3595}" type="datetimeFigureOut">
              <a:rPr lang="fr-FR" smtClean="0"/>
              <a:t>14/11/2018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F67F5-663D-6541-B9EE-9CD11D322E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1669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F67F5-663D-6541-B9EE-9CD11D322EE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9143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re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 userDrawn="1"/>
        </p:nvGrpSpPr>
        <p:grpSpPr>
          <a:xfrm>
            <a:off x="0" y="0"/>
            <a:ext cx="9906000" cy="6858000"/>
            <a:chOff x="0" y="0"/>
            <a:chExt cx="9906000" cy="68580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7334321" y="2744223"/>
              <a:ext cx="2571679" cy="4113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" name="Groupe 6"/>
            <p:cNvGrpSpPr/>
            <p:nvPr userDrawn="1"/>
          </p:nvGrpSpPr>
          <p:grpSpPr>
            <a:xfrm>
              <a:off x="3141070" y="0"/>
              <a:ext cx="6764930" cy="6858000"/>
              <a:chOff x="3141070" y="0"/>
              <a:chExt cx="6764930" cy="6858000"/>
            </a:xfrm>
          </p:grpSpPr>
          <p:sp>
            <p:nvSpPr>
              <p:cNvPr id="183" name="object 2"/>
              <p:cNvSpPr/>
              <p:nvPr userDrawn="1"/>
            </p:nvSpPr>
            <p:spPr>
              <a:xfrm>
                <a:off x="8467295" y="5935683"/>
                <a:ext cx="301526" cy="301526"/>
              </a:xfrm>
              <a:custGeom>
                <a:avLst/>
                <a:gdLst/>
                <a:ahLst/>
                <a:cxnLst/>
                <a:rect l="l" t="t" r="r" b="b"/>
                <a:pathLst>
                  <a:path w="333375" h="333375">
                    <a:moveTo>
                      <a:pt x="166395" y="0"/>
                    </a:moveTo>
                    <a:lnTo>
                      <a:pt x="0" y="166395"/>
                    </a:lnTo>
                    <a:lnTo>
                      <a:pt x="166395" y="332778"/>
                    </a:lnTo>
                    <a:lnTo>
                      <a:pt x="332790" y="166395"/>
                    </a:lnTo>
                    <a:lnTo>
                      <a:pt x="166395" y="0"/>
                    </a:lnTo>
                    <a:close/>
                  </a:path>
                </a:pathLst>
              </a:custGeom>
              <a:ln w="3175">
                <a:solidFill>
                  <a:srgbClr val="6D6E71"/>
                </a:solidFill>
              </a:ln>
            </p:spPr>
            <p:txBody>
              <a:bodyPr wrap="square" lIns="0" tIns="0" rIns="0" bIns="0" rtlCol="0"/>
              <a:lstStyle/>
              <a:p>
                <a:pPr defTabSz="457200"/>
                <a:endParaRPr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84" name="object 3"/>
              <p:cNvSpPr/>
              <p:nvPr userDrawn="1"/>
            </p:nvSpPr>
            <p:spPr>
              <a:xfrm>
                <a:off x="8356529" y="5824917"/>
                <a:ext cx="522645" cy="522645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577850">
                    <a:moveTo>
                      <a:pt x="577723" y="288861"/>
                    </a:moveTo>
                    <a:lnTo>
                      <a:pt x="573942" y="335713"/>
                    </a:lnTo>
                    <a:lnTo>
                      <a:pt x="562996" y="380159"/>
                    </a:lnTo>
                    <a:lnTo>
                      <a:pt x="545481" y="421603"/>
                    </a:lnTo>
                    <a:lnTo>
                      <a:pt x="521990" y="459450"/>
                    </a:lnTo>
                    <a:lnTo>
                      <a:pt x="493118" y="493107"/>
                    </a:lnTo>
                    <a:lnTo>
                      <a:pt x="459460" y="521978"/>
                    </a:lnTo>
                    <a:lnTo>
                      <a:pt x="421611" y="545469"/>
                    </a:lnTo>
                    <a:lnTo>
                      <a:pt x="380165" y="562984"/>
                    </a:lnTo>
                    <a:lnTo>
                      <a:pt x="335717" y="573929"/>
                    </a:lnTo>
                    <a:lnTo>
                      <a:pt x="288861" y="577710"/>
                    </a:lnTo>
                    <a:lnTo>
                      <a:pt x="265169" y="576752"/>
                    </a:lnTo>
                    <a:lnTo>
                      <a:pt x="219443" y="569315"/>
                    </a:lnTo>
                    <a:lnTo>
                      <a:pt x="176422" y="555010"/>
                    </a:lnTo>
                    <a:lnTo>
                      <a:pt x="136699" y="534433"/>
                    </a:lnTo>
                    <a:lnTo>
                      <a:pt x="100872" y="508178"/>
                    </a:lnTo>
                    <a:lnTo>
                      <a:pt x="69532" y="476840"/>
                    </a:lnTo>
                    <a:lnTo>
                      <a:pt x="43277" y="441013"/>
                    </a:lnTo>
                    <a:lnTo>
                      <a:pt x="22699" y="401293"/>
                    </a:lnTo>
                    <a:lnTo>
                      <a:pt x="8394" y="358274"/>
                    </a:lnTo>
                    <a:lnTo>
                      <a:pt x="957" y="312551"/>
                    </a:lnTo>
                    <a:lnTo>
                      <a:pt x="0" y="288861"/>
                    </a:lnTo>
                    <a:lnTo>
                      <a:pt x="957" y="265169"/>
                    </a:lnTo>
                    <a:lnTo>
                      <a:pt x="8394" y="219443"/>
                    </a:lnTo>
                    <a:lnTo>
                      <a:pt x="22699" y="176422"/>
                    </a:lnTo>
                    <a:lnTo>
                      <a:pt x="43277" y="136699"/>
                    </a:lnTo>
                    <a:lnTo>
                      <a:pt x="69532" y="100872"/>
                    </a:lnTo>
                    <a:lnTo>
                      <a:pt x="100872" y="69532"/>
                    </a:lnTo>
                    <a:lnTo>
                      <a:pt x="136699" y="43277"/>
                    </a:lnTo>
                    <a:lnTo>
                      <a:pt x="176422" y="22699"/>
                    </a:lnTo>
                    <a:lnTo>
                      <a:pt x="219443" y="8394"/>
                    </a:lnTo>
                    <a:lnTo>
                      <a:pt x="265169" y="957"/>
                    </a:lnTo>
                    <a:lnTo>
                      <a:pt x="288861" y="0"/>
                    </a:lnTo>
                    <a:lnTo>
                      <a:pt x="312553" y="957"/>
                    </a:lnTo>
                    <a:lnTo>
                      <a:pt x="358279" y="8394"/>
                    </a:lnTo>
                    <a:lnTo>
                      <a:pt x="401300" y="22699"/>
                    </a:lnTo>
                    <a:lnTo>
                      <a:pt x="441023" y="43277"/>
                    </a:lnTo>
                    <a:lnTo>
                      <a:pt x="476850" y="69532"/>
                    </a:lnTo>
                    <a:lnTo>
                      <a:pt x="508190" y="100872"/>
                    </a:lnTo>
                    <a:lnTo>
                      <a:pt x="534445" y="136699"/>
                    </a:lnTo>
                    <a:lnTo>
                      <a:pt x="555023" y="176422"/>
                    </a:lnTo>
                    <a:lnTo>
                      <a:pt x="569328" y="219443"/>
                    </a:lnTo>
                    <a:lnTo>
                      <a:pt x="576765" y="265169"/>
                    </a:lnTo>
                    <a:lnTo>
                      <a:pt x="577723" y="288861"/>
                    </a:lnTo>
                    <a:close/>
                  </a:path>
                </a:pathLst>
              </a:custGeom>
              <a:ln w="3175">
                <a:solidFill>
                  <a:srgbClr val="6D6E71"/>
                </a:solidFill>
              </a:ln>
            </p:spPr>
            <p:txBody>
              <a:bodyPr wrap="square" lIns="0" tIns="0" rIns="0" bIns="0" rtlCol="0"/>
              <a:lstStyle/>
              <a:p>
                <a:pPr defTabSz="457200"/>
                <a:endParaRPr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85" name="object 4"/>
              <p:cNvSpPr/>
              <p:nvPr userDrawn="1"/>
            </p:nvSpPr>
            <p:spPr>
              <a:xfrm>
                <a:off x="8316790" y="5634680"/>
                <a:ext cx="602477" cy="602477"/>
              </a:xfrm>
              <a:custGeom>
                <a:avLst/>
                <a:gdLst/>
                <a:ahLst/>
                <a:cxnLst/>
                <a:rect l="l" t="t" r="r" b="b"/>
                <a:pathLst>
                  <a:path w="666115" h="666115">
                    <a:moveTo>
                      <a:pt x="332778" y="0"/>
                    </a:moveTo>
                    <a:lnTo>
                      <a:pt x="0" y="332778"/>
                    </a:lnTo>
                    <a:lnTo>
                      <a:pt x="332778" y="665556"/>
                    </a:lnTo>
                    <a:lnTo>
                      <a:pt x="665556" y="332778"/>
                    </a:lnTo>
                    <a:lnTo>
                      <a:pt x="332778" y="0"/>
                    </a:lnTo>
                    <a:close/>
                  </a:path>
                </a:pathLst>
              </a:custGeom>
              <a:ln w="3175">
                <a:solidFill>
                  <a:srgbClr val="6D6E71"/>
                </a:solidFill>
              </a:ln>
            </p:spPr>
            <p:txBody>
              <a:bodyPr wrap="square" lIns="0" tIns="0" rIns="0" bIns="0" rtlCol="0"/>
              <a:lstStyle/>
              <a:p>
                <a:pPr defTabSz="457200"/>
                <a:endParaRPr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86" name="object 5"/>
              <p:cNvSpPr/>
              <p:nvPr userDrawn="1"/>
            </p:nvSpPr>
            <p:spPr>
              <a:xfrm>
                <a:off x="8095246" y="5413147"/>
                <a:ext cx="1045289" cy="1045289"/>
              </a:xfrm>
              <a:custGeom>
                <a:avLst/>
                <a:gdLst/>
                <a:ahLst/>
                <a:cxnLst/>
                <a:rect l="l" t="t" r="r" b="b"/>
                <a:pathLst>
                  <a:path w="1155700" h="1155700">
                    <a:moveTo>
                      <a:pt x="1155433" y="577710"/>
                    </a:moveTo>
                    <a:lnTo>
                      <a:pt x="1153518" y="625091"/>
                    </a:lnTo>
                    <a:lnTo>
                      <a:pt x="1147872" y="671418"/>
                    </a:lnTo>
                    <a:lnTo>
                      <a:pt x="1138643" y="716542"/>
                    </a:lnTo>
                    <a:lnTo>
                      <a:pt x="1125981" y="760313"/>
                    </a:lnTo>
                    <a:lnTo>
                      <a:pt x="1110034" y="802583"/>
                    </a:lnTo>
                    <a:lnTo>
                      <a:pt x="1090950" y="843204"/>
                    </a:lnTo>
                    <a:lnTo>
                      <a:pt x="1068879" y="882027"/>
                    </a:lnTo>
                    <a:lnTo>
                      <a:pt x="1043969" y="918903"/>
                    </a:lnTo>
                    <a:lnTo>
                      <a:pt x="1016368" y="953683"/>
                    </a:lnTo>
                    <a:lnTo>
                      <a:pt x="986226" y="986220"/>
                    </a:lnTo>
                    <a:lnTo>
                      <a:pt x="953691" y="1016363"/>
                    </a:lnTo>
                    <a:lnTo>
                      <a:pt x="918911" y="1043964"/>
                    </a:lnTo>
                    <a:lnTo>
                      <a:pt x="882036" y="1068875"/>
                    </a:lnTo>
                    <a:lnTo>
                      <a:pt x="843214" y="1090947"/>
                    </a:lnTo>
                    <a:lnTo>
                      <a:pt x="802594" y="1110032"/>
                    </a:lnTo>
                    <a:lnTo>
                      <a:pt x="760324" y="1125980"/>
                    </a:lnTo>
                    <a:lnTo>
                      <a:pt x="716553" y="1138642"/>
                    </a:lnTo>
                    <a:lnTo>
                      <a:pt x="671430" y="1147871"/>
                    </a:lnTo>
                    <a:lnTo>
                      <a:pt x="625104" y="1153518"/>
                    </a:lnTo>
                    <a:lnTo>
                      <a:pt x="577723" y="1155433"/>
                    </a:lnTo>
                    <a:lnTo>
                      <a:pt x="530341" y="1153518"/>
                    </a:lnTo>
                    <a:lnTo>
                      <a:pt x="484014" y="1147871"/>
                    </a:lnTo>
                    <a:lnTo>
                      <a:pt x="438891" y="1138642"/>
                    </a:lnTo>
                    <a:lnTo>
                      <a:pt x="395119" y="1125980"/>
                    </a:lnTo>
                    <a:lnTo>
                      <a:pt x="352849" y="1110032"/>
                    </a:lnTo>
                    <a:lnTo>
                      <a:pt x="312228" y="1090947"/>
                    </a:lnTo>
                    <a:lnTo>
                      <a:pt x="273405" y="1068875"/>
                    </a:lnTo>
                    <a:lnTo>
                      <a:pt x="236529" y="1043964"/>
                    </a:lnTo>
                    <a:lnTo>
                      <a:pt x="201749" y="1016363"/>
                    </a:lnTo>
                    <a:lnTo>
                      <a:pt x="169213" y="986220"/>
                    </a:lnTo>
                    <a:lnTo>
                      <a:pt x="139070" y="953683"/>
                    </a:lnTo>
                    <a:lnTo>
                      <a:pt x="111468" y="918903"/>
                    </a:lnTo>
                    <a:lnTo>
                      <a:pt x="86557" y="882027"/>
                    </a:lnTo>
                    <a:lnTo>
                      <a:pt x="64485" y="843204"/>
                    </a:lnTo>
                    <a:lnTo>
                      <a:pt x="45401" y="802583"/>
                    </a:lnTo>
                    <a:lnTo>
                      <a:pt x="29453" y="760313"/>
                    </a:lnTo>
                    <a:lnTo>
                      <a:pt x="16790" y="716542"/>
                    </a:lnTo>
                    <a:lnTo>
                      <a:pt x="7561" y="671418"/>
                    </a:lnTo>
                    <a:lnTo>
                      <a:pt x="1915" y="625091"/>
                    </a:lnTo>
                    <a:lnTo>
                      <a:pt x="0" y="577710"/>
                    </a:lnTo>
                    <a:lnTo>
                      <a:pt x="1915" y="530328"/>
                    </a:lnTo>
                    <a:lnTo>
                      <a:pt x="7561" y="484002"/>
                    </a:lnTo>
                    <a:lnTo>
                      <a:pt x="16790" y="438879"/>
                    </a:lnTo>
                    <a:lnTo>
                      <a:pt x="29453" y="395108"/>
                    </a:lnTo>
                    <a:lnTo>
                      <a:pt x="45401" y="352838"/>
                    </a:lnTo>
                    <a:lnTo>
                      <a:pt x="64485" y="312218"/>
                    </a:lnTo>
                    <a:lnTo>
                      <a:pt x="86557" y="273396"/>
                    </a:lnTo>
                    <a:lnTo>
                      <a:pt x="111468" y="236521"/>
                    </a:lnTo>
                    <a:lnTo>
                      <a:pt x="139070" y="201742"/>
                    </a:lnTo>
                    <a:lnTo>
                      <a:pt x="169213" y="169206"/>
                    </a:lnTo>
                    <a:lnTo>
                      <a:pt x="201749" y="139064"/>
                    </a:lnTo>
                    <a:lnTo>
                      <a:pt x="236529" y="111464"/>
                    </a:lnTo>
                    <a:lnTo>
                      <a:pt x="273405" y="86553"/>
                    </a:lnTo>
                    <a:lnTo>
                      <a:pt x="312228" y="64482"/>
                    </a:lnTo>
                    <a:lnTo>
                      <a:pt x="352849" y="45399"/>
                    </a:lnTo>
                    <a:lnTo>
                      <a:pt x="395119" y="29451"/>
                    </a:lnTo>
                    <a:lnTo>
                      <a:pt x="438891" y="16789"/>
                    </a:lnTo>
                    <a:lnTo>
                      <a:pt x="484014" y="7561"/>
                    </a:lnTo>
                    <a:lnTo>
                      <a:pt x="530341" y="1915"/>
                    </a:lnTo>
                    <a:lnTo>
                      <a:pt x="577723" y="0"/>
                    </a:lnTo>
                    <a:lnTo>
                      <a:pt x="625104" y="1915"/>
                    </a:lnTo>
                    <a:lnTo>
                      <a:pt x="671430" y="7561"/>
                    </a:lnTo>
                    <a:lnTo>
                      <a:pt x="716553" y="16789"/>
                    </a:lnTo>
                    <a:lnTo>
                      <a:pt x="760324" y="29451"/>
                    </a:lnTo>
                    <a:lnTo>
                      <a:pt x="802594" y="45399"/>
                    </a:lnTo>
                    <a:lnTo>
                      <a:pt x="843214" y="64482"/>
                    </a:lnTo>
                    <a:lnTo>
                      <a:pt x="882036" y="86553"/>
                    </a:lnTo>
                    <a:lnTo>
                      <a:pt x="918911" y="111464"/>
                    </a:lnTo>
                    <a:lnTo>
                      <a:pt x="953691" y="139064"/>
                    </a:lnTo>
                    <a:lnTo>
                      <a:pt x="986226" y="169206"/>
                    </a:lnTo>
                    <a:lnTo>
                      <a:pt x="1016368" y="201742"/>
                    </a:lnTo>
                    <a:lnTo>
                      <a:pt x="1043969" y="236521"/>
                    </a:lnTo>
                    <a:lnTo>
                      <a:pt x="1068879" y="273396"/>
                    </a:lnTo>
                    <a:lnTo>
                      <a:pt x="1090950" y="312218"/>
                    </a:lnTo>
                    <a:lnTo>
                      <a:pt x="1110034" y="352838"/>
                    </a:lnTo>
                    <a:lnTo>
                      <a:pt x="1125981" y="395108"/>
                    </a:lnTo>
                    <a:lnTo>
                      <a:pt x="1138643" y="438879"/>
                    </a:lnTo>
                    <a:lnTo>
                      <a:pt x="1147872" y="484002"/>
                    </a:lnTo>
                    <a:lnTo>
                      <a:pt x="1153518" y="530328"/>
                    </a:lnTo>
                    <a:lnTo>
                      <a:pt x="1155433" y="577710"/>
                    </a:lnTo>
                    <a:close/>
                  </a:path>
                </a:pathLst>
              </a:custGeom>
              <a:ln w="3175">
                <a:solidFill>
                  <a:srgbClr val="6D6E71"/>
                </a:solidFill>
              </a:ln>
            </p:spPr>
            <p:txBody>
              <a:bodyPr wrap="square" lIns="0" tIns="0" rIns="0" bIns="0" rtlCol="0"/>
              <a:lstStyle/>
              <a:p>
                <a:pPr defTabSz="457200"/>
                <a:endParaRPr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87" name="object 6"/>
              <p:cNvSpPr/>
              <p:nvPr userDrawn="1"/>
            </p:nvSpPr>
            <p:spPr>
              <a:xfrm>
                <a:off x="8015803" y="5032729"/>
                <a:ext cx="1204380" cy="1204380"/>
              </a:xfrm>
              <a:custGeom>
                <a:avLst/>
                <a:gdLst/>
                <a:ahLst/>
                <a:cxnLst/>
                <a:rect l="l" t="t" r="r" b="b"/>
                <a:pathLst>
                  <a:path w="1331595" h="1331595">
                    <a:moveTo>
                      <a:pt x="665556" y="0"/>
                    </a:moveTo>
                    <a:lnTo>
                      <a:pt x="0" y="665556"/>
                    </a:lnTo>
                    <a:lnTo>
                      <a:pt x="665556" y="1331112"/>
                    </a:lnTo>
                    <a:lnTo>
                      <a:pt x="1331112" y="665556"/>
                    </a:lnTo>
                    <a:lnTo>
                      <a:pt x="665556" y="0"/>
                    </a:lnTo>
                    <a:close/>
                  </a:path>
                </a:pathLst>
              </a:custGeom>
              <a:ln w="3175">
                <a:solidFill>
                  <a:srgbClr val="6D6E71"/>
                </a:solidFill>
              </a:ln>
            </p:spPr>
            <p:txBody>
              <a:bodyPr wrap="square" lIns="0" tIns="0" rIns="0" bIns="0" rtlCol="0"/>
              <a:lstStyle/>
              <a:p>
                <a:pPr defTabSz="457200"/>
                <a:endParaRPr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88" name="object 7"/>
              <p:cNvSpPr/>
              <p:nvPr userDrawn="1"/>
            </p:nvSpPr>
            <p:spPr>
              <a:xfrm>
                <a:off x="7572727" y="4589653"/>
                <a:ext cx="2090579" cy="2090578"/>
              </a:xfrm>
              <a:custGeom>
                <a:avLst/>
                <a:gdLst/>
                <a:ahLst/>
                <a:cxnLst/>
                <a:rect l="l" t="t" r="r" b="b"/>
                <a:pathLst>
                  <a:path w="2311400" h="2311400">
                    <a:moveTo>
                      <a:pt x="2310866" y="1155433"/>
                    </a:moveTo>
                    <a:lnTo>
                      <a:pt x="2307036" y="1250196"/>
                    </a:lnTo>
                    <a:lnTo>
                      <a:pt x="2295743" y="1342849"/>
                    </a:lnTo>
                    <a:lnTo>
                      <a:pt x="2277286" y="1433096"/>
                    </a:lnTo>
                    <a:lnTo>
                      <a:pt x="2251961" y="1520638"/>
                    </a:lnTo>
                    <a:lnTo>
                      <a:pt x="2220066" y="1605178"/>
                    </a:lnTo>
                    <a:lnTo>
                      <a:pt x="2181898" y="1686419"/>
                    </a:lnTo>
                    <a:lnTo>
                      <a:pt x="2137755" y="1764064"/>
                    </a:lnTo>
                    <a:lnTo>
                      <a:pt x="2087933" y="1837815"/>
                    </a:lnTo>
                    <a:lnTo>
                      <a:pt x="2032731" y="1907375"/>
                    </a:lnTo>
                    <a:lnTo>
                      <a:pt x="1972446" y="1972446"/>
                    </a:lnTo>
                    <a:lnTo>
                      <a:pt x="1907375" y="2032731"/>
                    </a:lnTo>
                    <a:lnTo>
                      <a:pt x="1837815" y="2087933"/>
                    </a:lnTo>
                    <a:lnTo>
                      <a:pt x="1764064" y="2137755"/>
                    </a:lnTo>
                    <a:lnTo>
                      <a:pt x="1686419" y="2181898"/>
                    </a:lnTo>
                    <a:lnTo>
                      <a:pt x="1605178" y="2220066"/>
                    </a:lnTo>
                    <a:lnTo>
                      <a:pt x="1520638" y="2251961"/>
                    </a:lnTo>
                    <a:lnTo>
                      <a:pt x="1433096" y="2277286"/>
                    </a:lnTo>
                    <a:lnTo>
                      <a:pt x="1342849" y="2295743"/>
                    </a:lnTo>
                    <a:lnTo>
                      <a:pt x="1250196" y="2307036"/>
                    </a:lnTo>
                    <a:lnTo>
                      <a:pt x="1155433" y="2310866"/>
                    </a:lnTo>
                    <a:lnTo>
                      <a:pt x="1060670" y="2307036"/>
                    </a:lnTo>
                    <a:lnTo>
                      <a:pt x="968016" y="2295743"/>
                    </a:lnTo>
                    <a:lnTo>
                      <a:pt x="877770" y="2277286"/>
                    </a:lnTo>
                    <a:lnTo>
                      <a:pt x="790228" y="2251961"/>
                    </a:lnTo>
                    <a:lnTo>
                      <a:pt x="705688" y="2220066"/>
                    </a:lnTo>
                    <a:lnTo>
                      <a:pt x="624446" y="2181898"/>
                    </a:lnTo>
                    <a:lnTo>
                      <a:pt x="546802" y="2137755"/>
                    </a:lnTo>
                    <a:lnTo>
                      <a:pt x="473051" y="2087933"/>
                    </a:lnTo>
                    <a:lnTo>
                      <a:pt x="403491" y="2032731"/>
                    </a:lnTo>
                    <a:lnTo>
                      <a:pt x="338420" y="1972446"/>
                    </a:lnTo>
                    <a:lnTo>
                      <a:pt x="278134" y="1907375"/>
                    </a:lnTo>
                    <a:lnTo>
                      <a:pt x="222932" y="1837815"/>
                    </a:lnTo>
                    <a:lnTo>
                      <a:pt x="173111" y="1764064"/>
                    </a:lnTo>
                    <a:lnTo>
                      <a:pt x="128968" y="1686419"/>
                    </a:lnTo>
                    <a:lnTo>
                      <a:pt x="90800" y="1605178"/>
                    </a:lnTo>
                    <a:lnTo>
                      <a:pt x="58905" y="1520638"/>
                    </a:lnTo>
                    <a:lnTo>
                      <a:pt x="33580" y="1433096"/>
                    </a:lnTo>
                    <a:lnTo>
                      <a:pt x="15122" y="1342849"/>
                    </a:lnTo>
                    <a:lnTo>
                      <a:pt x="3830" y="1250196"/>
                    </a:lnTo>
                    <a:lnTo>
                      <a:pt x="0" y="1155433"/>
                    </a:lnTo>
                    <a:lnTo>
                      <a:pt x="3830" y="1060670"/>
                    </a:lnTo>
                    <a:lnTo>
                      <a:pt x="15122" y="968016"/>
                    </a:lnTo>
                    <a:lnTo>
                      <a:pt x="33580" y="877770"/>
                    </a:lnTo>
                    <a:lnTo>
                      <a:pt x="58905" y="790228"/>
                    </a:lnTo>
                    <a:lnTo>
                      <a:pt x="90800" y="705688"/>
                    </a:lnTo>
                    <a:lnTo>
                      <a:pt x="128968" y="624446"/>
                    </a:lnTo>
                    <a:lnTo>
                      <a:pt x="173111" y="546802"/>
                    </a:lnTo>
                    <a:lnTo>
                      <a:pt x="222932" y="473051"/>
                    </a:lnTo>
                    <a:lnTo>
                      <a:pt x="278134" y="403491"/>
                    </a:lnTo>
                    <a:lnTo>
                      <a:pt x="338420" y="338420"/>
                    </a:lnTo>
                    <a:lnTo>
                      <a:pt x="403491" y="278134"/>
                    </a:lnTo>
                    <a:lnTo>
                      <a:pt x="473051" y="222932"/>
                    </a:lnTo>
                    <a:lnTo>
                      <a:pt x="546802" y="173111"/>
                    </a:lnTo>
                    <a:lnTo>
                      <a:pt x="624446" y="128968"/>
                    </a:lnTo>
                    <a:lnTo>
                      <a:pt x="705688" y="90800"/>
                    </a:lnTo>
                    <a:lnTo>
                      <a:pt x="790228" y="58905"/>
                    </a:lnTo>
                    <a:lnTo>
                      <a:pt x="877770" y="33580"/>
                    </a:lnTo>
                    <a:lnTo>
                      <a:pt x="968016" y="15122"/>
                    </a:lnTo>
                    <a:lnTo>
                      <a:pt x="1060670" y="3830"/>
                    </a:lnTo>
                    <a:lnTo>
                      <a:pt x="1155433" y="0"/>
                    </a:lnTo>
                    <a:lnTo>
                      <a:pt x="1250196" y="3830"/>
                    </a:lnTo>
                    <a:lnTo>
                      <a:pt x="1342849" y="15122"/>
                    </a:lnTo>
                    <a:lnTo>
                      <a:pt x="1433096" y="33580"/>
                    </a:lnTo>
                    <a:lnTo>
                      <a:pt x="1520638" y="58905"/>
                    </a:lnTo>
                    <a:lnTo>
                      <a:pt x="1605178" y="90800"/>
                    </a:lnTo>
                    <a:lnTo>
                      <a:pt x="1686419" y="128968"/>
                    </a:lnTo>
                    <a:lnTo>
                      <a:pt x="1764064" y="173111"/>
                    </a:lnTo>
                    <a:lnTo>
                      <a:pt x="1837815" y="222932"/>
                    </a:lnTo>
                    <a:lnTo>
                      <a:pt x="1907375" y="278134"/>
                    </a:lnTo>
                    <a:lnTo>
                      <a:pt x="1972446" y="338420"/>
                    </a:lnTo>
                    <a:lnTo>
                      <a:pt x="2032731" y="403491"/>
                    </a:lnTo>
                    <a:lnTo>
                      <a:pt x="2087933" y="473051"/>
                    </a:lnTo>
                    <a:lnTo>
                      <a:pt x="2137755" y="546802"/>
                    </a:lnTo>
                    <a:lnTo>
                      <a:pt x="2181898" y="624446"/>
                    </a:lnTo>
                    <a:lnTo>
                      <a:pt x="2220066" y="705688"/>
                    </a:lnTo>
                    <a:lnTo>
                      <a:pt x="2251961" y="790228"/>
                    </a:lnTo>
                    <a:lnTo>
                      <a:pt x="2277286" y="877770"/>
                    </a:lnTo>
                    <a:lnTo>
                      <a:pt x="2295743" y="968016"/>
                    </a:lnTo>
                    <a:lnTo>
                      <a:pt x="2307036" y="1060670"/>
                    </a:lnTo>
                    <a:lnTo>
                      <a:pt x="2310866" y="1155433"/>
                    </a:lnTo>
                    <a:close/>
                  </a:path>
                </a:pathLst>
              </a:custGeom>
              <a:ln w="3175">
                <a:solidFill>
                  <a:srgbClr val="6D6E71"/>
                </a:solidFill>
              </a:ln>
            </p:spPr>
            <p:txBody>
              <a:bodyPr wrap="square" lIns="0" tIns="0" rIns="0" bIns="0" rtlCol="0"/>
              <a:lstStyle/>
              <a:p>
                <a:pPr defTabSz="457200"/>
                <a:endParaRPr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89" name="object 8"/>
              <p:cNvSpPr/>
              <p:nvPr userDrawn="1"/>
            </p:nvSpPr>
            <p:spPr>
              <a:xfrm>
                <a:off x="7413825" y="3828770"/>
                <a:ext cx="2408186" cy="2408186"/>
              </a:xfrm>
              <a:custGeom>
                <a:avLst/>
                <a:gdLst/>
                <a:ahLst/>
                <a:cxnLst/>
                <a:rect l="l" t="t" r="r" b="b"/>
                <a:pathLst>
                  <a:path w="2662554" h="2662554">
                    <a:moveTo>
                      <a:pt x="1331112" y="0"/>
                    </a:moveTo>
                    <a:lnTo>
                      <a:pt x="0" y="1331112"/>
                    </a:lnTo>
                    <a:lnTo>
                      <a:pt x="1331112" y="2662224"/>
                    </a:lnTo>
                    <a:lnTo>
                      <a:pt x="2662224" y="1331112"/>
                    </a:lnTo>
                    <a:lnTo>
                      <a:pt x="1331112" y="0"/>
                    </a:lnTo>
                  </a:path>
                </a:pathLst>
              </a:custGeom>
              <a:ln w="3175">
                <a:solidFill>
                  <a:srgbClr val="6D6E71"/>
                </a:solidFill>
              </a:ln>
            </p:spPr>
            <p:txBody>
              <a:bodyPr wrap="square" lIns="0" tIns="0" rIns="0" bIns="0" rtlCol="0"/>
              <a:lstStyle/>
              <a:p>
                <a:pPr defTabSz="457200"/>
                <a:endParaRPr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90" name="object 9"/>
              <p:cNvSpPr/>
              <p:nvPr userDrawn="1"/>
            </p:nvSpPr>
            <p:spPr>
              <a:xfrm>
                <a:off x="9669259" y="6677233"/>
                <a:ext cx="236626" cy="160814"/>
              </a:xfrm>
              <a:custGeom>
                <a:avLst/>
                <a:gdLst/>
                <a:ahLst/>
                <a:cxnLst/>
                <a:rect l="l" t="t" r="r" b="b"/>
                <a:pathLst>
                  <a:path w="261620" h="177800">
                    <a:moveTo>
                      <a:pt x="261160" y="0"/>
                    </a:moveTo>
                    <a:lnTo>
                      <a:pt x="202213" y="46779"/>
                    </a:lnTo>
                    <a:lnTo>
                      <a:pt x="54711" y="146421"/>
                    </a:lnTo>
                    <a:lnTo>
                      <a:pt x="0" y="177526"/>
                    </a:lnTo>
                  </a:path>
                </a:pathLst>
              </a:custGeom>
              <a:ln w="3175">
                <a:solidFill>
                  <a:srgbClr val="6D6E71"/>
                </a:solidFill>
              </a:ln>
            </p:spPr>
            <p:txBody>
              <a:bodyPr wrap="square" lIns="0" tIns="0" rIns="0" bIns="0" rtlCol="0"/>
              <a:lstStyle/>
              <a:p>
                <a:pPr defTabSz="457200"/>
                <a:endParaRPr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91" name="object 10"/>
              <p:cNvSpPr/>
              <p:nvPr userDrawn="1"/>
            </p:nvSpPr>
            <p:spPr>
              <a:xfrm>
                <a:off x="6527672" y="2942618"/>
                <a:ext cx="3378237" cy="3895713"/>
              </a:xfrm>
              <a:custGeom>
                <a:avLst/>
                <a:gdLst/>
                <a:ahLst/>
                <a:cxnLst/>
                <a:rect l="l" t="t" r="r" b="b"/>
                <a:pathLst>
                  <a:path w="3735070" h="4307205">
                    <a:moveTo>
                      <a:pt x="1148310" y="4306618"/>
                    </a:moveTo>
                    <a:lnTo>
                      <a:pt x="1093598" y="4275513"/>
                    </a:lnTo>
                    <a:lnTo>
                      <a:pt x="946096" y="4175871"/>
                    </a:lnTo>
                    <a:lnTo>
                      <a:pt x="806977" y="4065467"/>
                    </a:lnTo>
                    <a:lnTo>
                      <a:pt x="676835" y="3944897"/>
                    </a:lnTo>
                    <a:lnTo>
                      <a:pt x="556265" y="3814755"/>
                    </a:lnTo>
                    <a:lnTo>
                      <a:pt x="445861" y="3675636"/>
                    </a:lnTo>
                    <a:lnTo>
                      <a:pt x="346219" y="3528134"/>
                    </a:lnTo>
                    <a:lnTo>
                      <a:pt x="257933" y="3372844"/>
                    </a:lnTo>
                    <a:lnTo>
                      <a:pt x="181598" y="3210362"/>
                    </a:lnTo>
                    <a:lnTo>
                      <a:pt x="117809" y="3041280"/>
                    </a:lnTo>
                    <a:lnTo>
                      <a:pt x="67159" y="2866196"/>
                    </a:lnTo>
                    <a:lnTo>
                      <a:pt x="30245" y="2685702"/>
                    </a:lnTo>
                    <a:lnTo>
                      <a:pt x="7660" y="2500394"/>
                    </a:lnTo>
                    <a:lnTo>
                      <a:pt x="0" y="2310866"/>
                    </a:lnTo>
                    <a:lnTo>
                      <a:pt x="7660" y="2121340"/>
                    </a:lnTo>
                    <a:lnTo>
                      <a:pt x="30245" y="1936033"/>
                    </a:lnTo>
                    <a:lnTo>
                      <a:pt x="67159" y="1755541"/>
                    </a:lnTo>
                    <a:lnTo>
                      <a:pt x="117809" y="1580457"/>
                    </a:lnTo>
                    <a:lnTo>
                      <a:pt x="181598" y="1411376"/>
                    </a:lnTo>
                    <a:lnTo>
                      <a:pt x="257933" y="1248893"/>
                    </a:lnTo>
                    <a:lnTo>
                      <a:pt x="346219" y="1093604"/>
                    </a:lnTo>
                    <a:lnTo>
                      <a:pt x="445861" y="946102"/>
                    </a:lnTo>
                    <a:lnTo>
                      <a:pt x="556265" y="806982"/>
                    </a:lnTo>
                    <a:lnTo>
                      <a:pt x="676835" y="676840"/>
                    </a:lnTo>
                    <a:lnTo>
                      <a:pt x="806977" y="556269"/>
                    </a:lnTo>
                    <a:lnTo>
                      <a:pt x="946096" y="445865"/>
                    </a:lnTo>
                    <a:lnTo>
                      <a:pt x="1093598" y="346222"/>
                    </a:lnTo>
                    <a:lnTo>
                      <a:pt x="1248888" y="257936"/>
                    </a:lnTo>
                    <a:lnTo>
                      <a:pt x="1411371" y="181600"/>
                    </a:lnTo>
                    <a:lnTo>
                      <a:pt x="1580452" y="117810"/>
                    </a:lnTo>
                    <a:lnTo>
                      <a:pt x="1755537" y="67160"/>
                    </a:lnTo>
                    <a:lnTo>
                      <a:pt x="1936030" y="30245"/>
                    </a:lnTo>
                    <a:lnTo>
                      <a:pt x="2121338" y="7660"/>
                    </a:lnTo>
                    <a:lnTo>
                      <a:pt x="2310866" y="0"/>
                    </a:lnTo>
                    <a:lnTo>
                      <a:pt x="2500394" y="7660"/>
                    </a:lnTo>
                    <a:lnTo>
                      <a:pt x="2685702" y="30245"/>
                    </a:lnTo>
                    <a:lnTo>
                      <a:pt x="2866196" y="67160"/>
                    </a:lnTo>
                    <a:lnTo>
                      <a:pt x="3041280" y="117810"/>
                    </a:lnTo>
                    <a:lnTo>
                      <a:pt x="3210362" y="181600"/>
                    </a:lnTo>
                    <a:lnTo>
                      <a:pt x="3372844" y="257936"/>
                    </a:lnTo>
                    <a:lnTo>
                      <a:pt x="3528134" y="346222"/>
                    </a:lnTo>
                    <a:lnTo>
                      <a:pt x="3675636" y="445865"/>
                    </a:lnTo>
                    <a:lnTo>
                      <a:pt x="3734583" y="492645"/>
                    </a:lnTo>
                  </a:path>
                </a:pathLst>
              </a:custGeom>
              <a:ln w="3175">
                <a:solidFill>
                  <a:srgbClr val="6D6E71"/>
                </a:solidFill>
              </a:ln>
            </p:spPr>
            <p:txBody>
              <a:bodyPr wrap="square" lIns="0" tIns="0" rIns="0" bIns="0" rtlCol="0"/>
              <a:lstStyle/>
              <a:p>
                <a:pPr defTabSz="457200"/>
                <a:endParaRPr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92" name="object 11"/>
              <p:cNvSpPr/>
              <p:nvPr userDrawn="1"/>
            </p:nvSpPr>
            <p:spPr>
              <a:xfrm>
                <a:off x="6209880" y="1420880"/>
                <a:ext cx="3695844" cy="4815797"/>
              </a:xfrm>
              <a:custGeom>
                <a:avLst/>
                <a:gdLst/>
                <a:ahLst/>
                <a:cxnLst/>
                <a:rect l="l" t="t" r="r" b="b"/>
                <a:pathLst>
                  <a:path w="4086225" h="5324475">
                    <a:moveTo>
                      <a:pt x="2662224" y="0"/>
                    </a:moveTo>
                    <a:lnTo>
                      <a:pt x="0" y="2662224"/>
                    </a:lnTo>
                    <a:lnTo>
                      <a:pt x="2662224" y="5324462"/>
                    </a:lnTo>
                    <a:lnTo>
                      <a:pt x="4085943" y="3900737"/>
                    </a:lnTo>
                  </a:path>
                </a:pathLst>
              </a:custGeom>
              <a:ln w="3175">
                <a:solidFill>
                  <a:srgbClr val="6D6E71"/>
                </a:solidFill>
              </a:ln>
            </p:spPr>
            <p:txBody>
              <a:bodyPr wrap="square" lIns="0" tIns="0" rIns="0" bIns="0" rtlCol="0"/>
              <a:lstStyle/>
              <a:p>
                <a:pPr defTabSz="457200"/>
                <a:endParaRPr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93" name="object 12"/>
              <p:cNvSpPr/>
              <p:nvPr userDrawn="1"/>
            </p:nvSpPr>
            <p:spPr>
              <a:xfrm>
                <a:off x="8617767" y="1420880"/>
                <a:ext cx="1288233" cy="1288233"/>
              </a:xfrm>
              <a:custGeom>
                <a:avLst/>
                <a:gdLst/>
                <a:ahLst/>
                <a:cxnLst/>
                <a:rect l="l" t="t" r="r" b="b"/>
                <a:pathLst>
                  <a:path w="1424304" h="1424305">
                    <a:moveTo>
                      <a:pt x="1423718" y="1423718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6D6E71"/>
                </a:solidFill>
              </a:ln>
            </p:spPr>
            <p:txBody>
              <a:bodyPr wrap="square" lIns="0" tIns="0" rIns="0" bIns="0" rtlCol="0"/>
              <a:lstStyle/>
              <a:p>
                <a:pPr defTabSz="457200"/>
                <a:endParaRPr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94" name="object 13"/>
              <p:cNvSpPr/>
              <p:nvPr userDrawn="1"/>
            </p:nvSpPr>
            <p:spPr>
              <a:xfrm>
                <a:off x="4437575" y="0"/>
                <a:ext cx="2504674" cy="6838029"/>
              </a:xfrm>
              <a:custGeom>
                <a:avLst/>
                <a:gdLst/>
                <a:ahLst/>
                <a:cxnLst/>
                <a:rect l="l" t="t" r="r" b="b"/>
                <a:pathLst>
                  <a:path w="2769234" h="7560309">
                    <a:moveTo>
                      <a:pt x="1417154" y="7560056"/>
                    </a:moveTo>
                    <a:lnTo>
                      <a:pt x="1353675" y="7501245"/>
                    </a:lnTo>
                    <a:lnTo>
                      <a:pt x="1112534" y="7240961"/>
                    </a:lnTo>
                    <a:lnTo>
                      <a:pt x="891727" y="6962722"/>
                    </a:lnTo>
                    <a:lnTo>
                      <a:pt x="692442" y="6667718"/>
                    </a:lnTo>
                    <a:lnTo>
                      <a:pt x="515870" y="6357139"/>
                    </a:lnTo>
                    <a:lnTo>
                      <a:pt x="363199" y="6032173"/>
                    </a:lnTo>
                    <a:lnTo>
                      <a:pt x="235619" y="5694012"/>
                    </a:lnTo>
                    <a:lnTo>
                      <a:pt x="134320" y="5343843"/>
                    </a:lnTo>
                    <a:lnTo>
                      <a:pt x="60490" y="4982856"/>
                    </a:lnTo>
                    <a:lnTo>
                      <a:pt x="15320" y="4612241"/>
                    </a:lnTo>
                    <a:lnTo>
                      <a:pt x="0" y="4233188"/>
                    </a:lnTo>
                    <a:lnTo>
                      <a:pt x="15320" y="3854134"/>
                    </a:lnTo>
                    <a:lnTo>
                      <a:pt x="60490" y="3483519"/>
                    </a:lnTo>
                    <a:lnTo>
                      <a:pt x="134320" y="3122533"/>
                    </a:lnTo>
                    <a:lnTo>
                      <a:pt x="235619" y="2772364"/>
                    </a:lnTo>
                    <a:lnTo>
                      <a:pt x="363199" y="2434202"/>
                    </a:lnTo>
                    <a:lnTo>
                      <a:pt x="515870" y="2109237"/>
                    </a:lnTo>
                    <a:lnTo>
                      <a:pt x="692442" y="1798657"/>
                    </a:lnTo>
                    <a:lnTo>
                      <a:pt x="891727" y="1503654"/>
                    </a:lnTo>
                    <a:lnTo>
                      <a:pt x="1112534" y="1225415"/>
                    </a:lnTo>
                    <a:lnTo>
                      <a:pt x="1353675" y="965130"/>
                    </a:lnTo>
                    <a:lnTo>
                      <a:pt x="1613960" y="723989"/>
                    </a:lnTo>
                    <a:lnTo>
                      <a:pt x="1892199" y="503182"/>
                    </a:lnTo>
                    <a:lnTo>
                      <a:pt x="2187202" y="303897"/>
                    </a:lnTo>
                    <a:lnTo>
                      <a:pt x="2497782" y="127325"/>
                    </a:lnTo>
                    <a:lnTo>
                      <a:pt x="2768797" y="0"/>
                    </a:lnTo>
                  </a:path>
                </a:pathLst>
              </a:custGeom>
              <a:ln w="3175">
                <a:solidFill>
                  <a:srgbClr val="6D6E71"/>
                </a:solidFill>
              </a:ln>
            </p:spPr>
            <p:txBody>
              <a:bodyPr wrap="square" lIns="0" tIns="0" rIns="0" bIns="0" rtlCol="0"/>
              <a:lstStyle/>
              <a:p>
                <a:pPr defTabSz="457200"/>
                <a:endParaRPr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07" name="object 29"/>
              <p:cNvSpPr/>
              <p:nvPr userDrawn="1"/>
            </p:nvSpPr>
            <p:spPr>
              <a:xfrm>
                <a:off x="8619811" y="142215"/>
                <a:ext cx="1285936" cy="2571871"/>
              </a:xfrm>
              <a:custGeom>
                <a:avLst/>
                <a:gdLst/>
                <a:ahLst/>
                <a:cxnLst/>
                <a:rect l="l" t="t" r="r" b="b"/>
                <a:pathLst>
                  <a:path w="1421765" h="2843530">
                    <a:moveTo>
                      <a:pt x="1421457" y="0"/>
                    </a:moveTo>
                    <a:lnTo>
                      <a:pt x="0" y="1421458"/>
                    </a:lnTo>
                    <a:lnTo>
                      <a:pt x="1421457" y="2842915"/>
                    </a:lnTo>
                    <a:lnTo>
                      <a:pt x="1421457" y="0"/>
                    </a:lnTo>
                  </a:path>
                </a:pathLst>
              </a:custGeom>
              <a:solidFill>
                <a:srgbClr val="ED1C24"/>
              </a:solidFill>
            </p:spPr>
            <p:txBody>
              <a:bodyPr wrap="square" lIns="0" tIns="0" rIns="0" bIns="0" rtlCol="0"/>
              <a:lstStyle/>
              <a:p>
                <a:pPr defTabSz="457200"/>
                <a:endParaRPr>
                  <a:solidFill>
                    <a:srgbClr val="000000"/>
                  </a:solidFill>
                  <a:latin typeface="Calibri"/>
                </a:endParaRPr>
              </a:p>
            </p:txBody>
          </p:sp>
          <p:cxnSp>
            <p:nvCxnSpPr>
              <p:cNvPr id="209" name="Connecteur droit 208"/>
              <p:cNvCxnSpPr/>
              <p:nvPr userDrawn="1"/>
            </p:nvCxnSpPr>
            <p:spPr>
              <a:xfrm>
                <a:off x="3141070" y="0"/>
                <a:ext cx="3446009" cy="3429000"/>
              </a:xfrm>
              <a:prstGeom prst="line">
                <a:avLst/>
              </a:prstGeom>
              <a:noFill/>
              <a:ln w="25400" cap="flat" cmpd="sng" algn="ctr">
                <a:solidFill>
                  <a:srgbClr val="1860AE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11" name="Connecteur droit 210"/>
              <p:cNvCxnSpPr/>
              <p:nvPr userDrawn="1"/>
            </p:nvCxnSpPr>
            <p:spPr>
              <a:xfrm flipH="1">
                <a:off x="3209990" y="3437837"/>
                <a:ext cx="3377088" cy="3420163"/>
              </a:xfrm>
              <a:prstGeom prst="line">
                <a:avLst/>
              </a:prstGeom>
              <a:noFill/>
              <a:ln w="25400" cap="flat" cmpd="sng" algn="ctr">
                <a:solidFill>
                  <a:srgbClr val="1860AE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0" name="Groupe 9"/>
            <p:cNvGrpSpPr/>
            <p:nvPr userDrawn="1"/>
          </p:nvGrpSpPr>
          <p:grpSpPr>
            <a:xfrm>
              <a:off x="0" y="0"/>
              <a:ext cx="2462747" cy="6840327"/>
              <a:chOff x="0" y="0"/>
              <a:chExt cx="2462747" cy="6840327"/>
            </a:xfrm>
          </p:grpSpPr>
          <p:grpSp>
            <p:nvGrpSpPr>
              <p:cNvPr id="9" name="Groupe 8"/>
              <p:cNvGrpSpPr/>
              <p:nvPr userDrawn="1"/>
            </p:nvGrpSpPr>
            <p:grpSpPr>
              <a:xfrm>
                <a:off x="0" y="0"/>
                <a:ext cx="2462747" cy="6840327"/>
                <a:chOff x="0" y="0"/>
                <a:chExt cx="2462747" cy="6840327"/>
              </a:xfrm>
            </p:grpSpPr>
            <p:sp>
              <p:nvSpPr>
                <p:cNvPr id="196" name="object 17"/>
                <p:cNvSpPr/>
                <p:nvPr userDrawn="1"/>
              </p:nvSpPr>
              <p:spPr>
                <a:xfrm>
                  <a:off x="222055" y="336161"/>
                  <a:ext cx="301526" cy="301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375" h="333375">
                      <a:moveTo>
                        <a:pt x="166395" y="332778"/>
                      </a:moveTo>
                      <a:lnTo>
                        <a:pt x="332790" y="166382"/>
                      </a:lnTo>
                      <a:lnTo>
                        <a:pt x="166395" y="0"/>
                      </a:lnTo>
                      <a:lnTo>
                        <a:pt x="0" y="166382"/>
                      </a:lnTo>
                      <a:lnTo>
                        <a:pt x="166395" y="332778"/>
                      </a:lnTo>
                      <a:close/>
                    </a:path>
                  </a:pathLst>
                </a:custGeom>
                <a:ln w="3175">
                  <a:solidFill>
                    <a:srgbClr val="6D6E71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457200"/>
                  <a:endParaRPr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197" name="object 18"/>
                <p:cNvSpPr/>
                <p:nvPr userDrawn="1"/>
              </p:nvSpPr>
              <p:spPr>
                <a:xfrm>
                  <a:off x="111288" y="225395"/>
                  <a:ext cx="522645" cy="522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850" h="577850">
                      <a:moveTo>
                        <a:pt x="0" y="288848"/>
                      </a:moveTo>
                      <a:lnTo>
                        <a:pt x="3780" y="241996"/>
                      </a:lnTo>
                      <a:lnTo>
                        <a:pt x="14726" y="197551"/>
                      </a:lnTo>
                      <a:lnTo>
                        <a:pt x="32241" y="156107"/>
                      </a:lnTo>
                      <a:lnTo>
                        <a:pt x="55732" y="118259"/>
                      </a:lnTo>
                      <a:lnTo>
                        <a:pt x="84604" y="84602"/>
                      </a:lnTo>
                      <a:lnTo>
                        <a:pt x="118262" y="55731"/>
                      </a:lnTo>
                      <a:lnTo>
                        <a:pt x="156111" y="32241"/>
                      </a:lnTo>
                      <a:lnTo>
                        <a:pt x="197557" y="14725"/>
                      </a:lnTo>
                      <a:lnTo>
                        <a:pt x="242005" y="3780"/>
                      </a:lnTo>
                      <a:lnTo>
                        <a:pt x="288861" y="0"/>
                      </a:lnTo>
                      <a:lnTo>
                        <a:pt x="312553" y="957"/>
                      </a:lnTo>
                      <a:lnTo>
                        <a:pt x="358279" y="8394"/>
                      </a:lnTo>
                      <a:lnTo>
                        <a:pt x="401300" y="22699"/>
                      </a:lnTo>
                      <a:lnTo>
                        <a:pt x="441023" y="43276"/>
                      </a:lnTo>
                      <a:lnTo>
                        <a:pt x="476850" y="69531"/>
                      </a:lnTo>
                      <a:lnTo>
                        <a:pt x="508190" y="100869"/>
                      </a:lnTo>
                      <a:lnTo>
                        <a:pt x="534445" y="136696"/>
                      </a:lnTo>
                      <a:lnTo>
                        <a:pt x="555023" y="176416"/>
                      </a:lnTo>
                      <a:lnTo>
                        <a:pt x="569328" y="219435"/>
                      </a:lnTo>
                      <a:lnTo>
                        <a:pt x="576765" y="265158"/>
                      </a:lnTo>
                      <a:lnTo>
                        <a:pt x="577723" y="288848"/>
                      </a:lnTo>
                      <a:lnTo>
                        <a:pt x="576765" y="312540"/>
                      </a:lnTo>
                      <a:lnTo>
                        <a:pt x="569328" y="358266"/>
                      </a:lnTo>
                      <a:lnTo>
                        <a:pt x="555023" y="401288"/>
                      </a:lnTo>
                      <a:lnTo>
                        <a:pt x="534445" y="441010"/>
                      </a:lnTo>
                      <a:lnTo>
                        <a:pt x="508190" y="476838"/>
                      </a:lnTo>
                      <a:lnTo>
                        <a:pt x="476850" y="508177"/>
                      </a:lnTo>
                      <a:lnTo>
                        <a:pt x="441023" y="534433"/>
                      </a:lnTo>
                      <a:lnTo>
                        <a:pt x="401300" y="555010"/>
                      </a:lnTo>
                      <a:lnTo>
                        <a:pt x="358279" y="569315"/>
                      </a:lnTo>
                      <a:lnTo>
                        <a:pt x="312553" y="576752"/>
                      </a:lnTo>
                      <a:lnTo>
                        <a:pt x="288861" y="577710"/>
                      </a:lnTo>
                      <a:lnTo>
                        <a:pt x="265169" y="576752"/>
                      </a:lnTo>
                      <a:lnTo>
                        <a:pt x="219443" y="569315"/>
                      </a:lnTo>
                      <a:lnTo>
                        <a:pt x="176422" y="555010"/>
                      </a:lnTo>
                      <a:lnTo>
                        <a:pt x="136699" y="534433"/>
                      </a:lnTo>
                      <a:lnTo>
                        <a:pt x="100872" y="508177"/>
                      </a:lnTo>
                      <a:lnTo>
                        <a:pt x="69532" y="476838"/>
                      </a:lnTo>
                      <a:lnTo>
                        <a:pt x="43277" y="441010"/>
                      </a:lnTo>
                      <a:lnTo>
                        <a:pt x="22699" y="401288"/>
                      </a:lnTo>
                      <a:lnTo>
                        <a:pt x="8394" y="358266"/>
                      </a:lnTo>
                      <a:lnTo>
                        <a:pt x="957" y="312540"/>
                      </a:lnTo>
                      <a:lnTo>
                        <a:pt x="0" y="288848"/>
                      </a:lnTo>
                      <a:close/>
                    </a:path>
                  </a:pathLst>
                </a:custGeom>
                <a:ln w="3175">
                  <a:solidFill>
                    <a:srgbClr val="6D6E71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457200"/>
                  <a:endParaRPr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198" name="object 19"/>
                <p:cNvSpPr/>
                <p:nvPr userDrawn="1"/>
              </p:nvSpPr>
              <p:spPr>
                <a:xfrm>
                  <a:off x="71585" y="336178"/>
                  <a:ext cx="602477" cy="602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115" h="666115">
                      <a:moveTo>
                        <a:pt x="332778" y="665556"/>
                      </a:moveTo>
                      <a:lnTo>
                        <a:pt x="665556" y="332778"/>
                      </a:lnTo>
                      <a:lnTo>
                        <a:pt x="332778" y="0"/>
                      </a:lnTo>
                      <a:lnTo>
                        <a:pt x="0" y="332778"/>
                      </a:lnTo>
                      <a:lnTo>
                        <a:pt x="332778" y="665556"/>
                      </a:lnTo>
                    </a:path>
                  </a:pathLst>
                </a:custGeom>
                <a:ln w="3175">
                  <a:solidFill>
                    <a:srgbClr val="6D6E71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457200"/>
                  <a:endParaRPr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199" name="object 20"/>
                <p:cNvSpPr/>
                <p:nvPr userDrawn="1"/>
              </p:nvSpPr>
              <p:spPr>
                <a:xfrm>
                  <a:off x="0" y="114635"/>
                  <a:ext cx="895388" cy="1045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965" h="1155700">
                      <a:moveTo>
                        <a:pt x="0" y="172905"/>
                      </a:moveTo>
                      <a:lnTo>
                        <a:pt x="35956" y="139070"/>
                      </a:lnTo>
                      <a:lnTo>
                        <a:pt x="70735" y="111468"/>
                      </a:lnTo>
                      <a:lnTo>
                        <a:pt x="107610" y="86557"/>
                      </a:lnTo>
                      <a:lnTo>
                        <a:pt x="146432" y="64485"/>
                      </a:lnTo>
                      <a:lnTo>
                        <a:pt x="187052" y="45401"/>
                      </a:lnTo>
                      <a:lnTo>
                        <a:pt x="229322" y="29453"/>
                      </a:lnTo>
                      <a:lnTo>
                        <a:pt x="273093" y="16790"/>
                      </a:lnTo>
                      <a:lnTo>
                        <a:pt x="318216" y="7561"/>
                      </a:lnTo>
                      <a:lnTo>
                        <a:pt x="364543" y="1915"/>
                      </a:lnTo>
                      <a:lnTo>
                        <a:pt x="411924" y="0"/>
                      </a:lnTo>
                      <a:lnTo>
                        <a:pt x="459305" y="1915"/>
                      </a:lnTo>
                      <a:lnTo>
                        <a:pt x="505632" y="7561"/>
                      </a:lnTo>
                      <a:lnTo>
                        <a:pt x="550755" y="16790"/>
                      </a:lnTo>
                      <a:lnTo>
                        <a:pt x="594526" y="29453"/>
                      </a:lnTo>
                      <a:lnTo>
                        <a:pt x="636796" y="45401"/>
                      </a:lnTo>
                      <a:lnTo>
                        <a:pt x="677416" y="64485"/>
                      </a:lnTo>
                      <a:lnTo>
                        <a:pt x="716238" y="86557"/>
                      </a:lnTo>
                      <a:lnTo>
                        <a:pt x="753113" y="111468"/>
                      </a:lnTo>
                      <a:lnTo>
                        <a:pt x="787892" y="139070"/>
                      </a:lnTo>
                      <a:lnTo>
                        <a:pt x="820427" y="169213"/>
                      </a:lnTo>
                      <a:lnTo>
                        <a:pt x="850570" y="201749"/>
                      </a:lnTo>
                      <a:lnTo>
                        <a:pt x="878170" y="236529"/>
                      </a:lnTo>
                      <a:lnTo>
                        <a:pt x="903080" y="273405"/>
                      </a:lnTo>
                      <a:lnTo>
                        <a:pt x="925152" y="312228"/>
                      </a:lnTo>
                      <a:lnTo>
                        <a:pt x="944235" y="352849"/>
                      </a:lnTo>
                      <a:lnTo>
                        <a:pt x="960182" y="395119"/>
                      </a:lnTo>
                      <a:lnTo>
                        <a:pt x="972845" y="438891"/>
                      </a:lnTo>
                      <a:lnTo>
                        <a:pt x="982073" y="484014"/>
                      </a:lnTo>
                      <a:lnTo>
                        <a:pt x="987719" y="530341"/>
                      </a:lnTo>
                      <a:lnTo>
                        <a:pt x="989634" y="577722"/>
                      </a:lnTo>
                      <a:lnTo>
                        <a:pt x="987719" y="625104"/>
                      </a:lnTo>
                      <a:lnTo>
                        <a:pt x="982073" y="671430"/>
                      </a:lnTo>
                      <a:lnTo>
                        <a:pt x="972845" y="716553"/>
                      </a:lnTo>
                      <a:lnTo>
                        <a:pt x="960182" y="760324"/>
                      </a:lnTo>
                      <a:lnTo>
                        <a:pt x="944235" y="802594"/>
                      </a:lnTo>
                      <a:lnTo>
                        <a:pt x="925152" y="843214"/>
                      </a:lnTo>
                      <a:lnTo>
                        <a:pt x="903080" y="882036"/>
                      </a:lnTo>
                      <a:lnTo>
                        <a:pt x="878170" y="918911"/>
                      </a:lnTo>
                      <a:lnTo>
                        <a:pt x="850570" y="953691"/>
                      </a:lnTo>
                      <a:lnTo>
                        <a:pt x="820427" y="986226"/>
                      </a:lnTo>
                      <a:lnTo>
                        <a:pt x="787892" y="1016368"/>
                      </a:lnTo>
                      <a:lnTo>
                        <a:pt x="753113" y="1043969"/>
                      </a:lnTo>
                      <a:lnTo>
                        <a:pt x="716238" y="1068879"/>
                      </a:lnTo>
                      <a:lnTo>
                        <a:pt x="677416" y="1090950"/>
                      </a:lnTo>
                      <a:lnTo>
                        <a:pt x="636796" y="1110034"/>
                      </a:lnTo>
                      <a:lnTo>
                        <a:pt x="594526" y="1125981"/>
                      </a:lnTo>
                      <a:lnTo>
                        <a:pt x="550755" y="1138643"/>
                      </a:lnTo>
                      <a:lnTo>
                        <a:pt x="505632" y="1147872"/>
                      </a:lnTo>
                      <a:lnTo>
                        <a:pt x="459305" y="1153518"/>
                      </a:lnTo>
                      <a:lnTo>
                        <a:pt x="411924" y="1155433"/>
                      </a:lnTo>
                      <a:lnTo>
                        <a:pt x="364543" y="1153518"/>
                      </a:lnTo>
                      <a:lnTo>
                        <a:pt x="318216" y="1147872"/>
                      </a:lnTo>
                      <a:lnTo>
                        <a:pt x="273093" y="1138643"/>
                      </a:lnTo>
                      <a:lnTo>
                        <a:pt x="229322" y="1125981"/>
                      </a:lnTo>
                      <a:lnTo>
                        <a:pt x="187052" y="1110034"/>
                      </a:lnTo>
                      <a:lnTo>
                        <a:pt x="146432" y="1090950"/>
                      </a:lnTo>
                      <a:lnTo>
                        <a:pt x="107610" y="1068879"/>
                      </a:lnTo>
                      <a:lnTo>
                        <a:pt x="70735" y="1043969"/>
                      </a:lnTo>
                      <a:lnTo>
                        <a:pt x="35956" y="1016368"/>
                      </a:lnTo>
                      <a:lnTo>
                        <a:pt x="3421" y="986226"/>
                      </a:lnTo>
                      <a:lnTo>
                        <a:pt x="0" y="982533"/>
                      </a:lnTo>
                    </a:path>
                  </a:pathLst>
                </a:custGeom>
                <a:ln w="3175">
                  <a:solidFill>
                    <a:srgbClr val="6D6E71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457200"/>
                  <a:endParaRPr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200" name="object 21"/>
                <p:cNvSpPr/>
                <p:nvPr userDrawn="1"/>
              </p:nvSpPr>
              <p:spPr>
                <a:xfrm>
                  <a:off x="0" y="336158"/>
                  <a:ext cx="974646" cy="1204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595" h="1331595">
                      <a:moveTo>
                        <a:pt x="411925" y="1331112"/>
                      </a:moveTo>
                      <a:lnTo>
                        <a:pt x="1077481" y="665556"/>
                      </a:lnTo>
                      <a:lnTo>
                        <a:pt x="411925" y="0"/>
                      </a:lnTo>
                      <a:lnTo>
                        <a:pt x="0" y="411925"/>
                      </a:lnTo>
                    </a:path>
                  </a:pathLst>
                </a:custGeom>
                <a:ln w="3175">
                  <a:solidFill>
                    <a:srgbClr val="6D6E71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457200"/>
                  <a:endParaRPr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201" name="object 22"/>
                <p:cNvSpPr/>
                <p:nvPr userDrawn="1"/>
              </p:nvSpPr>
              <p:spPr>
                <a:xfrm>
                  <a:off x="0" y="1167529"/>
                  <a:ext cx="372743" cy="372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15" h="412114">
                      <a:moveTo>
                        <a:pt x="0" y="0"/>
                      </a:moveTo>
                      <a:lnTo>
                        <a:pt x="411925" y="411925"/>
                      </a:lnTo>
                    </a:path>
                  </a:pathLst>
                </a:custGeom>
                <a:ln w="3175">
                  <a:solidFill>
                    <a:srgbClr val="6D6E71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457200"/>
                  <a:endParaRPr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202" name="object 23"/>
                <p:cNvSpPr/>
                <p:nvPr userDrawn="1"/>
              </p:nvSpPr>
              <p:spPr>
                <a:xfrm>
                  <a:off x="0" y="0"/>
                  <a:ext cx="1418033" cy="19831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815" h="2192655">
                      <a:moveTo>
                        <a:pt x="920016" y="0"/>
                      </a:moveTo>
                      <a:lnTo>
                        <a:pt x="1020556" y="54899"/>
                      </a:lnTo>
                      <a:lnTo>
                        <a:pt x="1094307" y="104721"/>
                      </a:lnTo>
                      <a:lnTo>
                        <a:pt x="1163867" y="159923"/>
                      </a:lnTo>
                      <a:lnTo>
                        <a:pt x="1228939" y="220208"/>
                      </a:lnTo>
                      <a:lnTo>
                        <a:pt x="1289224" y="285279"/>
                      </a:lnTo>
                      <a:lnTo>
                        <a:pt x="1344426" y="354839"/>
                      </a:lnTo>
                      <a:lnTo>
                        <a:pt x="1394247" y="428590"/>
                      </a:lnTo>
                      <a:lnTo>
                        <a:pt x="1438390" y="506235"/>
                      </a:lnTo>
                      <a:lnTo>
                        <a:pt x="1476558" y="587476"/>
                      </a:lnTo>
                      <a:lnTo>
                        <a:pt x="1508453" y="672016"/>
                      </a:lnTo>
                      <a:lnTo>
                        <a:pt x="1533778" y="759558"/>
                      </a:lnTo>
                      <a:lnTo>
                        <a:pt x="1552236" y="849805"/>
                      </a:lnTo>
                      <a:lnTo>
                        <a:pt x="1563528" y="942458"/>
                      </a:lnTo>
                      <a:lnTo>
                        <a:pt x="1567359" y="1037221"/>
                      </a:lnTo>
                      <a:lnTo>
                        <a:pt x="1563528" y="1131984"/>
                      </a:lnTo>
                      <a:lnTo>
                        <a:pt x="1552236" y="1224637"/>
                      </a:lnTo>
                      <a:lnTo>
                        <a:pt x="1533778" y="1314884"/>
                      </a:lnTo>
                      <a:lnTo>
                        <a:pt x="1508453" y="1402426"/>
                      </a:lnTo>
                      <a:lnTo>
                        <a:pt x="1476558" y="1486966"/>
                      </a:lnTo>
                      <a:lnTo>
                        <a:pt x="1438390" y="1568208"/>
                      </a:lnTo>
                      <a:lnTo>
                        <a:pt x="1394247" y="1645852"/>
                      </a:lnTo>
                      <a:lnTo>
                        <a:pt x="1344426" y="1719603"/>
                      </a:lnTo>
                      <a:lnTo>
                        <a:pt x="1289224" y="1789163"/>
                      </a:lnTo>
                      <a:lnTo>
                        <a:pt x="1228939" y="1854234"/>
                      </a:lnTo>
                      <a:lnTo>
                        <a:pt x="1163867" y="1914520"/>
                      </a:lnTo>
                      <a:lnTo>
                        <a:pt x="1094307" y="1969722"/>
                      </a:lnTo>
                      <a:lnTo>
                        <a:pt x="1020556" y="2019543"/>
                      </a:lnTo>
                      <a:lnTo>
                        <a:pt x="942912" y="2063686"/>
                      </a:lnTo>
                      <a:lnTo>
                        <a:pt x="861670" y="2101854"/>
                      </a:lnTo>
                      <a:lnTo>
                        <a:pt x="777130" y="2133749"/>
                      </a:lnTo>
                      <a:lnTo>
                        <a:pt x="689588" y="2159074"/>
                      </a:lnTo>
                      <a:lnTo>
                        <a:pt x="599342" y="2177532"/>
                      </a:lnTo>
                      <a:lnTo>
                        <a:pt x="506688" y="2188824"/>
                      </a:lnTo>
                      <a:lnTo>
                        <a:pt x="411925" y="2192654"/>
                      </a:lnTo>
                      <a:lnTo>
                        <a:pt x="317162" y="2188824"/>
                      </a:lnTo>
                      <a:lnTo>
                        <a:pt x="224509" y="2177532"/>
                      </a:lnTo>
                      <a:lnTo>
                        <a:pt x="134263" y="2159074"/>
                      </a:lnTo>
                      <a:lnTo>
                        <a:pt x="46721" y="2133749"/>
                      </a:lnTo>
                      <a:lnTo>
                        <a:pt x="0" y="2116123"/>
                      </a:lnTo>
                    </a:path>
                  </a:pathLst>
                </a:custGeom>
                <a:ln w="3175">
                  <a:solidFill>
                    <a:srgbClr val="6D6E71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457200"/>
                  <a:endParaRPr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203" name="object 24"/>
                <p:cNvSpPr/>
                <p:nvPr userDrawn="1"/>
              </p:nvSpPr>
              <p:spPr>
                <a:xfrm>
                  <a:off x="0" y="336172"/>
                  <a:ext cx="1576549" cy="2408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3075" h="2662555">
                      <a:moveTo>
                        <a:pt x="411933" y="2662224"/>
                      </a:moveTo>
                      <a:lnTo>
                        <a:pt x="1743045" y="1331112"/>
                      </a:lnTo>
                      <a:lnTo>
                        <a:pt x="411933" y="0"/>
                      </a:lnTo>
                      <a:lnTo>
                        <a:pt x="0" y="411933"/>
                      </a:lnTo>
                    </a:path>
                  </a:pathLst>
                </a:custGeom>
                <a:ln w="3175">
                  <a:solidFill>
                    <a:srgbClr val="6D6E71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457200"/>
                  <a:endParaRPr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204" name="object 25"/>
                <p:cNvSpPr/>
                <p:nvPr userDrawn="1"/>
              </p:nvSpPr>
              <p:spPr>
                <a:xfrm>
                  <a:off x="0" y="2371480"/>
                  <a:ext cx="372743" cy="372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15" h="412114">
                      <a:moveTo>
                        <a:pt x="0" y="0"/>
                      </a:moveTo>
                      <a:lnTo>
                        <a:pt x="411933" y="411933"/>
                      </a:lnTo>
                    </a:path>
                  </a:pathLst>
                </a:custGeom>
                <a:ln w="3175">
                  <a:solidFill>
                    <a:srgbClr val="6D6E71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457200"/>
                  <a:endParaRPr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205" name="object 26"/>
                <p:cNvSpPr/>
                <p:nvPr userDrawn="1"/>
              </p:nvSpPr>
              <p:spPr>
                <a:xfrm>
                  <a:off x="0" y="0"/>
                  <a:ext cx="2462747" cy="3630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2880" h="4013835">
                      <a:moveTo>
                        <a:pt x="1971743" y="0"/>
                      </a:moveTo>
                      <a:lnTo>
                        <a:pt x="2045964" y="68761"/>
                      </a:lnTo>
                      <a:lnTo>
                        <a:pt x="2166534" y="198903"/>
                      </a:lnTo>
                      <a:lnTo>
                        <a:pt x="2276938" y="338023"/>
                      </a:lnTo>
                      <a:lnTo>
                        <a:pt x="2376580" y="485525"/>
                      </a:lnTo>
                      <a:lnTo>
                        <a:pt x="2464866" y="640814"/>
                      </a:lnTo>
                      <a:lnTo>
                        <a:pt x="2541201" y="803297"/>
                      </a:lnTo>
                      <a:lnTo>
                        <a:pt x="2604990" y="972378"/>
                      </a:lnTo>
                      <a:lnTo>
                        <a:pt x="2655640" y="1147463"/>
                      </a:lnTo>
                      <a:lnTo>
                        <a:pt x="2692554" y="1327957"/>
                      </a:lnTo>
                      <a:lnTo>
                        <a:pt x="2715139" y="1513265"/>
                      </a:lnTo>
                      <a:lnTo>
                        <a:pt x="2722799" y="1702793"/>
                      </a:lnTo>
                      <a:lnTo>
                        <a:pt x="2715139" y="1892319"/>
                      </a:lnTo>
                      <a:lnTo>
                        <a:pt x="2692554" y="2077625"/>
                      </a:lnTo>
                      <a:lnTo>
                        <a:pt x="2655640" y="2258118"/>
                      </a:lnTo>
                      <a:lnTo>
                        <a:pt x="2604990" y="2433202"/>
                      </a:lnTo>
                      <a:lnTo>
                        <a:pt x="2541201" y="2602283"/>
                      </a:lnTo>
                      <a:lnTo>
                        <a:pt x="2464866" y="2764765"/>
                      </a:lnTo>
                      <a:lnTo>
                        <a:pt x="2376580" y="2920055"/>
                      </a:lnTo>
                      <a:lnTo>
                        <a:pt x="2276938" y="3067557"/>
                      </a:lnTo>
                      <a:lnTo>
                        <a:pt x="2166534" y="3206677"/>
                      </a:lnTo>
                      <a:lnTo>
                        <a:pt x="2045964" y="3336819"/>
                      </a:lnTo>
                      <a:lnTo>
                        <a:pt x="1915822" y="3457390"/>
                      </a:lnTo>
                      <a:lnTo>
                        <a:pt x="1776703" y="3567794"/>
                      </a:lnTo>
                      <a:lnTo>
                        <a:pt x="1629201" y="3667436"/>
                      </a:lnTo>
                      <a:lnTo>
                        <a:pt x="1473911" y="3755723"/>
                      </a:lnTo>
                      <a:lnTo>
                        <a:pt x="1311428" y="3832059"/>
                      </a:lnTo>
                      <a:lnTo>
                        <a:pt x="1142347" y="3895849"/>
                      </a:lnTo>
                      <a:lnTo>
                        <a:pt x="967262" y="3946499"/>
                      </a:lnTo>
                      <a:lnTo>
                        <a:pt x="786769" y="3983414"/>
                      </a:lnTo>
                      <a:lnTo>
                        <a:pt x="601461" y="4005999"/>
                      </a:lnTo>
                      <a:lnTo>
                        <a:pt x="411933" y="4013659"/>
                      </a:lnTo>
                      <a:lnTo>
                        <a:pt x="222405" y="4005999"/>
                      </a:lnTo>
                      <a:lnTo>
                        <a:pt x="37097" y="3983414"/>
                      </a:lnTo>
                      <a:lnTo>
                        <a:pt x="0" y="3975826"/>
                      </a:lnTo>
                    </a:path>
                  </a:pathLst>
                </a:custGeom>
                <a:ln w="3175">
                  <a:solidFill>
                    <a:srgbClr val="6D6E71"/>
                  </a:solidFill>
                </a:ln>
              </p:spPr>
              <p:txBody>
                <a:bodyPr wrap="square" lIns="0" tIns="0" rIns="0" bIns="0" rtlCol="0"/>
                <a:lstStyle/>
                <a:p>
                  <a:pPr defTabSz="457200"/>
                  <a:endParaRPr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cxnSp>
              <p:nvCxnSpPr>
                <p:cNvPr id="208" name="Connecteur droit 207"/>
                <p:cNvCxnSpPr/>
                <p:nvPr userDrawn="1"/>
              </p:nvCxnSpPr>
              <p:spPr>
                <a:xfrm flipV="1">
                  <a:off x="0" y="0"/>
                  <a:ext cx="1941252" cy="190392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1860AE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210" name="Connecteur droit 209"/>
                <p:cNvCxnSpPr/>
                <p:nvPr userDrawn="1"/>
              </p:nvCxnSpPr>
              <p:spPr>
                <a:xfrm>
                  <a:off x="0" y="4936407"/>
                  <a:ext cx="1872331" cy="190392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1860AE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pic>
            <p:nvPicPr>
              <p:cNvPr id="102" name="Image 101"/>
              <p:cNvPicPr>
                <a:picLocks noChangeAspect="1"/>
              </p:cNvPicPr>
              <p:nvPr userDrawn="1"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15872" y="324358"/>
                <a:ext cx="129600" cy="129600"/>
              </a:xfrm>
              <a:prstGeom prst="rect">
                <a:avLst/>
              </a:prstGeom>
            </p:spPr>
          </p:pic>
        </p:grpSp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827998" y="3185928"/>
            <a:ext cx="5220000" cy="498598"/>
          </a:xfrm>
        </p:spPr>
        <p:txBody>
          <a:bodyPr anchor="ctr">
            <a:spAutoFit/>
          </a:bodyPr>
          <a:lstStyle>
            <a:lvl1pPr algn="l"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Ajouter un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828000" y="4238936"/>
            <a:ext cx="5637399" cy="1346650"/>
          </a:xfrm>
        </p:spPr>
        <p:txBody>
          <a:bodyPr/>
          <a:lstStyle>
            <a:lvl1pPr marL="0" indent="0" algn="l"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Ajouter un sous-titre éventuel</a:t>
            </a:r>
            <a:endParaRPr lang="en-US" dirty="0"/>
          </a:p>
        </p:txBody>
      </p:sp>
      <p:pic>
        <p:nvPicPr>
          <p:cNvPr id="71" name="Image 7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548" y="4973418"/>
            <a:ext cx="1117160" cy="165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5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 sans arrière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111092" y="2808514"/>
            <a:ext cx="2794907" cy="4049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4869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11400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7" y="2169974"/>
            <a:ext cx="6438220" cy="4146034"/>
          </a:xfrm>
        </p:spPr>
        <p:txBody>
          <a:bodyPr lIns="108000" tIns="108000" rIns="36000" bIns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14-16/11/2018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FORUM HYDROMET 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5A5C-8A70-47DD-BA23-399FC7B1733F}" type="slidenum">
              <a:rPr lang="fr-FR" smtClean="0"/>
              <a:t>‹#›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1038" y="1505176"/>
            <a:ext cx="8543925" cy="332399"/>
          </a:xfrm>
        </p:spPr>
        <p:txBody>
          <a:bodyPr lIns="0" tIns="0" rIns="0" bIns="0">
            <a:sp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b="1" i="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fr-FR" dirty="0"/>
              <a:t>Cliquez pour ajouter un message ou sous-titre</a:t>
            </a:r>
          </a:p>
        </p:txBody>
      </p:sp>
    </p:spTree>
    <p:extLst>
      <p:ext uri="{BB962C8B-B14F-4D97-AF65-F5344CB8AC3E}">
        <p14:creationId xmlns:p14="http://schemas.microsoft.com/office/powerpoint/2010/main" val="2362025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2160000"/>
            <a:ext cx="4210050" cy="4196352"/>
          </a:xfrm>
        </p:spPr>
        <p:txBody>
          <a:bodyPr>
            <a:normAutofit/>
          </a:bodyPr>
          <a:lstStyle>
            <a:lvl1pPr>
              <a:defRPr sz="1800"/>
            </a:lvl1pPr>
            <a:lvl2pPr marL="538163" indent="-228600">
              <a:tabLst/>
              <a:defRPr sz="1600"/>
            </a:lvl2pPr>
            <a:lvl3pPr marL="719138" indent="-180975">
              <a:defRPr sz="1400"/>
            </a:lvl3pPr>
            <a:lvl4pPr marL="898525" indent="-179388">
              <a:defRPr sz="1200"/>
            </a:lvl4pPr>
            <a:lvl5pPr marL="1008000" indent="-144000">
              <a:defRPr sz="12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2160000"/>
            <a:ext cx="4210050" cy="4196352"/>
          </a:xfrm>
        </p:spPr>
        <p:txBody>
          <a:bodyPr>
            <a:normAutofit/>
          </a:bodyPr>
          <a:lstStyle>
            <a:lvl1pPr>
              <a:defRPr sz="1800"/>
            </a:lvl1pPr>
            <a:lvl2pPr marL="595313" indent="-285750">
              <a:defRPr lang="fr-FR" sz="16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3913" indent="-285750">
              <a:defRPr lang="fr-FR" sz="14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4887" indent="-285750">
              <a:defRPr lang="fr-FR" sz="120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9750" indent="-285750">
              <a:defRPr lang="en-US" sz="12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14-16/11/2018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FORUM HYDROMET 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5A5C-8A70-47DD-BA23-399FC7B1733F}" type="slidenum">
              <a:rPr lang="fr-FR" smtClean="0"/>
              <a:t>‹#›</a:t>
            </a:fld>
            <a:endParaRPr lang="fr-FR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11400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1038" y="1505176"/>
            <a:ext cx="8543925" cy="332399"/>
          </a:xfrm>
        </p:spPr>
        <p:txBody>
          <a:bodyPr lIns="0" tIns="0" rIns="0" bIns="0">
            <a:sp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b="1" i="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fr-FR" dirty="0"/>
              <a:t>Cliquez pour ajouter un message ou sous-titre</a:t>
            </a:r>
          </a:p>
        </p:txBody>
      </p:sp>
    </p:spTree>
    <p:extLst>
      <p:ext uri="{BB962C8B-B14F-4D97-AF65-F5344CB8AC3E}">
        <p14:creationId xmlns:p14="http://schemas.microsoft.com/office/powerpoint/2010/main" val="2159722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résentation ou 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2"/>
          <p:cNvSpPr/>
          <p:nvPr userDrawn="1"/>
        </p:nvSpPr>
        <p:spPr>
          <a:xfrm>
            <a:off x="7118659" y="1694686"/>
            <a:ext cx="2787201" cy="4829651"/>
          </a:xfrm>
          <a:custGeom>
            <a:avLst/>
            <a:gdLst/>
            <a:ahLst/>
            <a:cxnLst/>
            <a:rect l="l" t="t" r="r" b="b"/>
            <a:pathLst>
              <a:path w="3072765" h="5324475">
                <a:moveTo>
                  <a:pt x="2662224" y="0"/>
                </a:moveTo>
                <a:lnTo>
                  <a:pt x="0" y="2662224"/>
                </a:lnTo>
                <a:lnTo>
                  <a:pt x="2662224" y="5324462"/>
                </a:lnTo>
                <a:lnTo>
                  <a:pt x="3072346" y="4914338"/>
                </a:lnTo>
              </a:path>
            </a:pathLst>
          </a:custGeom>
          <a:ln w="3175">
            <a:solidFill>
              <a:srgbClr val="6D6E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3"/>
          <p:cNvSpPr/>
          <p:nvPr userDrawn="1"/>
        </p:nvSpPr>
        <p:spPr>
          <a:xfrm>
            <a:off x="9533473" y="1694686"/>
            <a:ext cx="372087" cy="372087"/>
          </a:xfrm>
          <a:custGeom>
            <a:avLst/>
            <a:gdLst/>
            <a:ahLst/>
            <a:cxnLst/>
            <a:rect l="l" t="t" r="r" b="b"/>
            <a:pathLst>
              <a:path w="410209" h="410210">
                <a:moveTo>
                  <a:pt x="410122" y="410122"/>
                </a:moveTo>
                <a:lnTo>
                  <a:pt x="0" y="0"/>
                </a:lnTo>
              </a:path>
            </a:pathLst>
          </a:custGeom>
          <a:ln w="3175">
            <a:solidFill>
              <a:srgbClr val="6D6E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4"/>
          <p:cNvSpPr/>
          <p:nvPr userDrawn="1"/>
        </p:nvSpPr>
        <p:spPr>
          <a:xfrm>
            <a:off x="5341256" y="0"/>
            <a:ext cx="3376436" cy="6857700"/>
          </a:xfrm>
          <a:custGeom>
            <a:avLst/>
            <a:gdLst/>
            <a:ahLst/>
            <a:cxnLst/>
            <a:rect l="l" t="t" r="r" b="b"/>
            <a:pathLst>
              <a:path w="3722370" h="7560309">
                <a:moveTo>
                  <a:pt x="1132672" y="7560056"/>
                </a:moveTo>
                <a:lnTo>
                  <a:pt x="891727" y="7260080"/>
                </a:lnTo>
                <a:lnTo>
                  <a:pt x="692442" y="6965076"/>
                </a:lnTo>
                <a:lnTo>
                  <a:pt x="515870" y="6654497"/>
                </a:lnTo>
                <a:lnTo>
                  <a:pt x="363199" y="6329532"/>
                </a:lnTo>
                <a:lnTo>
                  <a:pt x="235619" y="5991369"/>
                </a:lnTo>
                <a:lnTo>
                  <a:pt x="134320" y="5641200"/>
                </a:lnTo>
                <a:lnTo>
                  <a:pt x="60490" y="5280212"/>
                </a:lnTo>
                <a:lnTo>
                  <a:pt x="15320" y="4909596"/>
                </a:lnTo>
                <a:lnTo>
                  <a:pt x="0" y="4530541"/>
                </a:lnTo>
                <a:lnTo>
                  <a:pt x="15320" y="4151487"/>
                </a:lnTo>
                <a:lnTo>
                  <a:pt x="60490" y="3780872"/>
                </a:lnTo>
                <a:lnTo>
                  <a:pt x="134320" y="3419886"/>
                </a:lnTo>
                <a:lnTo>
                  <a:pt x="235619" y="3069717"/>
                </a:lnTo>
                <a:lnTo>
                  <a:pt x="363199" y="2731555"/>
                </a:lnTo>
                <a:lnTo>
                  <a:pt x="515870" y="2406589"/>
                </a:lnTo>
                <a:lnTo>
                  <a:pt x="692442" y="2096010"/>
                </a:lnTo>
                <a:lnTo>
                  <a:pt x="891727" y="1801006"/>
                </a:lnTo>
                <a:lnTo>
                  <a:pt x="1112534" y="1522767"/>
                </a:lnTo>
                <a:lnTo>
                  <a:pt x="1353675" y="1262483"/>
                </a:lnTo>
                <a:lnTo>
                  <a:pt x="1613960" y="1021342"/>
                </a:lnTo>
                <a:lnTo>
                  <a:pt x="1892199" y="800535"/>
                </a:lnTo>
                <a:lnTo>
                  <a:pt x="2187202" y="601250"/>
                </a:lnTo>
                <a:lnTo>
                  <a:pt x="2497782" y="424677"/>
                </a:lnTo>
                <a:lnTo>
                  <a:pt x="2822747" y="272006"/>
                </a:lnTo>
                <a:lnTo>
                  <a:pt x="3160909" y="144427"/>
                </a:lnTo>
                <a:lnTo>
                  <a:pt x="3511078" y="43127"/>
                </a:lnTo>
                <a:lnTo>
                  <a:pt x="3721950" y="0"/>
                </a:lnTo>
              </a:path>
            </a:pathLst>
          </a:custGeom>
          <a:ln w="3175">
            <a:solidFill>
              <a:srgbClr val="6D6E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>
          <a:xfrm>
            <a:off x="1296001" y="2874852"/>
            <a:ext cx="4281015" cy="553998"/>
          </a:xfrm>
        </p:spPr>
        <p:txBody>
          <a:bodyPr wrap="square" anchor="t">
            <a:sp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Ajouter un titre</a:t>
            </a:r>
          </a:p>
        </p:txBody>
      </p:sp>
    </p:spTree>
    <p:extLst>
      <p:ext uri="{BB962C8B-B14F-4D97-AF65-F5344CB8AC3E}">
        <p14:creationId xmlns:p14="http://schemas.microsoft.com/office/powerpoint/2010/main" val="2554962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fr-FR" dirty="0"/>
              <a:t>Cliquez pour ajouter un titre au sommaire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14-16/11/2018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FORUM HYDROMET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5A5C-8A70-47DD-BA23-399FC7B1733F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1355271" y="1927225"/>
            <a:ext cx="5747204" cy="4211638"/>
          </a:xfrm>
        </p:spPr>
        <p:txBody>
          <a:bodyPr anchor="ctr">
            <a:normAutofit/>
          </a:bodyPr>
          <a:lstStyle>
            <a:lvl1pPr>
              <a:spcBef>
                <a:spcPts val="1800"/>
              </a:spcBef>
              <a:defRPr sz="2800" b="1"/>
            </a:lvl1pPr>
            <a:lvl2pPr>
              <a:defRPr sz="2400"/>
            </a:lvl2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Ajouter un plan</a:t>
            </a:r>
          </a:p>
          <a:p>
            <a:pPr lvl="1"/>
            <a:r>
              <a:rPr lang="fr-FR" dirty="0"/>
              <a:t>Niveau 2</a:t>
            </a:r>
          </a:p>
          <a:p>
            <a:pPr lvl="2"/>
            <a:r>
              <a:rPr lang="fr-FR" dirty="0"/>
              <a:t>Niveau 3</a:t>
            </a:r>
          </a:p>
          <a:p>
            <a:pPr lvl="3"/>
            <a:r>
              <a:rPr lang="fr-FR" dirty="0"/>
              <a:t>Niveau 4</a:t>
            </a:r>
          </a:p>
          <a:p>
            <a:pPr lvl="4"/>
            <a:r>
              <a:rPr lang="fr-FR" dirty="0"/>
              <a:t>Niveau 5</a:t>
            </a:r>
          </a:p>
        </p:txBody>
      </p:sp>
      <p:sp>
        <p:nvSpPr>
          <p:cNvPr id="8" name="object 12"/>
          <p:cNvSpPr/>
          <p:nvPr userDrawn="1"/>
        </p:nvSpPr>
        <p:spPr>
          <a:xfrm>
            <a:off x="7118659" y="1694686"/>
            <a:ext cx="2787201" cy="4829651"/>
          </a:xfrm>
          <a:custGeom>
            <a:avLst/>
            <a:gdLst/>
            <a:ahLst/>
            <a:cxnLst/>
            <a:rect l="l" t="t" r="r" b="b"/>
            <a:pathLst>
              <a:path w="3072765" h="5324475">
                <a:moveTo>
                  <a:pt x="2662224" y="0"/>
                </a:moveTo>
                <a:lnTo>
                  <a:pt x="0" y="2662224"/>
                </a:lnTo>
                <a:lnTo>
                  <a:pt x="2662224" y="5324462"/>
                </a:lnTo>
                <a:lnTo>
                  <a:pt x="3072346" y="4914338"/>
                </a:lnTo>
              </a:path>
            </a:pathLst>
          </a:custGeom>
          <a:ln w="3175">
            <a:solidFill>
              <a:srgbClr val="6D6E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3"/>
          <p:cNvSpPr/>
          <p:nvPr userDrawn="1"/>
        </p:nvSpPr>
        <p:spPr>
          <a:xfrm>
            <a:off x="9533473" y="1694686"/>
            <a:ext cx="372087" cy="372087"/>
          </a:xfrm>
          <a:custGeom>
            <a:avLst/>
            <a:gdLst/>
            <a:ahLst/>
            <a:cxnLst/>
            <a:rect l="l" t="t" r="r" b="b"/>
            <a:pathLst>
              <a:path w="410209" h="410210">
                <a:moveTo>
                  <a:pt x="410122" y="410122"/>
                </a:moveTo>
                <a:lnTo>
                  <a:pt x="0" y="0"/>
                </a:lnTo>
              </a:path>
            </a:pathLst>
          </a:custGeom>
          <a:ln w="3175">
            <a:solidFill>
              <a:srgbClr val="6D6E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4"/>
          <p:cNvSpPr/>
          <p:nvPr userDrawn="1"/>
        </p:nvSpPr>
        <p:spPr>
          <a:xfrm>
            <a:off x="5341256" y="0"/>
            <a:ext cx="3376436" cy="6857700"/>
          </a:xfrm>
          <a:custGeom>
            <a:avLst/>
            <a:gdLst/>
            <a:ahLst/>
            <a:cxnLst/>
            <a:rect l="l" t="t" r="r" b="b"/>
            <a:pathLst>
              <a:path w="3722370" h="7560309">
                <a:moveTo>
                  <a:pt x="1132672" y="7560056"/>
                </a:moveTo>
                <a:lnTo>
                  <a:pt x="891727" y="7260080"/>
                </a:lnTo>
                <a:lnTo>
                  <a:pt x="692442" y="6965076"/>
                </a:lnTo>
                <a:lnTo>
                  <a:pt x="515870" y="6654497"/>
                </a:lnTo>
                <a:lnTo>
                  <a:pt x="363199" y="6329532"/>
                </a:lnTo>
                <a:lnTo>
                  <a:pt x="235619" y="5991369"/>
                </a:lnTo>
                <a:lnTo>
                  <a:pt x="134320" y="5641200"/>
                </a:lnTo>
                <a:lnTo>
                  <a:pt x="60490" y="5280212"/>
                </a:lnTo>
                <a:lnTo>
                  <a:pt x="15320" y="4909596"/>
                </a:lnTo>
                <a:lnTo>
                  <a:pt x="0" y="4530541"/>
                </a:lnTo>
                <a:lnTo>
                  <a:pt x="15320" y="4151487"/>
                </a:lnTo>
                <a:lnTo>
                  <a:pt x="60490" y="3780872"/>
                </a:lnTo>
                <a:lnTo>
                  <a:pt x="134320" y="3419886"/>
                </a:lnTo>
                <a:lnTo>
                  <a:pt x="235619" y="3069717"/>
                </a:lnTo>
                <a:lnTo>
                  <a:pt x="363199" y="2731555"/>
                </a:lnTo>
                <a:lnTo>
                  <a:pt x="515870" y="2406589"/>
                </a:lnTo>
                <a:lnTo>
                  <a:pt x="692442" y="2096010"/>
                </a:lnTo>
                <a:lnTo>
                  <a:pt x="891727" y="1801006"/>
                </a:lnTo>
                <a:lnTo>
                  <a:pt x="1112534" y="1522767"/>
                </a:lnTo>
                <a:lnTo>
                  <a:pt x="1353675" y="1262483"/>
                </a:lnTo>
                <a:lnTo>
                  <a:pt x="1613960" y="1021342"/>
                </a:lnTo>
                <a:lnTo>
                  <a:pt x="1892199" y="800535"/>
                </a:lnTo>
                <a:lnTo>
                  <a:pt x="2187202" y="601250"/>
                </a:lnTo>
                <a:lnTo>
                  <a:pt x="2497782" y="424677"/>
                </a:lnTo>
                <a:lnTo>
                  <a:pt x="2822747" y="272006"/>
                </a:lnTo>
                <a:lnTo>
                  <a:pt x="3160909" y="144427"/>
                </a:lnTo>
                <a:lnTo>
                  <a:pt x="3511078" y="43127"/>
                </a:lnTo>
                <a:lnTo>
                  <a:pt x="3721950" y="0"/>
                </a:lnTo>
              </a:path>
            </a:pathLst>
          </a:custGeom>
          <a:ln w="3175">
            <a:solidFill>
              <a:srgbClr val="6D6E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1425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5879" y="1709740"/>
            <a:ext cx="8543925" cy="1286553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 dirty="0"/>
              <a:t>Ajouter un titre de section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1794" y="3224893"/>
            <a:ext cx="7037613" cy="2864759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14-16/11/2018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FORUM HYDROMET 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5A5C-8A70-47DD-BA23-399FC7B1733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48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1 contenu (petite polic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11400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14-16/11/2018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FORUM HYDROMET 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5A5C-8A70-47DD-BA23-399FC7B1733F}" type="slidenum">
              <a:rPr lang="fr-FR" smtClean="0"/>
              <a:t>‹#›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1038" y="1505176"/>
            <a:ext cx="8543925" cy="332399"/>
          </a:xfrm>
        </p:spPr>
        <p:txBody>
          <a:bodyPr lIns="0" tIns="0" rIns="0" bIns="0">
            <a:sp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b="1" i="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fr-FR" dirty="0"/>
              <a:t>Cliquez pour ajouter un message ou sous-titre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81037" y="2160000"/>
            <a:ext cx="8543925" cy="4196352"/>
          </a:xfrm>
        </p:spPr>
        <p:txBody>
          <a:bodyPr>
            <a:normAutofit/>
          </a:bodyPr>
          <a:lstStyle>
            <a:lvl1pPr>
              <a:defRPr sz="1800"/>
            </a:lvl1pPr>
            <a:lvl2pPr marL="538163" indent="-228600">
              <a:tabLst/>
              <a:defRPr sz="1600"/>
            </a:lvl2pPr>
            <a:lvl3pPr marL="719138" indent="-180975">
              <a:defRPr sz="1400"/>
            </a:lvl3pPr>
            <a:lvl4pPr marL="898525" indent="-179388">
              <a:defRPr sz="1200"/>
            </a:lvl4pPr>
            <a:lvl5pPr marL="1008000" indent="-144000">
              <a:defRPr sz="12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74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14-16/11/2018</a:t>
            </a: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FORUM HYDROMET 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5A5C-8A70-47DD-BA23-399FC7B1733F}" type="slidenum">
              <a:rPr lang="fr-FR" smtClean="0"/>
              <a:t>‹#›</a:t>
            </a:fld>
            <a:endParaRPr lang="fr-FR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11400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7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1038" y="1505176"/>
            <a:ext cx="8543925" cy="332399"/>
          </a:xfrm>
        </p:spPr>
        <p:txBody>
          <a:bodyPr lIns="0" tIns="0" rIns="0" bIns="0">
            <a:sp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b="1" i="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fr-FR" dirty="0"/>
              <a:t>Cliquez pour ajouter un message ou sous-titre</a:t>
            </a:r>
          </a:p>
        </p:txBody>
      </p:sp>
    </p:spTree>
    <p:extLst>
      <p:ext uri="{BB962C8B-B14F-4D97-AF65-F5344CB8AC3E}">
        <p14:creationId xmlns:p14="http://schemas.microsoft.com/office/powerpoint/2010/main" val="4160845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 avec arrière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611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108000" tIns="108000" rIns="36000" bIns="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7" y="6356352"/>
            <a:ext cx="972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14-16/11/2018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61564" y="6356352"/>
            <a:ext cx="6822721" cy="36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FORUM HYDROMET 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94957" y="6356352"/>
            <a:ext cx="46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E5A5C-8A70-47DD-BA23-399FC7B1733F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19" name="Groupe 18"/>
          <p:cNvGrpSpPr/>
          <p:nvPr/>
        </p:nvGrpSpPr>
        <p:grpSpPr>
          <a:xfrm>
            <a:off x="7437366" y="3220802"/>
            <a:ext cx="2468634" cy="3637198"/>
            <a:chOff x="7437366" y="3220802"/>
            <a:chExt cx="2468634" cy="3637198"/>
          </a:xfrm>
        </p:grpSpPr>
        <p:sp>
          <p:nvSpPr>
            <p:cNvPr id="20" name="object 2"/>
            <p:cNvSpPr/>
            <p:nvPr/>
          </p:nvSpPr>
          <p:spPr>
            <a:xfrm>
              <a:off x="9382568" y="6222477"/>
              <a:ext cx="302393" cy="302393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166395" y="0"/>
                  </a:moveTo>
                  <a:lnTo>
                    <a:pt x="0" y="166395"/>
                  </a:lnTo>
                  <a:lnTo>
                    <a:pt x="166395" y="332778"/>
                  </a:lnTo>
                  <a:lnTo>
                    <a:pt x="332790" y="166395"/>
                  </a:lnTo>
                  <a:lnTo>
                    <a:pt x="166395" y="0"/>
                  </a:lnTo>
                  <a:close/>
                </a:path>
              </a:pathLst>
            </a:custGeom>
            <a:ln w="3175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3"/>
            <p:cNvSpPr/>
            <p:nvPr/>
          </p:nvSpPr>
          <p:spPr>
            <a:xfrm>
              <a:off x="9271484" y="6111392"/>
              <a:ext cx="524148" cy="524148"/>
            </a:xfrm>
            <a:custGeom>
              <a:avLst/>
              <a:gdLst/>
              <a:ahLst/>
              <a:cxnLst/>
              <a:rect l="l" t="t" r="r" b="b"/>
              <a:pathLst>
                <a:path w="577850" h="577850">
                  <a:moveTo>
                    <a:pt x="577723" y="288861"/>
                  </a:moveTo>
                  <a:lnTo>
                    <a:pt x="573942" y="335713"/>
                  </a:lnTo>
                  <a:lnTo>
                    <a:pt x="562996" y="380159"/>
                  </a:lnTo>
                  <a:lnTo>
                    <a:pt x="545481" y="421603"/>
                  </a:lnTo>
                  <a:lnTo>
                    <a:pt x="521990" y="459450"/>
                  </a:lnTo>
                  <a:lnTo>
                    <a:pt x="493118" y="493107"/>
                  </a:lnTo>
                  <a:lnTo>
                    <a:pt x="459460" y="521978"/>
                  </a:lnTo>
                  <a:lnTo>
                    <a:pt x="421611" y="545469"/>
                  </a:lnTo>
                  <a:lnTo>
                    <a:pt x="380165" y="562984"/>
                  </a:lnTo>
                  <a:lnTo>
                    <a:pt x="335717" y="573929"/>
                  </a:lnTo>
                  <a:lnTo>
                    <a:pt x="288861" y="577710"/>
                  </a:lnTo>
                  <a:lnTo>
                    <a:pt x="265169" y="576752"/>
                  </a:lnTo>
                  <a:lnTo>
                    <a:pt x="219443" y="569315"/>
                  </a:lnTo>
                  <a:lnTo>
                    <a:pt x="176422" y="555010"/>
                  </a:lnTo>
                  <a:lnTo>
                    <a:pt x="136699" y="534433"/>
                  </a:lnTo>
                  <a:lnTo>
                    <a:pt x="100872" y="508178"/>
                  </a:lnTo>
                  <a:lnTo>
                    <a:pt x="69532" y="476840"/>
                  </a:lnTo>
                  <a:lnTo>
                    <a:pt x="43277" y="441013"/>
                  </a:lnTo>
                  <a:lnTo>
                    <a:pt x="22699" y="401293"/>
                  </a:lnTo>
                  <a:lnTo>
                    <a:pt x="8394" y="358274"/>
                  </a:lnTo>
                  <a:lnTo>
                    <a:pt x="957" y="312551"/>
                  </a:lnTo>
                  <a:lnTo>
                    <a:pt x="0" y="288861"/>
                  </a:lnTo>
                  <a:lnTo>
                    <a:pt x="957" y="265169"/>
                  </a:lnTo>
                  <a:lnTo>
                    <a:pt x="8394" y="219443"/>
                  </a:lnTo>
                  <a:lnTo>
                    <a:pt x="22699" y="176422"/>
                  </a:lnTo>
                  <a:lnTo>
                    <a:pt x="43277" y="136699"/>
                  </a:lnTo>
                  <a:lnTo>
                    <a:pt x="69532" y="100872"/>
                  </a:lnTo>
                  <a:lnTo>
                    <a:pt x="100872" y="69532"/>
                  </a:lnTo>
                  <a:lnTo>
                    <a:pt x="136699" y="43277"/>
                  </a:lnTo>
                  <a:lnTo>
                    <a:pt x="176422" y="22699"/>
                  </a:lnTo>
                  <a:lnTo>
                    <a:pt x="219443" y="8394"/>
                  </a:lnTo>
                  <a:lnTo>
                    <a:pt x="265169" y="957"/>
                  </a:lnTo>
                  <a:lnTo>
                    <a:pt x="288861" y="0"/>
                  </a:lnTo>
                  <a:lnTo>
                    <a:pt x="312553" y="957"/>
                  </a:lnTo>
                  <a:lnTo>
                    <a:pt x="358279" y="8394"/>
                  </a:lnTo>
                  <a:lnTo>
                    <a:pt x="401300" y="22699"/>
                  </a:lnTo>
                  <a:lnTo>
                    <a:pt x="441023" y="43277"/>
                  </a:lnTo>
                  <a:lnTo>
                    <a:pt x="476850" y="69532"/>
                  </a:lnTo>
                  <a:lnTo>
                    <a:pt x="508190" y="100872"/>
                  </a:lnTo>
                  <a:lnTo>
                    <a:pt x="534445" y="136699"/>
                  </a:lnTo>
                  <a:lnTo>
                    <a:pt x="555023" y="176422"/>
                  </a:lnTo>
                  <a:lnTo>
                    <a:pt x="569328" y="219443"/>
                  </a:lnTo>
                  <a:lnTo>
                    <a:pt x="576765" y="265169"/>
                  </a:lnTo>
                  <a:lnTo>
                    <a:pt x="577723" y="288861"/>
                  </a:lnTo>
                  <a:close/>
                </a:path>
              </a:pathLst>
            </a:custGeom>
            <a:ln w="3175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/>
            <p:cNvSpPr/>
            <p:nvPr/>
          </p:nvSpPr>
          <p:spPr>
            <a:xfrm>
              <a:off x="9231631" y="5920607"/>
              <a:ext cx="604210" cy="604210"/>
            </a:xfrm>
            <a:custGeom>
              <a:avLst/>
              <a:gdLst/>
              <a:ahLst/>
              <a:cxnLst/>
              <a:rect l="l" t="t" r="r" b="b"/>
              <a:pathLst>
                <a:path w="666115" h="666115">
                  <a:moveTo>
                    <a:pt x="332778" y="0"/>
                  </a:moveTo>
                  <a:lnTo>
                    <a:pt x="0" y="332778"/>
                  </a:lnTo>
                  <a:lnTo>
                    <a:pt x="332778" y="665556"/>
                  </a:lnTo>
                  <a:lnTo>
                    <a:pt x="665556" y="332778"/>
                  </a:lnTo>
                  <a:lnTo>
                    <a:pt x="332778" y="0"/>
                  </a:lnTo>
                </a:path>
              </a:pathLst>
            </a:custGeom>
            <a:ln w="3175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/>
            <p:cNvSpPr/>
            <p:nvPr/>
          </p:nvSpPr>
          <p:spPr>
            <a:xfrm>
              <a:off x="9009461" y="5698437"/>
              <a:ext cx="896236" cy="1048296"/>
            </a:xfrm>
            <a:custGeom>
              <a:avLst/>
              <a:gdLst/>
              <a:ahLst/>
              <a:cxnLst/>
              <a:rect l="l" t="t" r="r" b="b"/>
              <a:pathLst>
                <a:path w="988059" h="1155700">
                  <a:moveTo>
                    <a:pt x="987822" y="984490"/>
                  </a:moveTo>
                  <a:lnTo>
                    <a:pt x="953683" y="1016363"/>
                  </a:lnTo>
                  <a:lnTo>
                    <a:pt x="918903" y="1043964"/>
                  </a:lnTo>
                  <a:lnTo>
                    <a:pt x="882027" y="1068875"/>
                  </a:lnTo>
                  <a:lnTo>
                    <a:pt x="843204" y="1090947"/>
                  </a:lnTo>
                  <a:lnTo>
                    <a:pt x="802583" y="1110032"/>
                  </a:lnTo>
                  <a:lnTo>
                    <a:pt x="760313" y="1125980"/>
                  </a:lnTo>
                  <a:lnTo>
                    <a:pt x="716542" y="1138642"/>
                  </a:lnTo>
                  <a:lnTo>
                    <a:pt x="671418" y="1147871"/>
                  </a:lnTo>
                  <a:lnTo>
                    <a:pt x="625091" y="1153518"/>
                  </a:lnTo>
                  <a:lnTo>
                    <a:pt x="577710" y="1155433"/>
                  </a:lnTo>
                  <a:lnTo>
                    <a:pt x="530328" y="1153518"/>
                  </a:lnTo>
                  <a:lnTo>
                    <a:pt x="484002" y="1147871"/>
                  </a:lnTo>
                  <a:lnTo>
                    <a:pt x="438879" y="1138642"/>
                  </a:lnTo>
                  <a:lnTo>
                    <a:pt x="395108" y="1125980"/>
                  </a:lnTo>
                  <a:lnTo>
                    <a:pt x="352838" y="1110032"/>
                  </a:lnTo>
                  <a:lnTo>
                    <a:pt x="312218" y="1090947"/>
                  </a:lnTo>
                  <a:lnTo>
                    <a:pt x="273396" y="1068875"/>
                  </a:lnTo>
                  <a:lnTo>
                    <a:pt x="236521" y="1043964"/>
                  </a:lnTo>
                  <a:lnTo>
                    <a:pt x="201742" y="1016363"/>
                  </a:lnTo>
                  <a:lnTo>
                    <a:pt x="169206" y="986220"/>
                  </a:lnTo>
                  <a:lnTo>
                    <a:pt x="139064" y="953683"/>
                  </a:lnTo>
                  <a:lnTo>
                    <a:pt x="111464" y="918903"/>
                  </a:lnTo>
                  <a:lnTo>
                    <a:pt x="86553" y="882027"/>
                  </a:lnTo>
                  <a:lnTo>
                    <a:pt x="64482" y="843204"/>
                  </a:lnTo>
                  <a:lnTo>
                    <a:pt x="45399" y="802583"/>
                  </a:lnTo>
                  <a:lnTo>
                    <a:pt x="29451" y="760313"/>
                  </a:lnTo>
                  <a:lnTo>
                    <a:pt x="16789" y="716542"/>
                  </a:lnTo>
                  <a:lnTo>
                    <a:pt x="7561" y="671418"/>
                  </a:lnTo>
                  <a:lnTo>
                    <a:pt x="1915" y="625091"/>
                  </a:lnTo>
                  <a:lnTo>
                    <a:pt x="0" y="577710"/>
                  </a:lnTo>
                  <a:lnTo>
                    <a:pt x="1915" y="530328"/>
                  </a:lnTo>
                  <a:lnTo>
                    <a:pt x="7561" y="484002"/>
                  </a:lnTo>
                  <a:lnTo>
                    <a:pt x="16789" y="438879"/>
                  </a:lnTo>
                  <a:lnTo>
                    <a:pt x="29451" y="395108"/>
                  </a:lnTo>
                  <a:lnTo>
                    <a:pt x="45399" y="352838"/>
                  </a:lnTo>
                  <a:lnTo>
                    <a:pt x="64482" y="312218"/>
                  </a:lnTo>
                  <a:lnTo>
                    <a:pt x="86553" y="273396"/>
                  </a:lnTo>
                  <a:lnTo>
                    <a:pt x="111464" y="236521"/>
                  </a:lnTo>
                  <a:lnTo>
                    <a:pt x="139064" y="201742"/>
                  </a:lnTo>
                  <a:lnTo>
                    <a:pt x="169206" y="169206"/>
                  </a:lnTo>
                  <a:lnTo>
                    <a:pt x="201742" y="139064"/>
                  </a:lnTo>
                  <a:lnTo>
                    <a:pt x="236521" y="111464"/>
                  </a:lnTo>
                  <a:lnTo>
                    <a:pt x="273396" y="86553"/>
                  </a:lnTo>
                  <a:lnTo>
                    <a:pt x="312218" y="64482"/>
                  </a:lnTo>
                  <a:lnTo>
                    <a:pt x="352838" y="45399"/>
                  </a:lnTo>
                  <a:lnTo>
                    <a:pt x="395108" y="29451"/>
                  </a:lnTo>
                  <a:lnTo>
                    <a:pt x="438879" y="16789"/>
                  </a:lnTo>
                  <a:lnTo>
                    <a:pt x="484002" y="7561"/>
                  </a:lnTo>
                  <a:lnTo>
                    <a:pt x="530328" y="1915"/>
                  </a:lnTo>
                  <a:lnTo>
                    <a:pt x="577710" y="0"/>
                  </a:lnTo>
                  <a:lnTo>
                    <a:pt x="625091" y="1915"/>
                  </a:lnTo>
                  <a:lnTo>
                    <a:pt x="671418" y="7561"/>
                  </a:lnTo>
                  <a:lnTo>
                    <a:pt x="716542" y="16789"/>
                  </a:lnTo>
                  <a:lnTo>
                    <a:pt x="760313" y="29451"/>
                  </a:lnTo>
                  <a:lnTo>
                    <a:pt x="802583" y="45399"/>
                  </a:lnTo>
                  <a:lnTo>
                    <a:pt x="843204" y="64482"/>
                  </a:lnTo>
                  <a:lnTo>
                    <a:pt x="882027" y="86553"/>
                  </a:lnTo>
                  <a:lnTo>
                    <a:pt x="918903" y="111464"/>
                  </a:lnTo>
                  <a:lnTo>
                    <a:pt x="953683" y="139064"/>
                  </a:lnTo>
                  <a:lnTo>
                    <a:pt x="986220" y="169206"/>
                  </a:lnTo>
                  <a:lnTo>
                    <a:pt x="987822" y="170936"/>
                  </a:lnTo>
                </a:path>
              </a:pathLst>
            </a:custGeom>
            <a:ln w="3175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/>
            <p:cNvSpPr/>
            <p:nvPr/>
          </p:nvSpPr>
          <p:spPr>
            <a:xfrm>
              <a:off x="8929778" y="5316924"/>
              <a:ext cx="975722" cy="1207845"/>
            </a:xfrm>
            <a:custGeom>
              <a:avLst/>
              <a:gdLst/>
              <a:ahLst/>
              <a:cxnLst/>
              <a:rect l="l" t="t" r="r" b="b"/>
              <a:pathLst>
                <a:path w="1075690" h="1331595">
                  <a:moveTo>
                    <a:pt x="665556" y="0"/>
                  </a:moveTo>
                  <a:lnTo>
                    <a:pt x="0" y="665556"/>
                  </a:lnTo>
                  <a:lnTo>
                    <a:pt x="665556" y="1331112"/>
                  </a:lnTo>
                  <a:lnTo>
                    <a:pt x="1075669" y="920998"/>
                  </a:lnTo>
                </a:path>
              </a:pathLst>
            </a:custGeom>
            <a:ln w="3175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/>
            <p:cNvSpPr/>
            <p:nvPr/>
          </p:nvSpPr>
          <p:spPr>
            <a:xfrm>
              <a:off x="9533482" y="5316924"/>
              <a:ext cx="372087" cy="372087"/>
            </a:xfrm>
            <a:custGeom>
              <a:avLst/>
              <a:gdLst/>
              <a:ahLst/>
              <a:cxnLst/>
              <a:rect l="l" t="t" r="r" b="b"/>
              <a:pathLst>
                <a:path w="410209" h="410210">
                  <a:moveTo>
                    <a:pt x="410113" y="41011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/>
            <p:cNvSpPr/>
            <p:nvPr/>
          </p:nvSpPr>
          <p:spPr>
            <a:xfrm>
              <a:off x="8485427" y="4872573"/>
              <a:ext cx="1420384" cy="1985427"/>
            </a:xfrm>
            <a:custGeom>
              <a:avLst/>
              <a:gdLst/>
              <a:ahLst/>
              <a:cxnLst/>
              <a:rect l="l" t="t" r="r" b="b"/>
              <a:pathLst>
                <a:path w="1565909" h="2188845">
                  <a:moveTo>
                    <a:pt x="637989" y="2188260"/>
                  </a:moveTo>
                  <a:lnTo>
                    <a:pt x="546802" y="2137755"/>
                  </a:lnTo>
                  <a:lnTo>
                    <a:pt x="473051" y="2087933"/>
                  </a:lnTo>
                  <a:lnTo>
                    <a:pt x="403491" y="2032731"/>
                  </a:lnTo>
                  <a:lnTo>
                    <a:pt x="338420" y="1972446"/>
                  </a:lnTo>
                  <a:lnTo>
                    <a:pt x="278134" y="1907375"/>
                  </a:lnTo>
                  <a:lnTo>
                    <a:pt x="222932" y="1837815"/>
                  </a:lnTo>
                  <a:lnTo>
                    <a:pt x="173111" y="1764064"/>
                  </a:lnTo>
                  <a:lnTo>
                    <a:pt x="128968" y="1686419"/>
                  </a:lnTo>
                  <a:lnTo>
                    <a:pt x="90800" y="1605178"/>
                  </a:lnTo>
                  <a:lnTo>
                    <a:pt x="58905" y="1520638"/>
                  </a:lnTo>
                  <a:lnTo>
                    <a:pt x="33580" y="1433096"/>
                  </a:lnTo>
                  <a:lnTo>
                    <a:pt x="15122" y="1342849"/>
                  </a:lnTo>
                  <a:lnTo>
                    <a:pt x="3830" y="1250196"/>
                  </a:lnTo>
                  <a:lnTo>
                    <a:pt x="0" y="1155433"/>
                  </a:lnTo>
                  <a:lnTo>
                    <a:pt x="3830" y="1060670"/>
                  </a:lnTo>
                  <a:lnTo>
                    <a:pt x="15122" y="968016"/>
                  </a:lnTo>
                  <a:lnTo>
                    <a:pt x="33580" y="877770"/>
                  </a:lnTo>
                  <a:lnTo>
                    <a:pt x="58905" y="790228"/>
                  </a:lnTo>
                  <a:lnTo>
                    <a:pt x="90800" y="705688"/>
                  </a:lnTo>
                  <a:lnTo>
                    <a:pt x="128968" y="624446"/>
                  </a:lnTo>
                  <a:lnTo>
                    <a:pt x="173111" y="546802"/>
                  </a:lnTo>
                  <a:lnTo>
                    <a:pt x="222932" y="473051"/>
                  </a:lnTo>
                  <a:lnTo>
                    <a:pt x="278134" y="403491"/>
                  </a:lnTo>
                  <a:lnTo>
                    <a:pt x="338420" y="338420"/>
                  </a:lnTo>
                  <a:lnTo>
                    <a:pt x="403491" y="278134"/>
                  </a:lnTo>
                  <a:lnTo>
                    <a:pt x="473051" y="222932"/>
                  </a:lnTo>
                  <a:lnTo>
                    <a:pt x="546802" y="173111"/>
                  </a:lnTo>
                  <a:lnTo>
                    <a:pt x="624446" y="128968"/>
                  </a:lnTo>
                  <a:lnTo>
                    <a:pt x="705688" y="90800"/>
                  </a:lnTo>
                  <a:lnTo>
                    <a:pt x="790228" y="58905"/>
                  </a:lnTo>
                  <a:lnTo>
                    <a:pt x="877770" y="33580"/>
                  </a:lnTo>
                  <a:lnTo>
                    <a:pt x="968016" y="15122"/>
                  </a:lnTo>
                  <a:lnTo>
                    <a:pt x="1060670" y="3830"/>
                  </a:lnTo>
                  <a:lnTo>
                    <a:pt x="1155433" y="0"/>
                  </a:lnTo>
                  <a:lnTo>
                    <a:pt x="1250196" y="3830"/>
                  </a:lnTo>
                  <a:lnTo>
                    <a:pt x="1342849" y="15122"/>
                  </a:lnTo>
                  <a:lnTo>
                    <a:pt x="1433096" y="33580"/>
                  </a:lnTo>
                  <a:lnTo>
                    <a:pt x="1520638" y="58905"/>
                  </a:lnTo>
                  <a:lnTo>
                    <a:pt x="1565546" y="75848"/>
                  </a:lnTo>
                </a:path>
              </a:pathLst>
            </a:custGeom>
            <a:ln w="3175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9"/>
            <p:cNvSpPr/>
            <p:nvPr/>
          </p:nvSpPr>
          <p:spPr>
            <a:xfrm>
              <a:off x="8326068" y="4109504"/>
              <a:ext cx="1579932" cy="2415113"/>
            </a:xfrm>
            <a:custGeom>
              <a:avLst/>
              <a:gdLst/>
              <a:ahLst/>
              <a:cxnLst/>
              <a:rect l="l" t="t" r="r" b="b"/>
              <a:pathLst>
                <a:path w="1741804" h="2662554">
                  <a:moveTo>
                    <a:pt x="1331112" y="0"/>
                  </a:moveTo>
                  <a:lnTo>
                    <a:pt x="0" y="1331112"/>
                  </a:lnTo>
                  <a:lnTo>
                    <a:pt x="1331112" y="2662224"/>
                  </a:lnTo>
                  <a:lnTo>
                    <a:pt x="1741233" y="2252103"/>
                  </a:lnTo>
                </a:path>
              </a:pathLst>
            </a:custGeom>
            <a:ln w="3175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0"/>
            <p:cNvSpPr/>
            <p:nvPr/>
          </p:nvSpPr>
          <p:spPr>
            <a:xfrm>
              <a:off x="9533474" y="4109504"/>
              <a:ext cx="372087" cy="372087"/>
            </a:xfrm>
            <a:custGeom>
              <a:avLst/>
              <a:gdLst/>
              <a:ahLst/>
              <a:cxnLst/>
              <a:rect l="l" t="t" r="r" b="b"/>
              <a:pathLst>
                <a:path w="410209" h="410210">
                  <a:moveTo>
                    <a:pt x="410121" y="41012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"/>
            <p:cNvSpPr/>
            <p:nvPr/>
          </p:nvSpPr>
          <p:spPr>
            <a:xfrm>
              <a:off x="7437366" y="3220802"/>
              <a:ext cx="2468104" cy="3636782"/>
            </a:xfrm>
            <a:custGeom>
              <a:avLst/>
              <a:gdLst/>
              <a:ahLst/>
              <a:cxnLst/>
              <a:rect l="l" t="t" r="r" b="b"/>
              <a:pathLst>
                <a:path w="2720975" h="4009390">
                  <a:moveTo>
                    <a:pt x="746313" y="4009265"/>
                  </a:moveTo>
                  <a:lnTo>
                    <a:pt x="676835" y="3944897"/>
                  </a:lnTo>
                  <a:lnTo>
                    <a:pt x="556265" y="3814755"/>
                  </a:lnTo>
                  <a:lnTo>
                    <a:pt x="445861" y="3675636"/>
                  </a:lnTo>
                  <a:lnTo>
                    <a:pt x="346219" y="3528134"/>
                  </a:lnTo>
                  <a:lnTo>
                    <a:pt x="257933" y="3372844"/>
                  </a:lnTo>
                  <a:lnTo>
                    <a:pt x="181598" y="3210362"/>
                  </a:lnTo>
                  <a:lnTo>
                    <a:pt x="117809" y="3041280"/>
                  </a:lnTo>
                  <a:lnTo>
                    <a:pt x="67159" y="2866196"/>
                  </a:lnTo>
                  <a:lnTo>
                    <a:pt x="30245" y="2685702"/>
                  </a:lnTo>
                  <a:lnTo>
                    <a:pt x="7660" y="2500394"/>
                  </a:lnTo>
                  <a:lnTo>
                    <a:pt x="0" y="2310866"/>
                  </a:lnTo>
                  <a:lnTo>
                    <a:pt x="7660" y="2121340"/>
                  </a:lnTo>
                  <a:lnTo>
                    <a:pt x="30245" y="1936033"/>
                  </a:lnTo>
                  <a:lnTo>
                    <a:pt x="67159" y="1755541"/>
                  </a:lnTo>
                  <a:lnTo>
                    <a:pt x="117809" y="1580457"/>
                  </a:lnTo>
                  <a:lnTo>
                    <a:pt x="181598" y="1411376"/>
                  </a:lnTo>
                  <a:lnTo>
                    <a:pt x="257933" y="1248893"/>
                  </a:lnTo>
                  <a:lnTo>
                    <a:pt x="346219" y="1093604"/>
                  </a:lnTo>
                  <a:lnTo>
                    <a:pt x="445861" y="946102"/>
                  </a:lnTo>
                  <a:lnTo>
                    <a:pt x="556265" y="806982"/>
                  </a:lnTo>
                  <a:lnTo>
                    <a:pt x="676835" y="676840"/>
                  </a:lnTo>
                  <a:lnTo>
                    <a:pt x="806977" y="556269"/>
                  </a:lnTo>
                  <a:lnTo>
                    <a:pt x="946096" y="445865"/>
                  </a:lnTo>
                  <a:lnTo>
                    <a:pt x="1093598" y="346222"/>
                  </a:lnTo>
                  <a:lnTo>
                    <a:pt x="1248888" y="257936"/>
                  </a:lnTo>
                  <a:lnTo>
                    <a:pt x="1411371" y="181600"/>
                  </a:lnTo>
                  <a:lnTo>
                    <a:pt x="1580452" y="117810"/>
                  </a:lnTo>
                  <a:lnTo>
                    <a:pt x="1755537" y="67160"/>
                  </a:lnTo>
                  <a:lnTo>
                    <a:pt x="1936030" y="30245"/>
                  </a:lnTo>
                  <a:lnTo>
                    <a:pt x="2121338" y="7660"/>
                  </a:lnTo>
                  <a:lnTo>
                    <a:pt x="2310866" y="0"/>
                  </a:lnTo>
                  <a:lnTo>
                    <a:pt x="2500394" y="7660"/>
                  </a:lnTo>
                  <a:lnTo>
                    <a:pt x="2685702" y="30245"/>
                  </a:lnTo>
                  <a:lnTo>
                    <a:pt x="2720987" y="37462"/>
                  </a:lnTo>
                </a:path>
              </a:pathLst>
            </a:custGeom>
            <a:ln w="3175">
              <a:solidFill>
                <a:srgbClr val="6D6E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0" name="Image 49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70282" y="6407083"/>
            <a:ext cx="144000" cy="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52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71" r:id="rId4"/>
    <p:sldLayoutId id="2147483669" r:id="rId5"/>
    <p:sldLayoutId id="2147483663" r:id="rId6"/>
    <p:sldLayoutId id="2147483670" r:id="rId7"/>
    <p:sldLayoutId id="2147483666" r:id="rId8"/>
    <p:sldLayoutId id="2147483667" r:id="rId9"/>
    <p:sldLayoutId id="2147483668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58775" indent="-358775" algn="l" defTabSz="914400" rtl="0" eaLnBrk="1" latinLnBrk="0" hangingPunct="1">
        <a:lnSpc>
          <a:spcPct val="90000"/>
        </a:lnSpc>
        <a:spcBef>
          <a:spcPts val="1000"/>
        </a:spcBef>
        <a:buSzPct val="80000"/>
        <a:buFontTx/>
        <a:buBlip>
          <a:blip r:embed="rId13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SzPct val="50000"/>
        <a:buFont typeface="Wingdings" panose="05000000000000000000" pitchFamily="2" charset="2"/>
        <a:buChar char=""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Wingdings 2" panose="05020102010507070707" pitchFamily="18" charset="2"/>
        <a:buChar char="¯"/>
        <a:defRPr sz="16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1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tiff"/><Relationship Id="rId13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7" Type="http://schemas.openxmlformats.org/officeDocument/2006/relationships/image" Target="../media/image8.png"/><Relationship Id="rId8" Type="http://schemas.openxmlformats.org/officeDocument/2006/relationships/image" Target="../media/image9.tiff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jp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tiff"/><Relationship Id="rId3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8000" y="1735642"/>
            <a:ext cx="7909600" cy="2506840"/>
          </a:xfrm>
        </p:spPr>
        <p:txBody>
          <a:bodyPr/>
          <a:lstStyle/>
          <a:p>
            <a:r>
              <a:rPr lang="fr-FR" smtClean="0"/>
              <a:t>Recherche-Développement-Innovation </a:t>
            </a:r>
            <a:r>
              <a:rPr lang="fr-FR" dirty="0" smtClean="0"/>
              <a:t>en </a:t>
            </a:r>
            <a:r>
              <a:rPr lang="fr-FR" dirty="0" err="1" smtClean="0"/>
              <a:t>hydro-météorologie</a:t>
            </a:r>
            <a:r>
              <a:rPr lang="fr-FR" dirty="0" smtClean="0"/>
              <a:t> en </a:t>
            </a:r>
            <a:r>
              <a:rPr lang="fr-FR" dirty="0"/>
              <a:t>Afrique </a:t>
            </a:r>
            <a:r>
              <a:rPr lang="fr-FR" dirty="0" smtClean="0"/>
              <a:t>centrale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i="1" dirty="0" smtClean="0">
                <a:solidFill>
                  <a:schemeClr val="accent6"/>
                </a:solidFill>
              </a:rPr>
              <a:t>IRD et partenaires</a:t>
            </a:r>
            <a:endParaRPr lang="fr-FR" i="1" dirty="0">
              <a:solidFill>
                <a:schemeClr val="accent6"/>
              </a:solidFill>
            </a:endParaRP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>
          <a:xfrm>
            <a:off x="828000" y="4973227"/>
            <a:ext cx="5637399" cy="902092"/>
          </a:xfrm>
        </p:spPr>
        <p:txBody>
          <a:bodyPr>
            <a:spAutoFit/>
          </a:bodyPr>
          <a:lstStyle/>
          <a:p>
            <a:r>
              <a:rPr lang="fr-FR" i="1" dirty="0" smtClean="0"/>
              <a:t>Jean-Jacques Braun</a:t>
            </a:r>
          </a:p>
          <a:p>
            <a:r>
              <a:rPr lang="fr-FR" i="1" dirty="0" smtClean="0"/>
              <a:t>Représentant Délégué IRD-Cameroun</a:t>
            </a:r>
          </a:p>
        </p:txBody>
      </p:sp>
    </p:spTree>
    <p:extLst>
      <p:ext uri="{BB962C8B-B14F-4D97-AF65-F5344CB8AC3E}">
        <p14:creationId xmlns:p14="http://schemas.microsoft.com/office/powerpoint/2010/main" val="181604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0200" y="365128"/>
            <a:ext cx="8543925" cy="511565"/>
          </a:xfrm>
        </p:spPr>
        <p:txBody>
          <a:bodyPr/>
          <a:lstStyle/>
          <a:p>
            <a:r>
              <a:rPr lang="fr-FR" dirty="0" smtClean="0"/>
              <a:t>Leçons tirées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0200" y="1085176"/>
            <a:ext cx="7124700" cy="5088879"/>
          </a:xfrm>
        </p:spPr>
        <p:txBody>
          <a:bodyPr wrap="square">
            <a:spAutoFit/>
          </a:bodyPr>
          <a:lstStyle/>
          <a:p>
            <a:r>
              <a:rPr lang="fr-FR" b="1" dirty="0" smtClean="0"/>
              <a:t>Processus très long </a:t>
            </a:r>
            <a:r>
              <a:rPr lang="fr-FR" dirty="0" smtClean="0"/>
              <a:t>avant d’aboutir au financement et démarrer les travaux</a:t>
            </a:r>
          </a:p>
          <a:p>
            <a:pPr lvl="1"/>
            <a:r>
              <a:rPr lang="fr-FR" dirty="0" smtClean="0"/>
              <a:t>1ère </a:t>
            </a:r>
            <a:r>
              <a:rPr lang="fr-FR" dirty="0"/>
              <a:t>rencontre avec MO-CUD </a:t>
            </a:r>
            <a:r>
              <a:rPr lang="fr-FR" dirty="0" smtClean="0"/>
              <a:t>le </a:t>
            </a:r>
            <a:r>
              <a:rPr lang="fr-FR" b="1" dirty="0" smtClean="0"/>
              <a:t>9/11/2016</a:t>
            </a:r>
          </a:p>
          <a:p>
            <a:pPr lvl="1"/>
            <a:r>
              <a:rPr lang="fr-FR" dirty="0" smtClean="0"/>
              <a:t>Démarrage du projet en </a:t>
            </a:r>
            <a:r>
              <a:rPr lang="fr-FR" b="1" dirty="0" smtClean="0"/>
              <a:t>juillet 2018</a:t>
            </a:r>
          </a:p>
          <a:p>
            <a:r>
              <a:rPr lang="fr-FR" b="1" dirty="0" smtClean="0"/>
              <a:t>Co-financements utiles </a:t>
            </a:r>
            <a:r>
              <a:rPr lang="fr-FR" dirty="0" smtClean="0"/>
              <a:t>(agrégation d’autres projets portés par IRD)</a:t>
            </a:r>
          </a:p>
          <a:p>
            <a:pPr lvl="1"/>
            <a:r>
              <a:rPr lang="fr-FR" dirty="0" smtClean="0"/>
              <a:t>RAINCELL / financement SMART (40 K€ de matériel installé), accord avec Orange Cameroun</a:t>
            </a:r>
          </a:p>
          <a:p>
            <a:pPr lvl="1"/>
            <a:r>
              <a:rPr lang="fr-FR" dirty="0" smtClean="0"/>
              <a:t>GDRI </a:t>
            </a:r>
            <a:r>
              <a:rPr lang="fr-FR" dirty="0" err="1" smtClean="0"/>
              <a:t>Sense</a:t>
            </a:r>
            <a:r>
              <a:rPr lang="fr-FR" dirty="0" smtClean="0"/>
              <a:t> Sud : UMMISCO (internet des objets </a:t>
            </a:r>
            <a:r>
              <a:rPr lang="mr-IN" dirty="0" smtClean="0"/>
              <a:t>–</a:t>
            </a:r>
            <a:r>
              <a:rPr lang="fr-FR" dirty="0" err="1" smtClean="0"/>
              <a:t>IoT</a:t>
            </a:r>
            <a:r>
              <a:rPr lang="fr-FR" dirty="0" smtClean="0"/>
              <a:t>)</a:t>
            </a:r>
            <a:endParaRPr lang="fr-FR" dirty="0"/>
          </a:p>
          <a:p>
            <a:r>
              <a:rPr lang="fr-FR" b="1" dirty="0" smtClean="0"/>
              <a:t>Reproductibilité du processus sur d’autres villes</a:t>
            </a:r>
          </a:p>
          <a:p>
            <a:r>
              <a:rPr lang="fr-FR" b="1" dirty="0" smtClean="0"/>
              <a:t>Risques : </a:t>
            </a:r>
          </a:p>
          <a:p>
            <a:pPr lvl="1"/>
            <a:r>
              <a:rPr lang="fr-FR" dirty="0" smtClean="0"/>
              <a:t>Pertes de partenaires au cours du temps </a:t>
            </a:r>
            <a:r>
              <a:rPr lang="mr-IN" dirty="0" smtClean="0"/>
              <a:t>…</a:t>
            </a:r>
            <a:endParaRPr lang="fr-FR" dirty="0" smtClean="0"/>
          </a:p>
          <a:p>
            <a:pPr lvl="1"/>
            <a:r>
              <a:rPr lang="fr-FR" dirty="0"/>
              <a:t>T</a:t>
            </a:r>
            <a:r>
              <a:rPr lang="fr-FR" dirty="0" smtClean="0"/>
              <a:t>emps AFD (ou autres bailleurs du développement) ≠ temps IRD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14-16/11/2018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FORUM HYDROMET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5A5C-8A70-47DD-BA23-399FC7B1733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613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50893" y="65092"/>
            <a:ext cx="8255108" cy="600072"/>
          </a:xfrm>
        </p:spPr>
        <p:txBody>
          <a:bodyPr/>
          <a:lstStyle/>
          <a:p>
            <a:r>
              <a:rPr lang="fr-FR" dirty="0"/>
              <a:t>Pour conclure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50891" y="665164"/>
            <a:ext cx="7802563" cy="5698277"/>
          </a:xfr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0090"/>
                </a:solidFill>
                <a:ea typeface="Arial"/>
                <a:cs typeface="Arial"/>
                <a:sym typeface="Arial"/>
              </a:rPr>
              <a:t>Maintenir une </a:t>
            </a:r>
            <a:r>
              <a:rPr lang="fr-FR" b="1" dirty="0">
                <a:solidFill>
                  <a:srgbClr val="000090"/>
                </a:solidFill>
                <a:ea typeface="Arial"/>
                <a:cs typeface="Arial"/>
                <a:sym typeface="Arial"/>
              </a:rPr>
              <a:t>animation scientifique </a:t>
            </a:r>
            <a:r>
              <a:rPr lang="fr-FR" b="1" dirty="0" smtClean="0">
                <a:solidFill>
                  <a:srgbClr val="000090"/>
                </a:solidFill>
                <a:ea typeface="Arial"/>
                <a:cs typeface="Arial"/>
                <a:sym typeface="Arial"/>
              </a:rPr>
              <a:t>régionale </a:t>
            </a:r>
            <a:r>
              <a:rPr lang="fr-FR" dirty="0" smtClean="0">
                <a:solidFill>
                  <a:srgbClr val="000090"/>
                </a:solidFill>
                <a:ea typeface="Arial"/>
                <a:cs typeface="Arial"/>
                <a:sym typeface="Arial"/>
              </a:rPr>
              <a:t>et</a:t>
            </a:r>
            <a:r>
              <a:rPr lang="fr-FR" b="1" dirty="0" smtClean="0">
                <a:solidFill>
                  <a:srgbClr val="000090"/>
                </a:solidFill>
                <a:ea typeface="Arial"/>
                <a:cs typeface="Arial"/>
                <a:sym typeface="Arial"/>
              </a:rPr>
              <a:t> renforcer les capacités des partenaires</a:t>
            </a:r>
            <a:endParaRPr lang="fr-FR" b="1" dirty="0">
              <a:solidFill>
                <a:srgbClr val="000090"/>
              </a:solidFill>
              <a:ea typeface="Arial"/>
              <a:cs typeface="Arial"/>
              <a:sym typeface="Arial"/>
            </a:endParaRPr>
          </a:p>
          <a:p>
            <a:pPr lvl="1"/>
            <a:r>
              <a:rPr lang="fr-FR" dirty="0">
                <a:ea typeface="Arial"/>
                <a:cs typeface="Arial"/>
                <a:sym typeface="Arial"/>
              </a:rPr>
              <a:t>Fédérer les UMR impliquées et les partenaires de la </a:t>
            </a:r>
            <a:r>
              <a:rPr lang="fr-FR" dirty="0" smtClean="0">
                <a:ea typeface="Arial"/>
                <a:cs typeface="Arial"/>
                <a:sym typeface="Arial"/>
              </a:rPr>
              <a:t>sous-région</a:t>
            </a:r>
          </a:p>
          <a:p>
            <a:pPr lvl="1"/>
            <a:r>
              <a:rPr lang="fr-FR" dirty="0">
                <a:ea typeface="Arial"/>
                <a:cs typeface="Arial"/>
                <a:sym typeface="Arial"/>
              </a:rPr>
              <a:t>F</a:t>
            </a:r>
            <a:r>
              <a:rPr lang="fr-FR" dirty="0" smtClean="0">
                <a:ea typeface="Arial"/>
                <a:cs typeface="Arial"/>
                <a:sym typeface="Arial"/>
              </a:rPr>
              <a:t>aire </a:t>
            </a:r>
            <a:r>
              <a:rPr lang="fr-FR" dirty="0">
                <a:ea typeface="Arial"/>
                <a:cs typeface="Arial"/>
                <a:sym typeface="Arial"/>
              </a:rPr>
              <a:t>des offres intégratives aux bailleurs (</a:t>
            </a:r>
            <a:r>
              <a:rPr lang="fr-FR" dirty="0" smtClean="0">
                <a:ea typeface="Arial"/>
                <a:cs typeface="Arial"/>
                <a:sym typeface="Arial"/>
              </a:rPr>
              <a:t>recherche, développement, renforcement des capacités) (ex. AFD, EU, BM, ANR, fondations, </a:t>
            </a:r>
            <a:r>
              <a:rPr lang="mr-IN" dirty="0" smtClean="0">
                <a:ea typeface="Arial"/>
                <a:cs typeface="Arial"/>
                <a:sym typeface="Arial"/>
              </a:rPr>
              <a:t>…</a:t>
            </a:r>
            <a:r>
              <a:rPr lang="fr-FR" dirty="0" smtClean="0">
                <a:ea typeface="Arial"/>
                <a:cs typeface="Arial"/>
                <a:sym typeface="Arial"/>
              </a:rPr>
              <a:t>)</a:t>
            </a:r>
          </a:p>
          <a:p>
            <a:pPr marL="358775" lvl="2" indent="-358775">
              <a:spcBef>
                <a:spcPts val="1000"/>
              </a:spcBef>
              <a:buSzPct val="80000"/>
              <a:buBlip>
                <a:blip r:embed="rId2"/>
              </a:buBlip>
            </a:pPr>
            <a:r>
              <a:rPr lang="fr-FR" sz="2400" dirty="0" smtClean="0">
                <a:solidFill>
                  <a:srgbClr val="000090"/>
                </a:solidFill>
                <a:ea typeface="Arial"/>
                <a:cs typeface="Arial"/>
                <a:sym typeface="Arial"/>
              </a:rPr>
              <a:t>Développer des </a:t>
            </a:r>
            <a:r>
              <a:rPr lang="fr-FR" sz="2400" b="1" dirty="0" smtClean="0">
                <a:solidFill>
                  <a:srgbClr val="000090"/>
                </a:solidFill>
                <a:ea typeface="Arial"/>
                <a:cs typeface="Arial"/>
                <a:sym typeface="Arial"/>
              </a:rPr>
              <a:t>pôles structurants (centres) </a:t>
            </a:r>
            <a:r>
              <a:rPr lang="fr-FR" sz="2400" dirty="0" smtClean="0">
                <a:solidFill>
                  <a:srgbClr val="000090"/>
                </a:solidFill>
                <a:ea typeface="Arial"/>
                <a:cs typeface="Arial"/>
                <a:sym typeface="Arial"/>
              </a:rPr>
              <a:t>basé </a:t>
            </a:r>
            <a:r>
              <a:rPr lang="fr-FR" sz="2400" dirty="0">
                <a:solidFill>
                  <a:srgbClr val="000090"/>
                </a:solidFill>
                <a:ea typeface="Arial"/>
                <a:cs typeface="Arial"/>
                <a:sym typeface="Arial"/>
              </a:rPr>
              <a:t>sur des enjeux sociétaux</a:t>
            </a:r>
          </a:p>
          <a:p>
            <a:pPr marL="358775" lvl="2" indent="-358775">
              <a:spcBef>
                <a:spcPts val="1000"/>
              </a:spcBef>
              <a:buSzPct val="80000"/>
              <a:buBlip>
                <a:blip r:embed="rId2"/>
              </a:buBlip>
            </a:pPr>
            <a:r>
              <a:rPr lang="fr-FR" sz="2400" dirty="0">
                <a:solidFill>
                  <a:srgbClr val="000090"/>
                </a:solidFill>
                <a:ea typeface="Arial"/>
                <a:cs typeface="Arial"/>
                <a:sym typeface="Arial"/>
              </a:rPr>
              <a:t>Augmenter </a:t>
            </a:r>
            <a:r>
              <a:rPr lang="fr-FR" sz="2400" b="1" dirty="0" smtClean="0">
                <a:solidFill>
                  <a:srgbClr val="000090"/>
                </a:solidFill>
                <a:ea typeface="Arial"/>
                <a:cs typeface="Arial"/>
                <a:sym typeface="Arial"/>
              </a:rPr>
              <a:t>production </a:t>
            </a:r>
            <a:r>
              <a:rPr lang="fr-FR" sz="2400" b="1" dirty="0">
                <a:solidFill>
                  <a:srgbClr val="000090"/>
                </a:solidFill>
                <a:ea typeface="Arial"/>
                <a:cs typeface="Arial"/>
                <a:sym typeface="Arial"/>
              </a:rPr>
              <a:t>scientifique </a:t>
            </a:r>
            <a:r>
              <a:rPr lang="fr-FR" sz="2400" dirty="0">
                <a:solidFill>
                  <a:srgbClr val="000090"/>
                </a:solidFill>
                <a:ea typeface="Arial"/>
                <a:cs typeface="Arial"/>
                <a:sym typeface="Arial"/>
              </a:rPr>
              <a:t>et </a:t>
            </a:r>
            <a:r>
              <a:rPr lang="fr-FR" sz="2400" b="1" dirty="0" smtClean="0">
                <a:solidFill>
                  <a:srgbClr val="000090"/>
                </a:solidFill>
                <a:ea typeface="Arial"/>
                <a:cs typeface="Arial"/>
                <a:sym typeface="Arial"/>
              </a:rPr>
              <a:t>visibilité</a:t>
            </a:r>
            <a:r>
              <a:rPr lang="fr-FR" sz="2400" dirty="0" smtClean="0">
                <a:solidFill>
                  <a:srgbClr val="000090"/>
                </a:solidFill>
                <a:ea typeface="Arial"/>
                <a:cs typeface="Arial"/>
                <a:sym typeface="Arial"/>
              </a:rPr>
              <a:t> </a:t>
            </a:r>
            <a:r>
              <a:rPr lang="fr-FR" sz="2400" dirty="0">
                <a:solidFill>
                  <a:srgbClr val="000090"/>
                </a:solidFill>
                <a:ea typeface="Arial"/>
                <a:cs typeface="Arial"/>
                <a:sym typeface="Arial"/>
              </a:rPr>
              <a:t>de l’IRD et </a:t>
            </a:r>
            <a:r>
              <a:rPr lang="fr-FR" sz="2400" dirty="0" smtClean="0">
                <a:solidFill>
                  <a:srgbClr val="000090"/>
                </a:solidFill>
                <a:ea typeface="Arial"/>
                <a:cs typeface="Arial"/>
                <a:sym typeface="Arial"/>
              </a:rPr>
              <a:t>de ses partenaires</a:t>
            </a:r>
            <a:endParaRPr lang="fr-FR" sz="2400" dirty="0"/>
          </a:p>
          <a:p>
            <a:pPr marL="358775" lvl="2" indent="-358775">
              <a:spcBef>
                <a:spcPts val="1000"/>
              </a:spcBef>
              <a:buSzPct val="80000"/>
              <a:buBlip>
                <a:blip r:embed="rId2"/>
              </a:buBlip>
            </a:pPr>
            <a:r>
              <a:rPr lang="fr-FR" sz="2400" b="1" dirty="0" smtClean="0">
                <a:solidFill>
                  <a:srgbClr val="000090"/>
                </a:solidFill>
                <a:ea typeface="Arial"/>
                <a:cs typeface="Arial"/>
                <a:sym typeface="Arial"/>
              </a:rPr>
              <a:t>Des atouts pour réussir </a:t>
            </a:r>
            <a:r>
              <a:rPr lang="fr-FR" sz="2400" dirty="0" smtClean="0">
                <a:solidFill>
                  <a:srgbClr val="000090"/>
                </a:solidFill>
                <a:ea typeface="Arial"/>
                <a:cs typeface="Arial"/>
                <a:sym typeface="Arial"/>
              </a:rPr>
              <a:t>:</a:t>
            </a:r>
          </a:p>
          <a:p>
            <a:pPr lvl="1"/>
            <a:r>
              <a:rPr lang="fr-FR" b="1" dirty="0">
                <a:ea typeface="Arial"/>
                <a:cs typeface="Arial"/>
                <a:sym typeface="Arial"/>
              </a:rPr>
              <a:t>Qualité </a:t>
            </a:r>
            <a:r>
              <a:rPr lang="fr-FR" dirty="0">
                <a:ea typeface="Arial"/>
                <a:cs typeface="Arial"/>
                <a:sym typeface="Arial"/>
              </a:rPr>
              <a:t>des recherches existantes et des acteurs,</a:t>
            </a:r>
          </a:p>
          <a:p>
            <a:pPr lvl="1"/>
            <a:r>
              <a:rPr lang="fr-FR" b="1" dirty="0">
                <a:ea typeface="Arial"/>
                <a:cs typeface="Arial"/>
                <a:sym typeface="Arial"/>
              </a:rPr>
              <a:t>Structuration en cours : </a:t>
            </a:r>
            <a:r>
              <a:rPr lang="fr-FR" dirty="0">
                <a:ea typeface="Arial"/>
                <a:cs typeface="Arial"/>
                <a:sym typeface="Arial"/>
              </a:rPr>
              <a:t>centre(s), observatoires, </a:t>
            </a:r>
            <a:r>
              <a:rPr lang="fr-FR" dirty="0" smtClean="0">
                <a:ea typeface="Arial"/>
                <a:cs typeface="Arial"/>
                <a:sym typeface="Arial"/>
              </a:rPr>
              <a:t>masters </a:t>
            </a:r>
            <a:r>
              <a:rPr lang="fr-FR" dirty="0">
                <a:ea typeface="Arial"/>
                <a:cs typeface="Arial"/>
                <a:sym typeface="Arial"/>
              </a:rPr>
              <a:t>sous </a:t>
            </a:r>
            <a:r>
              <a:rPr lang="fr-FR" dirty="0" smtClean="0">
                <a:ea typeface="Arial"/>
                <a:cs typeface="Arial"/>
                <a:sym typeface="Arial"/>
              </a:rPr>
              <a:t>régionaux, écoles de terrain</a:t>
            </a:r>
            <a:endParaRPr lang="fr-FR" dirty="0">
              <a:ea typeface="Arial"/>
              <a:cs typeface="Arial"/>
              <a:sym typeface="Arial"/>
            </a:endParaRPr>
          </a:p>
          <a:p>
            <a:pPr lvl="1"/>
            <a:r>
              <a:rPr lang="fr-FR" b="1" dirty="0">
                <a:ea typeface="Arial"/>
                <a:cs typeface="Arial"/>
                <a:sym typeface="Arial"/>
              </a:rPr>
              <a:t>Ouverture </a:t>
            </a:r>
            <a:r>
              <a:rPr lang="fr-FR" b="1" dirty="0" smtClean="0">
                <a:ea typeface="Arial"/>
                <a:cs typeface="Arial"/>
                <a:sym typeface="Arial"/>
              </a:rPr>
              <a:t>à l’ESR français et international </a:t>
            </a:r>
            <a:r>
              <a:rPr lang="fr-FR" dirty="0">
                <a:ea typeface="Arial"/>
                <a:cs typeface="Arial"/>
                <a:sym typeface="Arial"/>
              </a:rPr>
              <a:t>(ex. bassin du Congo),</a:t>
            </a:r>
          </a:p>
          <a:p>
            <a:pPr lvl="1"/>
            <a:r>
              <a:rPr lang="fr-FR" b="1" dirty="0">
                <a:ea typeface="Arial"/>
                <a:cs typeface="Arial"/>
                <a:sym typeface="Arial"/>
              </a:rPr>
              <a:t>Forte demande </a:t>
            </a:r>
            <a:r>
              <a:rPr lang="fr-FR" dirty="0">
                <a:ea typeface="Arial"/>
                <a:cs typeface="Arial"/>
                <a:sym typeface="Arial"/>
              </a:rPr>
              <a:t>des partenaires locaux (présence locale IRD</a:t>
            </a:r>
            <a:r>
              <a:rPr lang="fr-FR" dirty="0" smtClean="0">
                <a:ea typeface="Arial"/>
                <a:cs typeface="Arial"/>
                <a:sym typeface="Arial"/>
              </a:rPr>
              <a:t>)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14-16/11/2018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FORUM HYDROMET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5A5C-8A70-47DD-BA23-399FC7B1733F}" type="slidenum">
              <a:rPr lang="fr-FR" smtClean="0"/>
              <a:t>11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" r="61994"/>
          <a:stretch/>
        </p:blipFill>
        <p:spPr>
          <a:xfrm>
            <a:off x="38355" y="0"/>
            <a:ext cx="1612537" cy="6858000"/>
          </a:xfrm>
          <a:prstGeom prst="rect">
            <a:avLst/>
          </a:prstGeom>
          <a:ln w="25400">
            <a:noFill/>
          </a:ln>
          <a:effectLst>
            <a:softEdge rad="266700"/>
          </a:effectLst>
        </p:spPr>
      </p:pic>
    </p:spTree>
    <p:extLst>
      <p:ext uri="{BB962C8B-B14F-4D97-AF65-F5344CB8AC3E}">
        <p14:creationId xmlns:p14="http://schemas.microsoft.com/office/powerpoint/2010/main" val="81473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1038" y="365128"/>
            <a:ext cx="8958262" cy="714372"/>
          </a:xfrm>
        </p:spPr>
        <p:txBody>
          <a:bodyPr/>
          <a:lstStyle/>
          <a:p>
            <a:r>
              <a:rPr lang="fr-FR" dirty="0" smtClean="0"/>
              <a:t>RDI hydro-climat en Afrique Centrale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1036" y="1300887"/>
            <a:ext cx="8780464" cy="4834078"/>
          </a:xfrm>
        </p:spPr>
        <p:txBody>
          <a:bodyPr>
            <a:normAutofit/>
          </a:bodyPr>
          <a:lstStyle/>
          <a:p>
            <a:r>
              <a:rPr lang="fr-FR" b="1" dirty="0"/>
              <a:t>SNO </a:t>
            </a:r>
            <a:r>
              <a:rPr lang="fr-FR" b="1" dirty="0" smtClean="0"/>
              <a:t>HYBAM </a:t>
            </a:r>
            <a:r>
              <a:rPr lang="fr-FR" dirty="0" smtClean="0"/>
              <a:t>: bassin du Congo (une seule station : Brazzaville)</a:t>
            </a:r>
            <a:br>
              <a:rPr lang="fr-FR" dirty="0" smtClean="0"/>
            </a:br>
            <a:r>
              <a:rPr lang="fr-FR" dirty="0" smtClean="0">
                <a:solidFill>
                  <a:srgbClr val="4D0E10"/>
                </a:solidFill>
                <a:cs typeface="Arial"/>
              </a:rPr>
              <a:t>flux </a:t>
            </a:r>
            <a:r>
              <a:rPr lang="fr-FR" dirty="0">
                <a:solidFill>
                  <a:srgbClr val="4D0E10"/>
                </a:solidFill>
                <a:cs typeface="Arial"/>
              </a:rPr>
              <a:t>hydro-biogéochimiques </a:t>
            </a:r>
            <a:endParaRPr lang="fr-FR" dirty="0" smtClean="0"/>
          </a:p>
          <a:p>
            <a:pPr lvl="1"/>
            <a:r>
              <a:rPr lang="fr-FR" dirty="0" smtClean="0"/>
              <a:t>Financements : INSU-IRD-UPS (20 K€ / an)</a:t>
            </a:r>
          </a:p>
          <a:p>
            <a:pPr lvl="1"/>
            <a:r>
              <a:rPr lang="fr-FR" dirty="0" smtClean="0"/>
              <a:t>Futur NSF NASA (?)</a:t>
            </a:r>
          </a:p>
          <a:p>
            <a:r>
              <a:rPr lang="fr-FR" b="1" dirty="0"/>
              <a:t>SNO </a:t>
            </a:r>
            <a:r>
              <a:rPr lang="fr-FR" b="1" dirty="0" smtClean="0"/>
              <a:t>MTROPICS BVET </a:t>
            </a:r>
            <a:r>
              <a:rPr lang="fr-FR" dirty="0" smtClean="0"/>
              <a:t>: </a:t>
            </a:r>
            <a:r>
              <a:rPr lang="fr-FR" dirty="0"/>
              <a:t>bassin du </a:t>
            </a:r>
            <a:r>
              <a:rPr lang="fr-FR" dirty="0" smtClean="0"/>
              <a:t>Nyong + observatoire Yaoundé</a:t>
            </a:r>
            <a:br>
              <a:rPr lang="fr-FR" dirty="0" smtClean="0"/>
            </a:br>
            <a:r>
              <a:rPr lang="fr-FR" dirty="0">
                <a:solidFill>
                  <a:srgbClr val="4D0E10"/>
                </a:solidFill>
                <a:cs typeface="Arial"/>
              </a:rPr>
              <a:t> </a:t>
            </a:r>
            <a:r>
              <a:rPr lang="fr-FR" dirty="0" smtClean="0">
                <a:solidFill>
                  <a:srgbClr val="4D0E10"/>
                </a:solidFill>
                <a:cs typeface="Arial"/>
              </a:rPr>
              <a:t>hydro-météo, flux </a:t>
            </a:r>
            <a:r>
              <a:rPr lang="fr-FR" dirty="0">
                <a:solidFill>
                  <a:srgbClr val="4D0E10"/>
                </a:solidFill>
                <a:cs typeface="Arial"/>
              </a:rPr>
              <a:t>hydro-biogéochimiques, écologie</a:t>
            </a:r>
            <a:endParaRPr lang="fr-FR" dirty="0"/>
          </a:p>
          <a:p>
            <a:pPr lvl="1"/>
            <a:r>
              <a:rPr lang="fr-FR" dirty="0"/>
              <a:t>Financements : </a:t>
            </a:r>
            <a:r>
              <a:rPr lang="fr-FR" dirty="0" smtClean="0"/>
              <a:t>INSU-IRD-UPS- </a:t>
            </a:r>
            <a:r>
              <a:rPr lang="fr-FR" dirty="0"/>
              <a:t>(20 K€ / an</a:t>
            </a:r>
            <a:r>
              <a:rPr lang="fr-FR" dirty="0" smtClean="0"/>
              <a:t>)</a:t>
            </a:r>
          </a:p>
          <a:p>
            <a:r>
              <a:rPr lang="fr-FR" b="1" dirty="0" smtClean="0"/>
              <a:t>Pilotes</a:t>
            </a:r>
            <a:r>
              <a:rPr lang="fr-FR" dirty="0" smtClean="0"/>
              <a:t> sur bassins </a:t>
            </a:r>
            <a:r>
              <a:rPr lang="fr-FR" dirty="0" err="1" smtClean="0"/>
              <a:t>Mbei</a:t>
            </a:r>
            <a:r>
              <a:rPr lang="fr-FR" dirty="0" smtClean="0"/>
              <a:t> et l’Ogooué </a:t>
            </a:r>
            <a:r>
              <a:rPr lang="fr-FR" dirty="0"/>
              <a:t>(</a:t>
            </a:r>
            <a:r>
              <a:rPr lang="fr-FR" dirty="0" smtClean="0"/>
              <a:t>DGE</a:t>
            </a:r>
            <a:r>
              <a:rPr lang="fr-FR" dirty="0"/>
              <a:t>, </a:t>
            </a:r>
            <a:r>
              <a:rPr lang="fr-FR" dirty="0" smtClean="0"/>
              <a:t>ANPN, IRD &amp; TNC)</a:t>
            </a:r>
            <a:br>
              <a:rPr lang="fr-FR" dirty="0" smtClean="0"/>
            </a:br>
            <a:r>
              <a:rPr lang="fr-FR" dirty="0" smtClean="0">
                <a:solidFill>
                  <a:srgbClr val="4D0E10"/>
                </a:solidFill>
                <a:cs typeface="Arial"/>
              </a:rPr>
              <a:t>hydro-météo, flux biogéochimiques,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4D0E10"/>
                </a:solidFill>
                <a:cs typeface="Arial"/>
              </a:rPr>
              <a:t>écologie</a:t>
            </a:r>
            <a:endParaRPr lang="fr-FR" dirty="0" smtClean="0"/>
          </a:p>
          <a:p>
            <a:pPr lvl="1"/>
            <a:r>
              <a:rPr lang="fr-FR" dirty="0" smtClean="0"/>
              <a:t>Financements : INSU, IRD et GRP</a:t>
            </a:r>
            <a:r>
              <a:rPr lang="fr-FR" dirty="0" smtClean="0">
                <a:solidFill>
                  <a:schemeClr val="bg2"/>
                </a:solidFill>
              </a:rPr>
              <a:t> </a:t>
            </a:r>
            <a:r>
              <a:rPr lang="fr-FR" dirty="0" smtClean="0"/>
              <a:t>TNC-Gabon (150 K</a:t>
            </a:r>
            <a:r>
              <a:rPr lang="fr-FR" dirty="0"/>
              <a:t>€) ; ANR</a:t>
            </a:r>
            <a:endParaRPr lang="fr-FR" dirty="0" smtClean="0">
              <a:solidFill>
                <a:schemeClr val="bg2"/>
              </a:solidFill>
            </a:endParaRPr>
          </a:p>
          <a:p>
            <a:r>
              <a:rPr lang="fr-FR" b="1" dirty="0" smtClean="0"/>
              <a:t>Douala Ville Durable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>
                <a:solidFill>
                  <a:srgbClr val="4D0E10"/>
                </a:solidFill>
                <a:cs typeface="Arial"/>
              </a:rPr>
              <a:t>hydro-météo, système alerte inondation</a:t>
            </a:r>
            <a:endParaRPr lang="fr-FR" dirty="0" smtClean="0"/>
          </a:p>
          <a:p>
            <a:pPr lvl="1"/>
            <a:r>
              <a:rPr lang="fr-FR" dirty="0" smtClean="0"/>
              <a:t>Financements </a:t>
            </a:r>
            <a:r>
              <a:rPr lang="fr-FR" dirty="0"/>
              <a:t>: </a:t>
            </a:r>
            <a:r>
              <a:rPr lang="fr-FR" dirty="0" smtClean="0"/>
              <a:t>IRD, </a:t>
            </a:r>
            <a:r>
              <a:rPr lang="fr-FR" dirty="0" err="1" smtClean="0"/>
              <a:t>Raincell</a:t>
            </a:r>
            <a:r>
              <a:rPr lang="fr-FR" dirty="0" smtClean="0"/>
              <a:t>, AFD-FFEM (350 K€)</a:t>
            </a:r>
            <a:endParaRPr lang="fr-FR" dirty="0"/>
          </a:p>
          <a:p>
            <a:pPr lvl="1"/>
            <a:endParaRPr lang="fr-FR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81036" y="6356352"/>
            <a:ext cx="1080527" cy="360000"/>
          </a:xfrm>
        </p:spPr>
        <p:txBody>
          <a:bodyPr/>
          <a:lstStyle/>
          <a:p>
            <a:r>
              <a:rPr lang="fr-FR" smtClean="0"/>
              <a:t>14-16/11/2018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FORUM HYDROMET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5A5C-8A70-47DD-BA23-399FC7B1733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749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033" y="85179"/>
            <a:ext cx="4932920" cy="499893"/>
          </a:xfrm>
        </p:spPr>
        <p:txBody>
          <a:bodyPr>
            <a:normAutofit/>
          </a:bodyPr>
          <a:lstStyle/>
          <a:p>
            <a:r>
              <a:rPr lang="fr-FR" sz="2400" smtClean="0"/>
              <a:t>Pilotes M’Bei </a:t>
            </a:r>
            <a:r>
              <a:rPr lang="fr-FR" sz="2400" dirty="0" smtClean="0"/>
              <a:t>&amp; Ogooué, Gabon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81037" y="6356352"/>
            <a:ext cx="1110444" cy="360000"/>
          </a:xfrm>
        </p:spPr>
        <p:txBody>
          <a:bodyPr/>
          <a:lstStyle/>
          <a:p>
            <a:r>
              <a:rPr lang="fr-FR" smtClean="0"/>
              <a:t>14-16/11/2018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FORUM HYDROMET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5A5C-8A70-47DD-BA23-399FC7B1733F}" type="slidenum">
              <a:rPr lang="fr-FR" smtClean="0"/>
              <a:t>3</a:t>
            </a:fld>
            <a:endParaRPr lang="fr-FR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74" r="26011"/>
          <a:stretch/>
        </p:blipFill>
        <p:spPr>
          <a:xfrm>
            <a:off x="22227" y="543871"/>
            <a:ext cx="4964389" cy="5064743"/>
          </a:xfrm>
          <a:prstGeom prst="rect">
            <a:avLst/>
          </a:prstGeom>
        </p:spPr>
      </p:pic>
      <p:sp>
        <p:nvSpPr>
          <p:cNvPr id="10" name="Espace réservé du contenu 2"/>
          <p:cNvSpPr txBox="1">
            <a:spLocks/>
          </p:cNvSpPr>
          <p:nvPr/>
        </p:nvSpPr>
        <p:spPr>
          <a:xfrm>
            <a:off x="2259899" y="265606"/>
            <a:ext cx="6438220" cy="4146034"/>
          </a:xfrm>
          <a:prstGeom prst="rect">
            <a:avLst/>
          </a:prstGeom>
        </p:spPr>
        <p:txBody>
          <a:bodyPr vert="horz" lIns="108000" tIns="108000" rIns="36000" bIns="0" rtlCol="0">
            <a:norm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50000"/>
              <a:buFont typeface="Wingdings" panose="05000000000000000000" pitchFamily="2" charset="2"/>
              <a:buChar char="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Wingdings 2" panose="05020102010507070707" pitchFamily="18" charset="2"/>
              <a:buChar char="¯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532929" y="3236134"/>
            <a:ext cx="1641764" cy="58477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9525" lvl="1" algn="ctr" defTabSz="1267907"/>
            <a:r>
              <a:rPr lang="fr-FR" sz="1600" b="1" smtClean="0">
                <a:solidFill>
                  <a:schemeClr val="bg1"/>
                </a:solidFill>
                <a:latin typeface="Arial"/>
                <a:cs typeface="Arial"/>
              </a:rPr>
              <a:t>Lambaréné (SEEG)</a:t>
            </a:r>
            <a:endParaRPr lang="fr-FR" sz="1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40004" y="2839878"/>
            <a:ext cx="2230160" cy="338554"/>
          </a:xfrm>
          <a:prstGeom prst="rect">
            <a:avLst/>
          </a:prstGeom>
          <a:effectLst>
            <a:outerShdw blurRad="50800" dist="76200" dir="2700000" algn="tl" rotWithShape="0">
              <a:schemeClr val="accent6">
                <a:lumMod val="50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marL="9525" lvl="1" algn="ctr" defTabSz="1267907"/>
            <a:r>
              <a:rPr lang="fr-FR" sz="1600" b="1" dirty="0" smtClean="0">
                <a:solidFill>
                  <a:schemeClr val="bg1"/>
                </a:solidFill>
                <a:latin typeface="Arial"/>
                <a:cs typeface="Arial"/>
              </a:rPr>
              <a:t>Station pilote </a:t>
            </a:r>
            <a:r>
              <a:rPr lang="fr-FR" sz="1600" b="1" dirty="0" err="1" smtClean="0">
                <a:solidFill>
                  <a:schemeClr val="bg1"/>
                </a:solidFill>
                <a:latin typeface="Arial"/>
                <a:cs typeface="Arial"/>
              </a:rPr>
              <a:t>Ayem</a:t>
            </a:r>
            <a:endParaRPr lang="fr-FR" sz="1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82" y="5618122"/>
            <a:ext cx="1350930" cy="81226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654" y="5725022"/>
            <a:ext cx="1701465" cy="70536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127" y="5837608"/>
            <a:ext cx="1021841" cy="45045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978" y="5654516"/>
            <a:ext cx="1739337" cy="81664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8"/>
          <a:srcRect r="10758"/>
          <a:stretch/>
        </p:blipFill>
        <p:spPr>
          <a:xfrm>
            <a:off x="5310663" y="2062761"/>
            <a:ext cx="4114426" cy="3459752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1" t="14250" r="59935" b="67105"/>
          <a:stretch/>
        </p:blipFill>
        <p:spPr>
          <a:xfrm>
            <a:off x="5083953" y="118049"/>
            <a:ext cx="4671786" cy="1800647"/>
          </a:xfrm>
          <a:prstGeom prst="rect">
            <a:avLst/>
          </a:prstGeom>
        </p:spPr>
      </p:pic>
      <p:pic>
        <p:nvPicPr>
          <p:cNvPr id="21" name="image32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 bwMode="auto">
          <a:xfrm>
            <a:off x="19065" y="513073"/>
            <a:ext cx="1674163" cy="1674163"/>
          </a:xfrm>
          <a:prstGeom prst="rect">
            <a:avLst/>
          </a:prstGeom>
          <a:ln w="12700" cap="flat">
            <a:noFill/>
            <a:miter lim="400000"/>
          </a:ln>
          <a:effectLst>
            <a:outerShdw blurRad="50800" dist="38100" dir="2700000" rotWithShape="0">
              <a:srgbClr val="660066">
                <a:alpha val="57000"/>
              </a:srgbClr>
            </a:outerShdw>
          </a:effectLst>
        </p:spPr>
      </p:pic>
      <p:pic>
        <p:nvPicPr>
          <p:cNvPr id="22" name="image33.png" descr="logo_anpn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812" y="5675191"/>
            <a:ext cx="1154507" cy="78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83713" y="5493388"/>
            <a:ext cx="953755" cy="89209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49689" y="5703191"/>
            <a:ext cx="719290" cy="719290"/>
          </a:xfrm>
          <a:prstGeom prst="rect">
            <a:avLst/>
          </a:prstGeom>
        </p:spPr>
      </p:pic>
      <p:sp>
        <p:nvSpPr>
          <p:cNvPr id="17" name="Ellipse 16"/>
          <p:cNvSpPr/>
          <p:nvPr/>
        </p:nvSpPr>
        <p:spPr>
          <a:xfrm>
            <a:off x="1610444" y="3362953"/>
            <a:ext cx="165568" cy="1655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2479090" y="2931434"/>
            <a:ext cx="165568" cy="1655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1813542" y="2187236"/>
            <a:ext cx="204414" cy="2044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1905643" y="2116474"/>
            <a:ext cx="2230160" cy="338554"/>
          </a:xfrm>
          <a:prstGeom prst="rect">
            <a:avLst/>
          </a:prstGeom>
          <a:effectLst>
            <a:outerShdw blurRad="50800" dist="76200" dir="2700000" algn="tl" rotWithShape="0">
              <a:schemeClr val="accent6">
                <a:lumMod val="50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marL="9525" lvl="1" algn="ctr" defTabSz="1267907"/>
            <a:r>
              <a:rPr lang="fr-FR" sz="1600" b="1" dirty="0" smtClean="0">
                <a:solidFill>
                  <a:schemeClr val="bg1"/>
                </a:solidFill>
                <a:latin typeface="Arial"/>
                <a:cs typeface="Arial"/>
              </a:rPr>
              <a:t>Station pilote M’Bei</a:t>
            </a:r>
            <a:endParaRPr lang="fr-FR" sz="1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764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023" y="0"/>
            <a:ext cx="1757940" cy="175794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1038" y="392010"/>
            <a:ext cx="8543925" cy="618020"/>
          </a:xfrm>
        </p:spPr>
        <p:txBody>
          <a:bodyPr>
            <a:normAutofit/>
          </a:bodyPr>
          <a:lstStyle/>
          <a:p>
            <a:r>
              <a:rPr lang="fr-FR" dirty="0" smtClean="0"/>
              <a:t>Projet Douala Ville Durable (2018-2021</a:t>
            </a:r>
            <a:r>
              <a:rPr lang="fr-FR" dirty="0"/>
              <a:t>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1037" y="1164603"/>
            <a:ext cx="6438220" cy="4146034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Enjeu </a:t>
            </a:r>
            <a:r>
              <a:rPr lang="fr-FR" dirty="0"/>
              <a:t>sociétal</a:t>
            </a:r>
          </a:p>
          <a:p>
            <a:pPr lvl="1"/>
            <a:r>
              <a:rPr lang="fr-FR" sz="1900" dirty="0">
                <a:solidFill>
                  <a:srgbClr val="7F7F7F"/>
                </a:solidFill>
              </a:rPr>
              <a:t>Populations exposées à des inondations dévastatrices </a:t>
            </a:r>
            <a:r>
              <a:rPr lang="is-IS" sz="1900" dirty="0">
                <a:solidFill>
                  <a:srgbClr val="7F7F7F"/>
                </a:solidFill>
              </a:rPr>
              <a:t>&gt; aménagements hydrauliques importants</a:t>
            </a:r>
          </a:p>
          <a:p>
            <a:pPr lvl="1"/>
            <a:r>
              <a:rPr lang="is-IS" sz="1900" dirty="0" smtClean="0">
                <a:solidFill>
                  <a:srgbClr val="7F7F7F"/>
                </a:solidFill>
              </a:rPr>
              <a:t>Ressource </a:t>
            </a:r>
            <a:r>
              <a:rPr lang="is-IS" sz="1900" dirty="0">
                <a:solidFill>
                  <a:srgbClr val="7F7F7F"/>
                </a:solidFill>
              </a:rPr>
              <a:t>en eau vulnérable</a:t>
            </a:r>
          </a:p>
          <a:p>
            <a:r>
              <a:rPr lang="fr-FR" dirty="0"/>
              <a:t>Verrou scientifique</a:t>
            </a:r>
          </a:p>
          <a:p>
            <a:pPr lvl="1"/>
            <a:r>
              <a:rPr lang="fr-FR" sz="1900" dirty="0">
                <a:solidFill>
                  <a:srgbClr val="7F7F7F"/>
                </a:solidFill>
              </a:rPr>
              <a:t>Comprendre fonctionnement </a:t>
            </a:r>
            <a:r>
              <a:rPr lang="fr-FR" sz="1900" dirty="0" smtClean="0">
                <a:solidFill>
                  <a:srgbClr val="7F7F7F"/>
                </a:solidFill>
              </a:rPr>
              <a:t>hydrologique, hydraulique et hydrogéologique de </a:t>
            </a:r>
            <a:r>
              <a:rPr lang="fr-FR" sz="1900" b="1" dirty="0" smtClean="0">
                <a:solidFill>
                  <a:srgbClr val="7F7F7F"/>
                </a:solidFill>
              </a:rPr>
              <a:t>bassins urbains non jaugés</a:t>
            </a:r>
            <a:endParaRPr lang="fr-FR" sz="1900" b="1" dirty="0">
              <a:solidFill>
                <a:srgbClr val="7F7F7F"/>
              </a:solidFill>
            </a:endParaRPr>
          </a:p>
          <a:p>
            <a:pPr lvl="1"/>
            <a:r>
              <a:rPr lang="fr-FR" sz="1900" dirty="0">
                <a:solidFill>
                  <a:srgbClr val="7F7F7F"/>
                </a:solidFill>
              </a:rPr>
              <a:t>Comprendre </a:t>
            </a:r>
            <a:r>
              <a:rPr lang="fr-FR" sz="1900" b="1" dirty="0">
                <a:solidFill>
                  <a:srgbClr val="7F7F7F"/>
                </a:solidFill>
                <a:sym typeface="Wingdings" panose="05000000000000000000" pitchFamily="2" charset="2"/>
              </a:rPr>
              <a:t>genèse et </a:t>
            </a:r>
            <a:r>
              <a:rPr lang="fr-FR" sz="1900" b="1" dirty="0" smtClean="0">
                <a:solidFill>
                  <a:srgbClr val="7F7F7F"/>
                </a:solidFill>
                <a:sym typeface="Wingdings" panose="05000000000000000000" pitchFamily="2" charset="2"/>
              </a:rPr>
              <a:t>propagation </a:t>
            </a:r>
            <a:r>
              <a:rPr lang="fr-FR" sz="1900" dirty="0">
                <a:solidFill>
                  <a:srgbClr val="7F7F7F"/>
                </a:solidFill>
                <a:sym typeface="Wingdings" panose="05000000000000000000" pitchFamily="2" charset="2"/>
              </a:rPr>
              <a:t>des inondations &amp; pollutions</a:t>
            </a:r>
            <a:endParaRPr lang="fr-FR" sz="1900" dirty="0">
              <a:solidFill>
                <a:srgbClr val="7F7F7F"/>
              </a:solidFill>
            </a:endParaRPr>
          </a:p>
          <a:p>
            <a:r>
              <a:rPr lang="fr-FR" dirty="0"/>
              <a:t>Méthode</a:t>
            </a:r>
          </a:p>
          <a:p>
            <a:pPr lvl="1"/>
            <a:r>
              <a:rPr lang="fr-FR" sz="1900" dirty="0">
                <a:solidFill>
                  <a:srgbClr val="7F7F7F"/>
                </a:solidFill>
                <a:sym typeface="Wingdings" panose="05000000000000000000" pitchFamily="2" charset="2"/>
              </a:rPr>
              <a:t>Observer, mesurer &lt; </a:t>
            </a:r>
            <a:r>
              <a:rPr lang="fr-FR" sz="1900" b="1" dirty="0">
                <a:solidFill>
                  <a:srgbClr val="7F7F7F"/>
                </a:solidFill>
                <a:sym typeface="Wingdings" panose="05000000000000000000" pitchFamily="2" charset="2"/>
              </a:rPr>
              <a:t>instrumenter</a:t>
            </a:r>
          </a:p>
          <a:p>
            <a:pPr lvl="1"/>
            <a:r>
              <a:rPr lang="fr-FR" sz="1900" dirty="0">
                <a:solidFill>
                  <a:srgbClr val="7F7F7F"/>
                </a:solidFill>
                <a:sym typeface="Wingdings" panose="05000000000000000000" pitchFamily="2" charset="2"/>
              </a:rPr>
              <a:t>Comprendre &lt; </a:t>
            </a:r>
            <a:r>
              <a:rPr lang="fr-FR" sz="1900" b="1" dirty="0" smtClean="0">
                <a:solidFill>
                  <a:srgbClr val="7F7F7F"/>
                </a:solidFill>
                <a:sym typeface="Wingdings" panose="05000000000000000000" pitchFamily="2" charset="2"/>
              </a:rPr>
              <a:t>modéliser</a:t>
            </a:r>
          </a:p>
          <a:p>
            <a:pPr lvl="1"/>
            <a:r>
              <a:rPr lang="fr-FR" sz="1900" b="1" dirty="0" smtClean="0">
                <a:solidFill>
                  <a:srgbClr val="7F7F7F"/>
                </a:solidFill>
                <a:sym typeface="Wingdings" panose="05000000000000000000" pitchFamily="2" charset="2"/>
              </a:rPr>
              <a:t>Système d’alerte inondations / sécurité civile</a:t>
            </a:r>
            <a:endParaRPr lang="fr-FR" sz="1900" b="1" dirty="0">
              <a:solidFill>
                <a:srgbClr val="7F7F7F"/>
              </a:solidFill>
            </a:endParaRPr>
          </a:p>
          <a:p>
            <a:r>
              <a:rPr lang="fr-FR" dirty="0" smtClean="0"/>
              <a:t>Consortium</a:t>
            </a:r>
          </a:p>
          <a:p>
            <a:pPr lvl="1"/>
            <a:endParaRPr lang="fr-FR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14-16/11/2018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FORUM HYDROMET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5A5C-8A70-47DD-BA23-399FC7B1733F}" type="slidenum">
              <a:rPr lang="fr-FR" smtClean="0"/>
              <a:t>4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7363691" y="45581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10" name="Picture 4" descr="ésultat de recherche d'images pour &quot;logo ffem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400" y="2636989"/>
            <a:ext cx="2866600" cy="69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400" y="1939395"/>
            <a:ext cx="1519792" cy="688208"/>
          </a:xfrm>
          <a:prstGeom prst="rect">
            <a:avLst/>
          </a:prstGeom>
        </p:spPr>
      </p:pic>
      <p:pic>
        <p:nvPicPr>
          <p:cNvPr id="12" name="Image 11" descr="Logo_BRGM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929" y="5398618"/>
            <a:ext cx="2112493" cy="818592"/>
          </a:xfrm>
          <a:prstGeom prst="rect">
            <a:avLst/>
          </a:prstGeom>
        </p:spPr>
      </p:pic>
      <p:pic>
        <p:nvPicPr>
          <p:cNvPr id="13" name="Image 12" descr="logo_ir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01" y="5398618"/>
            <a:ext cx="1242094" cy="910237"/>
          </a:xfrm>
          <a:prstGeom prst="rect">
            <a:avLst/>
          </a:prstGeom>
        </p:spPr>
      </p:pic>
      <p:pic>
        <p:nvPicPr>
          <p:cNvPr id="15" name="Image 14" descr="logo_universite doual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795" y="5334385"/>
            <a:ext cx="756648" cy="974470"/>
          </a:xfrm>
          <a:prstGeom prst="rect">
            <a:avLst/>
          </a:prstGeom>
        </p:spPr>
      </p:pic>
      <p:pic>
        <p:nvPicPr>
          <p:cNvPr id="16" name="Image 15" descr="logo_wsp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12" y="5420362"/>
            <a:ext cx="1422942" cy="79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2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4595" y="412734"/>
            <a:ext cx="7356706" cy="415182"/>
          </a:xfrm>
        </p:spPr>
        <p:txBody>
          <a:bodyPr>
            <a:noAutofit/>
          </a:bodyPr>
          <a:lstStyle/>
          <a:p>
            <a:r>
              <a:rPr lang="fr-FR" sz="3600" smtClean="0"/>
              <a:t>Objectifs</a:t>
            </a:r>
            <a:endParaRPr lang="fr-FR" sz="3600" i="1" dirty="0">
              <a:solidFill>
                <a:schemeClr val="accent6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81036" y="6356352"/>
            <a:ext cx="1074941" cy="360000"/>
          </a:xfrm>
        </p:spPr>
        <p:txBody>
          <a:bodyPr/>
          <a:lstStyle/>
          <a:p>
            <a:r>
              <a:rPr lang="fr-FR" smtClean="0"/>
              <a:t>14-16/11/2018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761564" y="6366743"/>
            <a:ext cx="6822721" cy="360000"/>
          </a:xfrm>
        </p:spPr>
        <p:txBody>
          <a:bodyPr/>
          <a:lstStyle/>
          <a:p>
            <a:r>
              <a:rPr lang="fr-FR" smtClean="0"/>
              <a:t>FORUM HYDROMET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5A5C-8A70-47DD-BA23-399FC7B1733F}" type="slidenum">
              <a:rPr lang="fr-FR" smtClean="0"/>
              <a:t>5</a:t>
            </a:fld>
            <a:endParaRPr lang="fr-FR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274595" y="1219440"/>
            <a:ext cx="6328006" cy="4814958"/>
          </a:xfrm>
        </p:spPr>
        <p:txBody>
          <a:bodyPr wrap="square">
            <a:spAutoFit/>
          </a:bodyPr>
          <a:lstStyle/>
          <a:p>
            <a:pPr lvl="0"/>
            <a:r>
              <a:rPr lang="fr-FR" dirty="0"/>
              <a:t>Mettre en place d’un </a:t>
            </a:r>
            <a:r>
              <a:rPr lang="fr-FR" b="1" dirty="0"/>
              <a:t>observatoire des effets du changement climatique </a:t>
            </a:r>
            <a:r>
              <a:rPr lang="fr-FR" dirty="0"/>
              <a:t>avec </a:t>
            </a:r>
            <a:r>
              <a:rPr lang="fr-FR" dirty="0" smtClean="0"/>
              <a:t>un focus </a:t>
            </a:r>
            <a:r>
              <a:rPr lang="fr-FR" dirty="0"/>
              <a:t>sur les évènements pluvieux </a:t>
            </a:r>
            <a:r>
              <a:rPr lang="fr-FR" dirty="0" smtClean="0"/>
              <a:t>exceptionnels, générateurs d’inondation (instrumentation, observation, modélisation)</a:t>
            </a:r>
          </a:p>
          <a:p>
            <a:pPr lvl="0"/>
            <a:r>
              <a:rPr lang="fr-FR" b="1" dirty="0" smtClean="0"/>
              <a:t>Cartographier</a:t>
            </a:r>
            <a:r>
              <a:rPr lang="fr-FR" dirty="0" smtClean="0"/>
              <a:t> </a:t>
            </a:r>
            <a:r>
              <a:rPr lang="fr-FR" b="1" dirty="0" smtClean="0"/>
              <a:t>zones </a:t>
            </a:r>
            <a:r>
              <a:rPr lang="fr-FR" b="1" dirty="0"/>
              <a:t>inondables </a:t>
            </a:r>
            <a:r>
              <a:rPr lang="fr-FR" dirty="0"/>
              <a:t>en tenant compte des impacts du </a:t>
            </a:r>
            <a:r>
              <a:rPr lang="fr-FR" dirty="0" smtClean="0"/>
              <a:t>changement climatique</a:t>
            </a:r>
          </a:p>
          <a:p>
            <a:pPr lvl="0"/>
            <a:r>
              <a:rPr lang="fr-FR" dirty="0" smtClean="0"/>
              <a:t>Intégrer </a:t>
            </a:r>
            <a:r>
              <a:rPr lang="fr-FR" dirty="0"/>
              <a:t>ces éléments dans les documents de </a:t>
            </a:r>
            <a:r>
              <a:rPr lang="fr-FR" b="1" dirty="0"/>
              <a:t>planification urbaine </a:t>
            </a:r>
            <a:r>
              <a:rPr lang="fr-FR" dirty="0"/>
              <a:t>de la ville de </a:t>
            </a:r>
            <a:r>
              <a:rPr lang="fr-FR" dirty="0" smtClean="0"/>
              <a:t>Douala</a:t>
            </a:r>
          </a:p>
          <a:p>
            <a:pPr lvl="0"/>
            <a:r>
              <a:rPr lang="fr-FR" b="1" dirty="0" smtClean="0"/>
              <a:t>Renforcer </a:t>
            </a:r>
            <a:r>
              <a:rPr lang="fr-FR" b="1" dirty="0"/>
              <a:t>les capacités </a:t>
            </a:r>
            <a:r>
              <a:rPr lang="fr-FR" b="1" dirty="0" smtClean="0"/>
              <a:t>de la CUD </a:t>
            </a:r>
            <a:r>
              <a:rPr lang="fr-FR" dirty="0" smtClean="0"/>
              <a:t>(et autres parties prenantes) en </a:t>
            </a:r>
            <a:r>
              <a:rPr lang="fr-FR" dirty="0"/>
              <a:t>termes de gestion du </a:t>
            </a:r>
            <a:r>
              <a:rPr lang="fr-FR" b="1" dirty="0"/>
              <a:t>Service d’Observation Environnementale</a:t>
            </a:r>
            <a:r>
              <a:rPr lang="fr-FR" dirty="0" smtClean="0"/>
              <a:t>.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502" y="2534739"/>
            <a:ext cx="2912481" cy="2184361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502" y="361930"/>
            <a:ext cx="2901311" cy="2175984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502" y="4634081"/>
            <a:ext cx="2906895" cy="2180171"/>
          </a:xfrm>
          <a:prstGeom prst="rect">
            <a:avLst/>
          </a:prstGeom>
          <a:effectLst>
            <a:softEdge rad="304800"/>
          </a:effectLst>
        </p:spPr>
      </p:pic>
    </p:spTree>
    <p:extLst>
      <p:ext uri="{BB962C8B-B14F-4D97-AF65-F5344CB8AC3E}">
        <p14:creationId xmlns:p14="http://schemas.microsoft.com/office/powerpoint/2010/main" val="53619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1038" y="0"/>
            <a:ext cx="8543925" cy="608063"/>
          </a:xfrm>
        </p:spPr>
        <p:txBody>
          <a:bodyPr/>
          <a:lstStyle/>
          <a:p>
            <a:r>
              <a:rPr lang="fr-FR" dirty="0" smtClean="0"/>
              <a:t>Résultats escomptés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283" y="613191"/>
            <a:ext cx="8959442" cy="5237638"/>
          </a:xfrm>
        </p:spPr>
        <p:txBody>
          <a:bodyPr wrap="square">
            <a:spAutoFit/>
          </a:bodyPr>
          <a:lstStyle/>
          <a:p>
            <a:pPr lvl="0" fontAlgn="base">
              <a:buClr>
                <a:schemeClr val="accent6"/>
              </a:buClr>
              <a:buSzPct val="100000"/>
              <a:buFont typeface="+mj-lt"/>
              <a:buAutoNum type="arabicPeriod"/>
            </a:pPr>
            <a:r>
              <a:rPr lang="fr-FR" sz="1800" b="1" dirty="0" smtClean="0"/>
              <a:t>Acquisition en temps réel </a:t>
            </a:r>
            <a:r>
              <a:rPr lang="fr-FR" sz="1800" dirty="0" smtClean="0"/>
              <a:t>de la pluviométrie </a:t>
            </a:r>
            <a:r>
              <a:rPr lang="fr-FR" sz="1800" dirty="0"/>
              <a:t>à l’échelle de la </a:t>
            </a:r>
            <a:r>
              <a:rPr lang="fr-FR" sz="1800" dirty="0" smtClean="0"/>
              <a:t>ville</a:t>
            </a:r>
            <a:br>
              <a:rPr lang="fr-FR" sz="1800" dirty="0" smtClean="0"/>
            </a:br>
            <a:r>
              <a:rPr lang="fr-FR" sz="1800" i="1" dirty="0" smtClean="0">
                <a:solidFill>
                  <a:srgbClr val="00B050"/>
                </a:solidFill>
              </a:rPr>
              <a:t>Réseau </a:t>
            </a:r>
            <a:r>
              <a:rPr lang="fr-FR" sz="1800" i="1" dirty="0">
                <a:solidFill>
                  <a:srgbClr val="00B050"/>
                </a:solidFill>
              </a:rPr>
              <a:t>de pluviographes automatiques couplé avec le système d’acquisition des pluies spatialisées </a:t>
            </a:r>
            <a:r>
              <a:rPr lang="fr-FR" sz="1800" i="1" dirty="0" err="1" smtClean="0">
                <a:solidFill>
                  <a:srgbClr val="00B050"/>
                </a:solidFill>
              </a:rPr>
              <a:t>RainCell</a:t>
            </a:r>
            <a:endParaRPr lang="fr-FR" sz="1800" i="1" dirty="0">
              <a:solidFill>
                <a:srgbClr val="00B050"/>
              </a:solidFill>
            </a:endParaRPr>
          </a:p>
          <a:p>
            <a:pPr lvl="0" fontAlgn="base">
              <a:buClr>
                <a:schemeClr val="accent6"/>
              </a:buClr>
              <a:buSzPct val="100000"/>
              <a:buFont typeface="+mj-lt"/>
              <a:buAutoNum type="arabicPeriod"/>
            </a:pPr>
            <a:r>
              <a:rPr lang="fr-FR" sz="1800" b="1" dirty="0" smtClean="0"/>
              <a:t>Compréhension et modélisation du fonctionnement </a:t>
            </a:r>
            <a:r>
              <a:rPr lang="fr-FR" sz="1800" b="1" dirty="0"/>
              <a:t>hydrologique et hydrogéologique </a:t>
            </a:r>
            <a:r>
              <a:rPr lang="fr-FR" sz="1800" dirty="0" smtClean="0"/>
              <a:t>du BV </a:t>
            </a:r>
            <a:r>
              <a:rPr lang="fr-FR" sz="1800" dirty="0" err="1" smtClean="0"/>
              <a:t>Tongo</a:t>
            </a:r>
            <a:r>
              <a:rPr lang="fr-FR" sz="1800" dirty="0" smtClean="0"/>
              <a:t> Bassa (≈ 50 km</a:t>
            </a:r>
            <a:r>
              <a:rPr lang="fr-FR" sz="1800" baseline="30000" dirty="0" smtClean="0"/>
              <a:t>2</a:t>
            </a:r>
            <a:r>
              <a:rPr lang="fr-FR" sz="1800" dirty="0" smtClean="0"/>
              <a:t>) actuellement </a:t>
            </a:r>
            <a:r>
              <a:rPr lang="fr-FR" sz="1800" dirty="0"/>
              <a:t>non </a:t>
            </a:r>
            <a:r>
              <a:rPr lang="fr-FR" sz="1800" dirty="0" smtClean="0"/>
              <a:t>jaugé et vulnérable </a:t>
            </a:r>
            <a:r>
              <a:rPr lang="fr-FR" sz="1800" dirty="0"/>
              <a:t>aux inondations </a:t>
            </a:r>
          </a:p>
          <a:p>
            <a:pPr lvl="0" fontAlgn="base">
              <a:buClr>
                <a:schemeClr val="accent6"/>
              </a:buClr>
              <a:buSzPct val="100000"/>
              <a:buFont typeface="+mj-lt"/>
              <a:buAutoNum type="arabicPeriod"/>
            </a:pPr>
            <a:r>
              <a:rPr lang="fr-FR" sz="1800" b="1" dirty="0" smtClean="0"/>
              <a:t>Documentation et cartographie </a:t>
            </a:r>
            <a:r>
              <a:rPr lang="fr-FR" sz="1800" b="1" dirty="0"/>
              <a:t>pour l’état actuel </a:t>
            </a:r>
            <a:r>
              <a:rPr lang="fr-FR" sz="1800" b="1" dirty="0" smtClean="0"/>
              <a:t>de l’aléa </a:t>
            </a:r>
            <a:r>
              <a:rPr lang="fr-FR" sz="1800" b="1" dirty="0"/>
              <a:t>inondation </a:t>
            </a:r>
            <a:r>
              <a:rPr lang="fr-FR" sz="1800" dirty="0"/>
              <a:t>croisant l’enveloppe des crues et les enjeux en présence (population, infrastructures, bâtiments recevant du public, écoles, etc…) </a:t>
            </a: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i="1" dirty="0" smtClean="0">
                <a:solidFill>
                  <a:srgbClr val="00B050"/>
                </a:solidFill>
              </a:rPr>
              <a:t>Deux </a:t>
            </a:r>
            <a:r>
              <a:rPr lang="fr-FR" sz="1800" i="1" dirty="0">
                <a:solidFill>
                  <a:srgbClr val="00B050"/>
                </a:solidFill>
              </a:rPr>
              <a:t>scenarii d’aléa intégrant le changement climatique seront aussi </a:t>
            </a:r>
            <a:r>
              <a:rPr lang="fr-FR" sz="1800" i="1" dirty="0" smtClean="0">
                <a:solidFill>
                  <a:srgbClr val="00B050"/>
                </a:solidFill>
              </a:rPr>
              <a:t>produits</a:t>
            </a:r>
            <a:endParaRPr lang="fr-FR" sz="1800" i="1" dirty="0">
              <a:solidFill>
                <a:srgbClr val="00B050"/>
              </a:solidFill>
            </a:endParaRPr>
          </a:p>
          <a:p>
            <a:pPr lvl="0" fontAlgn="base">
              <a:buClr>
                <a:schemeClr val="accent6"/>
              </a:buClr>
              <a:buSzPct val="100000"/>
              <a:buFont typeface="+mj-lt"/>
              <a:buAutoNum type="arabicPeriod"/>
            </a:pPr>
            <a:r>
              <a:rPr lang="fr-FR" sz="1800" b="1" dirty="0" smtClean="0"/>
              <a:t>Définition de procédures </a:t>
            </a:r>
            <a:r>
              <a:rPr lang="fr-FR" sz="1800" b="1" dirty="0"/>
              <a:t>simples </a:t>
            </a:r>
            <a:r>
              <a:rPr lang="fr-FR" sz="1800" dirty="0"/>
              <a:t>mais robustes d’anticipation des phénomènes </a:t>
            </a:r>
            <a:r>
              <a:rPr lang="fr-FR" sz="1800" dirty="0" smtClean="0"/>
              <a:t>pluvieux</a:t>
            </a:r>
            <a:endParaRPr lang="fr-FR" sz="1800" dirty="0"/>
          </a:p>
          <a:p>
            <a:pPr lvl="0" fontAlgn="base">
              <a:buClr>
                <a:schemeClr val="accent6"/>
              </a:buClr>
              <a:buSzPct val="100000"/>
              <a:buFont typeface="+mj-lt"/>
              <a:buAutoNum type="arabicPeriod"/>
            </a:pPr>
            <a:r>
              <a:rPr lang="fr-FR" sz="1800" b="1" dirty="0"/>
              <a:t>S</a:t>
            </a:r>
            <a:r>
              <a:rPr lang="fr-FR" sz="1800" b="1" dirty="0" smtClean="0"/>
              <a:t>tratégies </a:t>
            </a:r>
            <a:r>
              <a:rPr lang="fr-FR" sz="1800" b="1" dirty="0"/>
              <a:t>de réduction de la vulnérabilité aux inondations </a:t>
            </a:r>
            <a:r>
              <a:rPr lang="fr-FR" sz="1800" dirty="0" smtClean="0"/>
              <a:t>élaborées </a:t>
            </a:r>
            <a:r>
              <a:rPr lang="fr-FR" sz="1800" dirty="0"/>
              <a:t>en concertation avec </a:t>
            </a:r>
            <a:r>
              <a:rPr lang="fr-FR" sz="1800" dirty="0" smtClean="0"/>
              <a:t>parties prenantes</a:t>
            </a:r>
            <a:br>
              <a:rPr lang="fr-FR" sz="1800" dirty="0" smtClean="0"/>
            </a:br>
            <a:r>
              <a:rPr lang="fr-FR" sz="1800" i="1" dirty="0" smtClean="0">
                <a:solidFill>
                  <a:srgbClr val="00B050"/>
                </a:solidFill>
              </a:rPr>
              <a:t>Protection </a:t>
            </a:r>
            <a:r>
              <a:rPr lang="fr-FR" sz="1800" i="1" dirty="0">
                <a:solidFill>
                  <a:srgbClr val="00B050"/>
                </a:solidFill>
              </a:rPr>
              <a:t>Civile, pompiers, services de la CUD, plateforme des désordres urbains, sous-préfet, Mairies d’arrondissement, chefferies locales, etc</a:t>
            </a:r>
            <a:r>
              <a:rPr lang="fr-FR" sz="1800" i="1" dirty="0" smtClean="0">
                <a:solidFill>
                  <a:srgbClr val="00B050"/>
                </a:solidFill>
              </a:rPr>
              <a:t>.</a:t>
            </a:r>
            <a:endParaRPr lang="fr-FR" sz="1800" i="1" dirty="0">
              <a:solidFill>
                <a:srgbClr val="00B050"/>
              </a:solidFill>
            </a:endParaRPr>
          </a:p>
          <a:p>
            <a:pPr lvl="0" fontAlgn="base">
              <a:buClr>
                <a:schemeClr val="accent6"/>
              </a:buClr>
              <a:buSzPct val="100000"/>
              <a:buFont typeface="+mj-lt"/>
              <a:buAutoNum type="arabicPeriod"/>
            </a:pPr>
            <a:r>
              <a:rPr lang="fr-FR" sz="1800" b="1" dirty="0" smtClean="0"/>
              <a:t>Renforcement des capacités </a:t>
            </a:r>
            <a:r>
              <a:rPr lang="fr-FR" sz="1800" dirty="0"/>
              <a:t>des acteurs </a:t>
            </a:r>
            <a:r>
              <a:rPr lang="fr-FR" sz="1800" dirty="0" smtClean="0"/>
              <a:t>CUD </a:t>
            </a:r>
            <a:r>
              <a:rPr lang="fr-FR" sz="1800" dirty="0"/>
              <a:t>et de </a:t>
            </a:r>
            <a:r>
              <a:rPr lang="fr-FR" sz="1800" dirty="0" smtClean="0"/>
              <a:t>UD dans </a:t>
            </a:r>
            <a:r>
              <a:rPr lang="fr-FR" sz="1800" dirty="0"/>
              <a:t>le domaine de l’eau et de l’occupation des </a:t>
            </a:r>
            <a:r>
              <a:rPr lang="fr-FR" sz="1800" dirty="0" smtClean="0"/>
              <a:t>sols</a:t>
            </a:r>
            <a:br>
              <a:rPr lang="fr-FR" sz="1800" dirty="0" smtClean="0"/>
            </a:br>
            <a:r>
              <a:rPr lang="fr-FR" sz="1800" i="1" dirty="0" smtClean="0">
                <a:solidFill>
                  <a:srgbClr val="00B050"/>
                </a:solidFill>
              </a:rPr>
              <a:t>Pouvoir </a:t>
            </a:r>
            <a:r>
              <a:rPr lang="fr-FR" sz="1800" i="1" dirty="0">
                <a:solidFill>
                  <a:srgbClr val="00B050"/>
                </a:solidFill>
              </a:rPr>
              <a:t>faire évoluer </a:t>
            </a:r>
            <a:r>
              <a:rPr lang="fr-FR" sz="1800" i="1" dirty="0" smtClean="0">
                <a:solidFill>
                  <a:srgbClr val="00B050"/>
                </a:solidFill>
              </a:rPr>
              <a:t>organisation CUD </a:t>
            </a:r>
            <a:r>
              <a:rPr lang="fr-FR" sz="1800" i="1" dirty="0">
                <a:solidFill>
                  <a:srgbClr val="00B050"/>
                </a:solidFill>
              </a:rPr>
              <a:t>et intégrer certaines contraintes liées à cette activité (astreinte, organigramme de crise, </a:t>
            </a:r>
            <a:r>
              <a:rPr lang="fr-FR" sz="1800" i="1" dirty="0" smtClean="0">
                <a:solidFill>
                  <a:srgbClr val="00B050"/>
                </a:solidFill>
              </a:rPr>
              <a:t>appropriation des outils d’alerte, etc.)</a:t>
            </a:r>
            <a:endParaRPr lang="fr-FR" sz="1800" i="1" dirty="0">
              <a:solidFill>
                <a:srgbClr val="00B050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14-16/11/2018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FORUM HYDROMET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5A5C-8A70-47DD-BA23-399FC7B1733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974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u numéro de diapositive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190137" y="5739111"/>
            <a:ext cx="519807" cy="29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aur" charset="0"/>
              </a:defRPr>
            </a:lvl1pPr>
            <a:lvl2pPr marL="603647" indent="-232172">
              <a:defRPr>
                <a:solidFill>
                  <a:schemeClr val="tx1"/>
                </a:solidFill>
                <a:latin typeface="Centaur" charset="0"/>
              </a:defRPr>
            </a:lvl2pPr>
            <a:lvl3pPr marL="928688" indent="-185738">
              <a:defRPr>
                <a:solidFill>
                  <a:schemeClr val="tx1"/>
                </a:solidFill>
                <a:latin typeface="Centaur" charset="0"/>
              </a:defRPr>
            </a:lvl3pPr>
            <a:lvl4pPr marL="1300163" indent="-185738">
              <a:defRPr>
                <a:solidFill>
                  <a:schemeClr val="tx1"/>
                </a:solidFill>
                <a:latin typeface="Centaur" charset="0"/>
              </a:defRPr>
            </a:lvl4pPr>
            <a:lvl5pPr marL="1671638" indent="-185738">
              <a:defRPr>
                <a:solidFill>
                  <a:schemeClr val="tx1"/>
                </a:solidFill>
                <a:latin typeface="Centaur" charset="0"/>
              </a:defRPr>
            </a:lvl5pPr>
            <a:lvl6pPr marL="2043113" indent="-185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charset="0"/>
              </a:defRPr>
            </a:lvl6pPr>
            <a:lvl7pPr marL="2414588" indent="-185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charset="0"/>
              </a:defRPr>
            </a:lvl7pPr>
            <a:lvl8pPr marL="2786063" indent="-185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charset="0"/>
              </a:defRPr>
            </a:lvl8pPr>
            <a:lvl9pPr marL="3157538" indent="-185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charset="0"/>
              </a:defRPr>
            </a:lvl9pPr>
          </a:lstStyle>
          <a:p>
            <a:fld id="{8766EC5E-3234-D449-96A7-05622DFEC243}" type="slidenum">
              <a:rPr lang="en-US" altLang="x-none">
                <a:solidFill>
                  <a:srgbClr val="FFFFFF"/>
                </a:solidFill>
              </a:rPr>
              <a:pPr/>
              <a:t>7</a:t>
            </a:fld>
            <a:endParaRPr lang="en-US" altLang="x-none">
              <a:solidFill>
                <a:srgbClr val="FFFFFF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13831" y="-540531"/>
            <a:ext cx="4981675" cy="817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9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u numéro de diapositive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190137" y="5739111"/>
            <a:ext cx="519807" cy="29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aur" charset="0"/>
              </a:defRPr>
            </a:lvl1pPr>
            <a:lvl2pPr marL="603647" indent="-232172">
              <a:defRPr>
                <a:solidFill>
                  <a:schemeClr val="tx1"/>
                </a:solidFill>
                <a:latin typeface="Centaur" charset="0"/>
              </a:defRPr>
            </a:lvl2pPr>
            <a:lvl3pPr marL="928688" indent="-185738">
              <a:defRPr>
                <a:solidFill>
                  <a:schemeClr val="tx1"/>
                </a:solidFill>
                <a:latin typeface="Centaur" charset="0"/>
              </a:defRPr>
            </a:lvl3pPr>
            <a:lvl4pPr marL="1300163" indent="-185738">
              <a:defRPr>
                <a:solidFill>
                  <a:schemeClr val="tx1"/>
                </a:solidFill>
                <a:latin typeface="Centaur" charset="0"/>
              </a:defRPr>
            </a:lvl4pPr>
            <a:lvl5pPr marL="1671638" indent="-185738">
              <a:defRPr>
                <a:solidFill>
                  <a:schemeClr val="tx1"/>
                </a:solidFill>
                <a:latin typeface="Centaur" charset="0"/>
              </a:defRPr>
            </a:lvl5pPr>
            <a:lvl6pPr marL="2043113" indent="-185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charset="0"/>
              </a:defRPr>
            </a:lvl6pPr>
            <a:lvl7pPr marL="2414588" indent="-185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charset="0"/>
              </a:defRPr>
            </a:lvl7pPr>
            <a:lvl8pPr marL="2786063" indent="-185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charset="0"/>
              </a:defRPr>
            </a:lvl8pPr>
            <a:lvl9pPr marL="3157538" indent="-185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aur" charset="0"/>
              </a:defRPr>
            </a:lvl9pPr>
          </a:lstStyle>
          <a:p>
            <a:fld id="{2B8318B0-68F1-2849-95EA-B501A3A3EB24}" type="slidenum">
              <a:rPr lang="en-US" altLang="x-none">
                <a:solidFill>
                  <a:srgbClr val="FFFFFF"/>
                </a:solidFill>
              </a:rPr>
              <a:pPr/>
              <a:t>8</a:t>
            </a:fld>
            <a:endParaRPr lang="en-US" altLang="x-none">
              <a:solidFill>
                <a:srgbClr val="FFFFFF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020" y="2231211"/>
            <a:ext cx="3873500" cy="223046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03" y="1460487"/>
            <a:ext cx="5029217" cy="3771913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2" name="Ellipse 1"/>
          <p:cNvSpPr/>
          <p:nvPr/>
        </p:nvSpPr>
        <p:spPr>
          <a:xfrm>
            <a:off x="863600" y="2120900"/>
            <a:ext cx="965200" cy="2247900"/>
          </a:xfrm>
          <a:prstGeom prst="ellipse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032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préliminaires </a:t>
            </a:r>
            <a:r>
              <a:rPr lang="fr-FR" dirty="0" smtClean="0"/>
              <a:t>(</a:t>
            </a:r>
            <a:r>
              <a:rPr lang="fr-FR" dirty="0" err="1" smtClean="0"/>
              <a:t>Raincell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14-16/11/2018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FORUM HYDROMET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5A5C-8A70-47DD-BA23-399FC7B1733F}" type="slidenum">
              <a:rPr lang="fr-FR" smtClean="0"/>
              <a:t>9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08" y="125250"/>
            <a:ext cx="1473777" cy="147377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8051"/>
            <a:ext cx="6415809" cy="512830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336" y="4152201"/>
            <a:ext cx="3220922" cy="2415691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650" y="1692878"/>
            <a:ext cx="3266080" cy="2449560"/>
          </a:xfrm>
          <a:prstGeom prst="rect">
            <a:avLst/>
          </a:prstGeom>
          <a:effectLst>
            <a:softEdge rad="304800"/>
          </a:effectLst>
        </p:spPr>
      </p:pic>
      <p:sp>
        <p:nvSpPr>
          <p:cNvPr id="11" name="Rectangle 10"/>
          <p:cNvSpPr/>
          <p:nvPr/>
        </p:nvSpPr>
        <p:spPr>
          <a:xfrm>
            <a:off x="1405462" y="5974804"/>
            <a:ext cx="4140345" cy="369332"/>
          </a:xfrm>
          <a:prstGeom prst="rect">
            <a:avLst/>
          </a:prstGeom>
          <a:solidFill>
            <a:schemeClr val="accent6"/>
          </a:solidFill>
          <a:effectLst>
            <a:outerShdw blurRad="50800" dist="76200" dir="2700000" algn="tl" rotWithShape="0">
              <a:schemeClr val="accent6">
                <a:lumMod val="75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Modélisation hydrologique et hydraulique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Signalisation droite 11"/>
          <p:cNvSpPr/>
          <p:nvPr/>
        </p:nvSpPr>
        <p:spPr>
          <a:xfrm>
            <a:off x="929137" y="5974803"/>
            <a:ext cx="416440" cy="369333"/>
          </a:xfrm>
          <a:prstGeom prst="homePlate">
            <a:avLst>
              <a:gd name="adj" fmla="val 42191"/>
            </a:avLst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outerShdw blurRad="50800" dist="76200" dir="2700000" algn="tl" rotWithShape="0">
              <a:schemeClr val="accent6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572511" y="1141952"/>
            <a:ext cx="4434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Crédit : Matias </a:t>
            </a:r>
            <a:r>
              <a:rPr lang="fr-FR" i="1" dirty="0" err="1" smtClean="0"/>
              <a:t>Alcoba</a:t>
            </a:r>
            <a:r>
              <a:rPr lang="fr-FR" i="1" dirty="0" smtClean="0"/>
              <a:t> &amp; Marielle Gosset (GET)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17947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̀me par défaut">
  <a:themeElements>
    <a:clrScheme name="Personnalisée 1">
      <a:dk1>
        <a:srgbClr val="1860AE"/>
      </a:dk1>
      <a:lt1>
        <a:sysClr val="window" lastClr="FFFFFF"/>
      </a:lt1>
      <a:dk2>
        <a:srgbClr val="0F70B7"/>
      </a:dk2>
      <a:lt2>
        <a:srgbClr val="E30613"/>
      </a:lt2>
      <a:accent1>
        <a:srgbClr val="455875"/>
      </a:accent1>
      <a:accent2>
        <a:srgbClr val="36A4AA"/>
      </a:accent2>
      <a:accent3>
        <a:srgbClr val="FAA021"/>
      </a:accent3>
      <a:accent4>
        <a:srgbClr val="F2663C"/>
      </a:accent4>
      <a:accent5>
        <a:srgbClr val="CE285B"/>
      </a:accent5>
      <a:accent6>
        <a:srgbClr val="9A1C1F"/>
      </a:accent6>
      <a:hlink>
        <a:srgbClr val="0563C1"/>
      </a:hlink>
      <a:folHlink>
        <a:srgbClr val="954F72"/>
      </a:folHlink>
    </a:clrScheme>
    <a:fontScheme name="Aube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3" id="{E8B7F371-DDBE-4518-B1A9-2DDB11C344CB}" vid="{932F277B-2F34-4070-88C1-0E605A7536A7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Thème par défaut</Template>
  <TotalTime>4027</TotalTime>
  <Words>467</Words>
  <Application>Microsoft Macintosh PowerPoint</Application>
  <PresentationFormat>Format A4 (210 x 297 mm)</PresentationFormat>
  <Paragraphs>93</Paragraphs>
  <Slides>11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9" baseType="lpstr">
      <vt:lpstr>Calibri</vt:lpstr>
      <vt:lpstr>Centaur</vt:lpstr>
      <vt:lpstr>Corbel</vt:lpstr>
      <vt:lpstr>Mangal</vt:lpstr>
      <vt:lpstr>Wingdings</vt:lpstr>
      <vt:lpstr>Wingdings 2</vt:lpstr>
      <vt:lpstr>Arial</vt:lpstr>
      <vt:lpstr>Thème par défaut</vt:lpstr>
      <vt:lpstr>Recherche-Développement-Innovation en hydro-météorologie en Afrique centrale  IRD et partenaires</vt:lpstr>
      <vt:lpstr>RDI hydro-climat en Afrique Centrale</vt:lpstr>
      <vt:lpstr>Pilotes M’Bei &amp; Ogooué, Gabon</vt:lpstr>
      <vt:lpstr>Projet Douala Ville Durable (2018-2021)</vt:lpstr>
      <vt:lpstr>Objectifs</vt:lpstr>
      <vt:lpstr>Résultats escomptés</vt:lpstr>
      <vt:lpstr>Présentation PowerPoint</vt:lpstr>
      <vt:lpstr>Présentation PowerPoint</vt:lpstr>
      <vt:lpstr>Résultats préliminaires (Raincell)</vt:lpstr>
      <vt:lpstr>Leçons tirées</vt:lpstr>
      <vt:lpstr>Pour conclure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jjbraun1@gmail.com</dc:creator>
  <cp:lastModifiedBy>jjbraun1@gmail.com</cp:lastModifiedBy>
  <cp:revision>382</cp:revision>
  <dcterms:created xsi:type="dcterms:W3CDTF">2018-08-07T16:49:56Z</dcterms:created>
  <dcterms:modified xsi:type="dcterms:W3CDTF">2018-11-14T13:39:41Z</dcterms:modified>
</cp:coreProperties>
</file>