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64" r:id="rId3"/>
    <p:sldId id="259" r:id="rId4"/>
    <p:sldId id="607" r:id="rId5"/>
    <p:sldId id="265" r:id="rId6"/>
    <p:sldId id="610" r:id="rId7"/>
    <p:sldId id="266" r:id="rId8"/>
    <p:sldId id="267" r:id="rId9"/>
    <p:sldId id="604" r:id="rId10"/>
    <p:sldId id="608" r:id="rId11"/>
    <p:sldId id="258" r:id="rId12"/>
    <p:sldId id="606" r:id="rId13"/>
    <p:sldId id="57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4660"/>
  </p:normalViewPr>
  <p:slideViewPr>
    <p:cSldViewPr snapToGrid="0" snapToObjects="1">
      <p:cViewPr varScale="1">
        <p:scale>
          <a:sx n="65" d="100"/>
          <a:sy n="65" d="100"/>
        </p:scale>
        <p:origin x="1334" y="3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133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HMEDALFA\Desktop\NHMS%20ANALYSIS%20ECCA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a:pPr>
            <a:r>
              <a:rPr lang="en-US" sz="1000" b="0"/>
              <a:t>CATEGORIES</a:t>
            </a:r>
            <a:r>
              <a:rPr lang="en-US" sz="1000" b="0" baseline="0"/>
              <a:t> OF STAFFS OF NMS IN PERCENTAGE OF THE ECCAS MEMBER STATES</a:t>
            </a:r>
            <a:endParaRPr lang="en-US" sz="1000" b="0"/>
          </a:p>
        </c:rich>
      </c:tx>
      <c:layout>
        <c:manualLayout>
          <c:xMode val="edge"/>
          <c:yMode val="edge"/>
          <c:x val="0.12917444347234375"/>
          <c:y val="0"/>
        </c:manualLayout>
      </c:layout>
      <c:overlay val="0"/>
    </c:title>
    <c:autoTitleDeleted val="0"/>
    <c:plotArea>
      <c:layout>
        <c:manualLayout>
          <c:layoutTarget val="inner"/>
          <c:xMode val="edge"/>
          <c:yMode val="edge"/>
          <c:x val="0.11114464858559348"/>
          <c:y val="0.10322417084228108"/>
          <c:w val="0.83229828910275094"/>
          <c:h val="0.58677821522309714"/>
        </c:manualLayout>
      </c:layout>
      <c:barChart>
        <c:barDir val="col"/>
        <c:grouping val="clustered"/>
        <c:varyColors val="0"/>
        <c:ser>
          <c:idx val="0"/>
          <c:order val="0"/>
          <c:tx>
            <c:strRef>
              <c:f>CALCULATION!$Q$33</c:f>
              <c:strCache>
                <c:ptCount val="1"/>
                <c:pt idx="0">
                  <c:v>20-30</c:v>
                </c:pt>
              </c:strCache>
            </c:strRef>
          </c:tx>
          <c:invertIfNegative val="0"/>
          <c:cat>
            <c:strRef>
              <c:f>CALCULATION!$R$32:$AB$32</c:f>
              <c:strCache>
                <c:ptCount val="10"/>
                <c:pt idx="0">
                  <c:v>CAMEROON</c:v>
                </c:pt>
                <c:pt idx="1">
                  <c:v>CHAD</c:v>
                </c:pt>
                <c:pt idx="2">
                  <c:v>C.A.R</c:v>
                </c:pt>
                <c:pt idx="3">
                  <c:v>CONGO</c:v>
                </c:pt>
                <c:pt idx="4">
                  <c:v>CONGO DR</c:v>
                </c:pt>
                <c:pt idx="5">
                  <c:v>BURUNDI</c:v>
                </c:pt>
                <c:pt idx="6">
                  <c:v>ANGOLA</c:v>
                </c:pt>
                <c:pt idx="7">
                  <c:v>GABON</c:v>
                </c:pt>
                <c:pt idx="8">
                  <c:v>SAO TOME</c:v>
                </c:pt>
                <c:pt idx="9">
                  <c:v>EQUATORIAL G</c:v>
                </c:pt>
              </c:strCache>
            </c:strRef>
          </c:cat>
          <c:val>
            <c:numRef>
              <c:f>CALCULATION!$R$33:$AB$33</c:f>
              <c:numCache>
                <c:formatCode>0.0</c:formatCode>
                <c:ptCount val="11"/>
                <c:pt idx="1">
                  <c:v>3.7037037037037033</c:v>
                </c:pt>
                <c:pt idx="2">
                  <c:v>0</c:v>
                </c:pt>
                <c:pt idx="3">
                  <c:v>0</c:v>
                </c:pt>
                <c:pt idx="4">
                  <c:v>1.4331210191082804</c:v>
                </c:pt>
                <c:pt idx="5">
                  <c:v>0</c:v>
                </c:pt>
                <c:pt idx="6">
                  <c:v>7.7586206896551726</c:v>
                </c:pt>
                <c:pt idx="7">
                  <c:v>2.2222222222222223</c:v>
                </c:pt>
                <c:pt idx="8">
                  <c:v>7.6923076923076925</c:v>
                </c:pt>
              </c:numCache>
            </c:numRef>
          </c:val>
          <c:extLst>
            <c:ext xmlns:c16="http://schemas.microsoft.com/office/drawing/2014/chart" uri="{C3380CC4-5D6E-409C-BE32-E72D297353CC}">
              <c16:uniqueId val="{00000000-7A53-412D-BFAF-35B3406A95A3}"/>
            </c:ext>
          </c:extLst>
        </c:ser>
        <c:ser>
          <c:idx val="1"/>
          <c:order val="1"/>
          <c:tx>
            <c:strRef>
              <c:f>CALCULATION!$Q$34</c:f>
              <c:strCache>
                <c:ptCount val="1"/>
                <c:pt idx="0">
                  <c:v>30-40</c:v>
                </c:pt>
              </c:strCache>
            </c:strRef>
          </c:tx>
          <c:invertIfNegative val="0"/>
          <c:cat>
            <c:strRef>
              <c:f>CALCULATION!$R$32:$AB$32</c:f>
              <c:strCache>
                <c:ptCount val="10"/>
                <c:pt idx="0">
                  <c:v>CAMEROON</c:v>
                </c:pt>
                <c:pt idx="1">
                  <c:v>CHAD</c:v>
                </c:pt>
                <c:pt idx="2">
                  <c:v>C.A.R</c:v>
                </c:pt>
                <c:pt idx="3">
                  <c:v>CONGO</c:v>
                </c:pt>
                <c:pt idx="4">
                  <c:v>CONGO DR</c:v>
                </c:pt>
                <c:pt idx="5">
                  <c:v>BURUNDI</c:v>
                </c:pt>
                <c:pt idx="6">
                  <c:v>ANGOLA</c:v>
                </c:pt>
                <c:pt idx="7">
                  <c:v>GABON</c:v>
                </c:pt>
                <c:pt idx="8">
                  <c:v>SAO TOME</c:v>
                </c:pt>
                <c:pt idx="9">
                  <c:v>EQUATORIAL G</c:v>
                </c:pt>
              </c:strCache>
            </c:strRef>
          </c:cat>
          <c:val>
            <c:numRef>
              <c:f>CALCULATION!$R$34:$AB$34</c:f>
              <c:numCache>
                <c:formatCode>0.0</c:formatCode>
                <c:ptCount val="11"/>
                <c:pt idx="1">
                  <c:v>7.4074074074074066</c:v>
                </c:pt>
                <c:pt idx="2">
                  <c:v>53.846153846153847</c:v>
                </c:pt>
                <c:pt idx="3">
                  <c:v>21.739130434782609</c:v>
                </c:pt>
                <c:pt idx="4">
                  <c:v>46.178343949044589</c:v>
                </c:pt>
                <c:pt idx="5">
                  <c:v>51.612903225806448</c:v>
                </c:pt>
                <c:pt idx="6">
                  <c:v>17.241379310344829</c:v>
                </c:pt>
                <c:pt idx="7">
                  <c:v>44.444444444444443</c:v>
                </c:pt>
                <c:pt idx="8">
                  <c:v>26.923076923076923</c:v>
                </c:pt>
              </c:numCache>
            </c:numRef>
          </c:val>
          <c:extLst>
            <c:ext xmlns:c16="http://schemas.microsoft.com/office/drawing/2014/chart" uri="{C3380CC4-5D6E-409C-BE32-E72D297353CC}">
              <c16:uniqueId val="{00000001-7A53-412D-BFAF-35B3406A95A3}"/>
            </c:ext>
          </c:extLst>
        </c:ser>
        <c:ser>
          <c:idx val="2"/>
          <c:order val="2"/>
          <c:tx>
            <c:strRef>
              <c:f>CALCULATION!$Q$35</c:f>
              <c:strCache>
                <c:ptCount val="1"/>
                <c:pt idx="0">
                  <c:v>40-50</c:v>
                </c:pt>
              </c:strCache>
            </c:strRef>
          </c:tx>
          <c:invertIfNegative val="0"/>
          <c:cat>
            <c:strRef>
              <c:f>CALCULATION!$R$32:$AB$32</c:f>
              <c:strCache>
                <c:ptCount val="10"/>
                <c:pt idx="0">
                  <c:v>CAMEROON</c:v>
                </c:pt>
                <c:pt idx="1">
                  <c:v>CHAD</c:v>
                </c:pt>
                <c:pt idx="2">
                  <c:v>C.A.R</c:v>
                </c:pt>
                <c:pt idx="3">
                  <c:v>CONGO</c:v>
                </c:pt>
                <c:pt idx="4">
                  <c:v>CONGO DR</c:v>
                </c:pt>
                <c:pt idx="5">
                  <c:v>BURUNDI</c:v>
                </c:pt>
                <c:pt idx="6">
                  <c:v>ANGOLA</c:v>
                </c:pt>
                <c:pt idx="7">
                  <c:v>GABON</c:v>
                </c:pt>
                <c:pt idx="8">
                  <c:v>SAO TOME</c:v>
                </c:pt>
                <c:pt idx="9">
                  <c:v>EQUATORIAL G</c:v>
                </c:pt>
              </c:strCache>
            </c:strRef>
          </c:cat>
          <c:val>
            <c:numRef>
              <c:f>CALCULATION!$R$35:$AB$35</c:f>
              <c:numCache>
                <c:formatCode>0.0</c:formatCode>
                <c:ptCount val="11"/>
                <c:pt idx="1">
                  <c:v>11.111111111111111</c:v>
                </c:pt>
                <c:pt idx="2">
                  <c:v>23.076923076923077</c:v>
                </c:pt>
                <c:pt idx="3">
                  <c:v>36.95652173913043</c:v>
                </c:pt>
                <c:pt idx="4">
                  <c:v>14.012738853503185</c:v>
                </c:pt>
                <c:pt idx="5">
                  <c:v>32.258064516129032</c:v>
                </c:pt>
                <c:pt idx="6">
                  <c:v>32.758620689655174</c:v>
                </c:pt>
                <c:pt idx="7">
                  <c:v>29.629629629629626</c:v>
                </c:pt>
                <c:pt idx="8">
                  <c:v>23.076923076923077</c:v>
                </c:pt>
              </c:numCache>
            </c:numRef>
          </c:val>
          <c:extLst>
            <c:ext xmlns:c16="http://schemas.microsoft.com/office/drawing/2014/chart" uri="{C3380CC4-5D6E-409C-BE32-E72D297353CC}">
              <c16:uniqueId val="{00000002-7A53-412D-BFAF-35B3406A95A3}"/>
            </c:ext>
          </c:extLst>
        </c:ser>
        <c:ser>
          <c:idx val="3"/>
          <c:order val="3"/>
          <c:tx>
            <c:strRef>
              <c:f>CALCULATION!$Q$36</c:f>
              <c:strCache>
                <c:ptCount val="1"/>
                <c:pt idx="0">
                  <c:v>&gt;50</c:v>
                </c:pt>
              </c:strCache>
            </c:strRef>
          </c:tx>
          <c:invertIfNegative val="0"/>
          <c:cat>
            <c:strRef>
              <c:f>CALCULATION!$R$32:$AB$32</c:f>
              <c:strCache>
                <c:ptCount val="10"/>
                <c:pt idx="0">
                  <c:v>CAMEROON</c:v>
                </c:pt>
                <c:pt idx="1">
                  <c:v>CHAD</c:v>
                </c:pt>
                <c:pt idx="2">
                  <c:v>C.A.R</c:v>
                </c:pt>
                <c:pt idx="3">
                  <c:v>CONGO</c:v>
                </c:pt>
                <c:pt idx="4">
                  <c:v>CONGO DR</c:v>
                </c:pt>
                <c:pt idx="5">
                  <c:v>BURUNDI</c:v>
                </c:pt>
                <c:pt idx="6">
                  <c:v>ANGOLA</c:v>
                </c:pt>
                <c:pt idx="7">
                  <c:v>GABON</c:v>
                </c:pt>
                <c:pt idx="8">
                  <c:v>SAO TOME</c:v>
                </c:pt>
                <c:pt idx="9">
                  <c:v>EQUATORIAL G</c:v>
                </c:pt>
              </c:strCache>
            </c:strRef>
          </c:cat>
          <c:val>
            <c:numRef>
              <c:f>CALCULATION!$R$36:$AB$36</c:f>
              <c:numCache>
                <c:formatCode>0.0</c:formatCode>
                <c:ptCount val="11"/>
                <c:pt idx="1">
                  <c:v>77.777777777777786</c:v>
                </c:pt>
                <c:pt idx="2">
                  <c:v>23.076923076923077</c:v>
                </c:pt>
                <c:pt idx="3">
                  <c:v>41.304347826086953</c:v>
                </c:pt>
                <c:pt idx="4">
                  <c:v>38.375796178343954</c:v>
                </c:pt>
                <c:pt idx="5">
                  <c:v>16.129032258064516</c:v>
                </c:pt>
                <c:pt idx="6">
                  <c:v>57.758620689655174</c:v>
                </c:pt>
                <c:pt idx="7">
                  <c:v>23.703703703703706</c:v>
                </c:pt>
                <c:pt idx="8">
                  <c:v>42.307692307692307</c:v>
                </c:pt>
              </c:numCache>
            </c:numRef>
          </c:val>
          <c:extLst>
            <c:ext xmlns:c16="http://schemas.microsoft.com/office/drawing/2014/chart" uri="{C3380CC4-5D6E-409C-BE32-E72D297353CC}">
              <c16:uniqueId val="{00000003-7A53-412D-BFAF-35B3406A95A3}"/>
            </c:ext>
          </c:extLst>
        </c:ser>
        <c:dLbls>
          <c:showLegendKey val="0"/>
          <c:showVal val="0"/>
          <c:showCatName val="0"/>
          <c:showSerName val="0"/>
          <c:showPercent val="0"/>
          <c:showBubbleSize val="0"/>
        </c:dLbls>
        <c:gapWidth val="150"/>
        <c:axId val="143318400"/>
        <c:axId val="144512128"/>
      </c:barChart>
      <c:catAx>
        <c:axId val="143318400"/>
        <c:scaling>
          <c:orientation val="minMax"/>
        </c:scaling>
        <c:delete val="0"/>
        <c:axPos val="b"/>
        <c:numFmt formatCode="General" sourceLinked="0"/>
        <c:majorTickMark val="out"/>
        <c:minorTickMark val="none"/>
        <c:tickLblPos val="nextTo"/>
        <c:txPr>
          <a:bodyPr/>
          <a:lstStyle/>
          <a:p>
            <a:pPr>
              <a:defRPr sz="800"/>
            </a:pPr>
            <a:endParaRPr lang="en-US"/>
          </a:p>
        </c:txPr>
        <c:crossAx val="144512128"/>
        <c:crosses val="autoZero"/>
        <c:auto val="1"/>
        <c:lblAlgn val="ctr"/>
        <c:lblOffset val="100"/>
        <c:noMultiLvlLbl val="0"/>
      </c:catAx>
      <c:valAx>
        <c:axId val="144512128"/>
        <c:scaling>
          <c:orientation val="minMax"/>
        </c:scaling>
        <c:delete val="0"/>
        <c:axPos val="l"/>
        <c:majorGridlines/>
        <c:numFmt formatCode="0.0" sourceLinked="1"/>
        <c:majorTickMark val="out"/>
        <c:minorTickMark val="none"/>
        <c:tickLblPos val="nextTo"/>
        <c:txPr>
          <a:bodyPr/>
          <a:lstStyle/>
          <a:p>
            <a:pPr>
              <a:defRPr b="1"/>
            </a:pPr>
            <a:endParaRPr lang="en-US"/>
          </a:p>
        </c:txPr>
        <c:crossAx val="143318400"/>
        <c:crosses val="autoZero"/>
        <c:crossBetween val="between"/>
      </c:valAx>
    </c:plotArea>
    <c:legend>
      <c:legendPos val="r"/>
      <c:layout>
        <c:manualLayout>
          <c:xMode val="edge"/>
          <c:yMode val="edge"/>
          <c:x val="0.11047827354913971"/>
          <c:y val="0.87013185851768526"/>
          <c:w val="0.85410420919607266"/>
          <c:h val="0.1298681102362205"/>
        </c:manualLayout>
      </c:layout>
      <c:overlay val="0"/>
      <c:txPr>
        <a:bodyPr/>
        <a:lstStyle/>
        <a:p>
          <a:pPr>
            <a:defRPr sz="1100" b="1"/>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5F71C8-746F-4F0E-A030-094D805BB0F7}" type="datetimeFigureOut">
              <a:rPr lang="en-US" smtClean="0"/>
              <a:t>14-Nov-18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3E0C2E-F860-4867-94CA-D5424F710A23}" type="slidenum">
              <a:rPr lang="en-US" smtClean="0"/>
              <a:t>‹#›</a:t>
            </a:fld>
            <a:endParaRPr lang="en-US"/>
          </a:p>
        </p:txBody>
      </p:sp>
    </p:spTree>
    <p:extLst>
      <p:ext uri="{BB962C8B-B14F-4D97-AF65-F5344CB8AC3E}">
        <p14:creationId xmlns:p14="http://schemas.microsoft.com/office/powerpoint/2010/main" val="548539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3E0C2E-F860-4867-94CA-D5424F710A23}" type="slidenum">
              <a:rPr lang="en-US" smtClean="0"/>
              <a:t>9</a:t>
            </a:fld>
            <a:endParaRPr lang="en-US"/>
          </a:p>
        </p:txBody>
      </p:sp>
    </p:spTree>
    <p:extLst>
      <p:ext uri="{BB962C8B-B14F-4D97-AF65-F5344CB8AC3E}">
        <p14:creationId xmlns:p14="http://schemas.microsoft.com/office/powerpoint/2010/main" val="133900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39064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pic>
        <p:nvPicPr>
          <p:cNvPr id="7" name="Picture 6" descr="wmo2016_powerpoint_standard_v2-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50093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83390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87663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036454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7237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418312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30550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dirty="0"/>
          </a:p>
        </p:txBody>
      </p:sp>
    </p:spTree>
    <p:extLst>
      <p:ext uri="{BB962C8B-B14F-4D97-AF65-F5344CB8AC3E}">
        <p14:creationId xmlns:p14="http://schemas.microsoft.com/office/powerpoint/2010/main" val="283484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9AF2F-52C6-9B46-B8B2-0579234AE62E}" type="slidenum">
              <a:rPr lang="en-US" smtClean="0"/>
              <a:t>‹#›</a:t>
            </a:fld>
            <a:endParaRPr lang="en-US"/>
          </a:p>
        </p:txBody>
      </p:sp>
      <p:pic>
        <p:nvPicPr>
          <p:cNvPr id="7" name="Picture 6" descr="wmo2016_powerpoint_standard_v2-2.jp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3053617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wmo.int/pages/prog/www/wigos/index_en.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mo2016_powerpoint_standard_v2-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034"/>
            <a:ext cx="9216000" cy="6912000"/>
          </a:xfrm>
          <a:prstGeom prst="rect">
            <a:avLst/>
          </a:prstGeom>
        </p:spPr>
      </p:pic>
      <p:sp>
        <p:nvSpPr>
          <p:cNvPr id="5" name="Title 1"/>
          <p:cNvSpPr txBox="1">
            <a:spLocks/>
          </p:cNvSpPr>
          <p:nvPr/>
        </p:nvSpPr>
        <p:spPr>
          <a:xfrm>
            <a:off x="457200" y="1070975"/>
            <a:ext cx="8229600" cy="3325661"/>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b="1" dirty="0">
                <a:latin typeface="Arial" pitchFamily="34" charset="0"/>
                <a:cs typeface="Arial" pitchFamily="34" charset="0"/>
              </a:rPr>
              <a:t>Status and challenges of meteorological and hydrological services in  Central Africa</a:t>
            </a:r>
            <a:endParaRPr lang="en-US" sz="4800" dirty="0"/>
          </a:p>
        </p:txBody>
      </p:sp>
    </p:spTree>
    <p:extLst>
      <p:ext uri="{BB962C8B-B14F-4D97-AF65-F5344CB8AC3E}">
        <p14:creationId xmlns:p14="http://schemas.microsoft.com/office/powerpoint/2010/main" val="2389260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9F70E-0D83-4923-BA50-6CF91F6663AE}"/>
              </a:ext>
            </a:extLst>
          </p:cNvPr>
          <p:cNvSpPr>
            <a:spLocks noGrp="1"/>
          </p:cNvSpPr>
          <p:nvPr>
            <p:ph type="title"/>
          </p:nvPr>
        </p:nvSpPr>
        <p:spPr>
          <a:xfrm>
            <a:off x="0" y="0"/>
            <a:ext cx="9144000" cy="1144514"/>
          </a:xfrm>
        </p:spPr>
        <p:txBody>
          <a:bodyPr/>
          <a:lstStyle/>
          <a:p>
            <a:r>
              <a:rPr lang="en-US" b="1" dirty="0">
                <a:solidFill>
                  <a:srgbClr val="FF0000"/>
                </a:solidFill>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445856AD-F986-459D-8EAF-FAEBB1E8CA85}"/>
              </a:ext>
            </a:extLst>
          </p:cNvPr>
          <p:cNvSpPr>
            <a:spLocks noGrp="1"/>
          </p:cNvSpPr>
          <p:nvPr>
            <p:ph idx="1"/>
          </p:nvPr>
        </p:nvSpPr>
        <p:spPr>
          <a:xfrm>
            <a:off x="60556" y="1059736"/>
            <a:ext cx="8626244" cy="5066428"/>
          </a:xfrm>
        </p:spPr>
        <p:txBody>
          <a:bodyPr>
            <a:normAutofit fontScale="70000" lnSpcReduction="20000"/>
          </a:bodyPr>
          <a:lstStyle/>
          <a:p>
            <a:pPr>
              <a:lnSpc>
                <a:spcPct val="160000"/>
              </a:lnSpc>
            </a:pPr>
            <a:r>
              <a:rPr lang="en-US" dirty="0">
                <a:latin typeface="Arial Black" panose="020B0A04020102020204" pitchFamily="34" charset="0"/>
              </a:rPr>
              <a:t>NMHSs in ECCAS need significant strengthening to serve local communities and contribute to the global public good</a:t>
            </a:r>
          </a:p>
          <a:p>
            <a:pPr>
              <a:lnSpc>
                <a:spcPct val="160000"/>
              </a:lnSpc>
            </a:pPr>
            <a:r>
              <a:rPr lang="en-US" dirty="0">
                <a:latin typeface="Arial Black" panose="020B0A04020102020204" pitchFamily="34" charset="0"/>
              </a:rPr>
              <a:t>ECCAS – RCC needs to be operational in order to contribute to coordinate </a:t>
            </a:r>
            <a:r>
              <a:rPr lang="en-US" dirty="0" err="1">
                <a:latin typeface="Arial Black" panose="020B0A04020102020204" pitchFamily="34" charset="0"/>
              </a:rPr>
              <a:t>hydromet</a:t>
            </a:r>
            <a:r>
              <a:rPr lang="en-US" dirty="0">
                <a:latin typeface="Arial Black" panose="020B0A04020102020204" pitchFamily="34" charset="0"/>
              </a:rPr>
              <a:t> interventions in the region</a:t>
            </a:r>
          </a:p>
          <a:p>
            <a:pPr>
              <a:lnSpc>
                <a:spcPct val="160000"/>
              </a:lnSpc>
            </a:pPr>
            <a:r>
              <a:rPr lang="en-US" dirty="0">
                <a:latin typeface="Arial Black" panose="020B0A04020102020204" pitchFamily="34" charset="0"/>
              </a:rPr>
              <a:t>ECCAS Secretariat needs to position itself well in order to  benefit fully from </a:t>
            </a:r>
            <a:r>
              <a:rPr lang="en-US">
                <a:latin typeface="Arial Black" panose="020B0A04020102020204" pitchFamily="34" charset="0"/>
              </a:rPr>
              <a:t>global initiatives </a:t>
            </a:r>
            <a:r>
              <a:rPr lang="en-US" dirty="0">
                <a:latin typeface="Arial Black" panose="020B0A04020102020204" pitchFamily="34" charset="0"/>
              </a:rPr>
              <a:t>such as the WMO Reform, Alliance for </a:t>
            </a:r>
            <a:r>
              <a:rPr lang="en-US" dirty="0" err="1">
                <a:latin typeface="Arial Black" panose="020B0A04020102020204" pitchFamily="34" charset="0"/>
              </a:rPr>
              <a:t>Hydromet</a:t>
            </a:r>
            <a:r>
              <a:rPr lang="en-US" dirty="0">
                <a:latin typeface="Arial Black" panose="020B0A04020102020204" pitchFamily="34" charset="0"/>
              </a:rPr>
              <a:t> between WMO and the World Bank, EU-ACP GFCS project, etc.</a:t>
            </a:r>
          </a:p>
        </p:txBody>
      </p:sp>
    </p:spTree>
    <p:extLst>
      <p:ext uri="{BB962C8B-B14F-4D97-AF65-F5344CB8AC3E}">
        <p14:creationId xmlns:p14="http://schemas.microsoft.com/office/powerpoint/2010/main" val="1956301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mo2016_powerpoint_standar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txBox="1">
            <a:spLocks/>
          </p:cNvSpPr>
          <p:nvPr/>
        </p:nvSpPr>
        <p:spPr>
          <a:xfrm>
            <a:off x="457200" y="2002370"/>
            <a:ext cx="8229600" cy="18408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dirty="0">
                <a:solidFill>
                  <a:srgbClr val="000090"/>
                </a:solidFill>
              </a:rPr>
              <a:t>Thank you</a:t>
            </a:r>
          </a:p>
          <a:p>
            <a:r>
              <a:rPr lang="en-US" sz="4800" dirty="0">
                <a:solidFill>
                  <a:srgbClr val="000090"/>
                </a:solidFill>
              </a:rPr>
              <a:t>Merci</a:t>
            </a:r>
          </a:p>
        </p:txBody>
      </p:sp>
    </p:spTree>
    <p:extLst>
      <p:ext uri="{BB962C8B-B14F-4D97-AF65-F5344CB8AC3E}">
        <p14:creationId xmlns:p14="http://schemas.microsoft.com/office/powerpoint/2010/main" val="380228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598E8-966A-461E-8162-81E0F80D1F60}"/>
              </a:ext>
            </a:extLst>
          </p:cNvPr>
          <p:cNvSpPr>
            <a:spLocks noGrp="1"/>
          </p:cNvSpPr>
          <p:nvPr>
            <p:ph type="title"/>
          </p:nvPr>
        </p:nvSpPr>
        <p:spPr>
          <a:xfrm>
            <a:off x="0" y="1"/>
            <a:ext cx="9144000" cy="826718"/>
          </a:xfrm>
        </p:spPr>
        <p:txBody>
          <a:bodyPr/>
          <a:lstStyle/>
          <a:p>
            <a:r>
              <a:rPr lang="en-US" dirty="0">
                <a:solidFill>
                  <a:srgbClr val="C00000"/>
                </a:solidFill>
                <a:latin typeface="Arial Black" panose="020B0A04020102020204" pitchFamily="34" charset="0"/>
              </a:rPr>
              <a:t>Opportunities</a:t>
            </a:r>
          </a:p>
        </p:txBody>
      </p:sp>
      <p:sp>
        <p:nvSpPr>
          <p:cNvPr id="3" name="Content Placeholder 2">
            <a:extLst>
              <a:ext uri="{FF2B5EF4-FFF2-40B4-BE49-F238E27FC236}">
                <a16:creationId xmlns:a16="http://schemas.microsoft.com/office/drawing/2014/main" id="{BE339952-D579-4F23-BE6E-890426D8E0FA}"/>
              </a:ext>
            </a:extLst>
          </p:cNvPr>
          <p:cNvSpPr>
            <a:spLocks noGrp="1"/>
          </p:cNvSpPr>
          <p:nvPr>
            <p:ph idx="1"/>
          </p:nvPr>
        </p:nvSpPr>
        <p:spPr>
          <a:xfrm>
            <a:off x="0" y="977030"/>
            <a:ext cx="9144000" cy="5392455"/>
          </a:xfrm>
        </p:spPr>
        <p:txBody>
          <a:bodyPr>
            <a:normAutofit/>
          </a:bodyPr>
          <a:lstStyle/>
          <a:p>
            <a:pPr lvl="0">
              <a:lnSpc>
                <a:spcPct val="150000"/>
              </a:lnSpc>
            </a:pPr>
            <a:r>
              <a:rPr lang="en-US" sz="2400" dirty="0">
                <a:solidFill>
                  <a:srgbClr val="0070C0"/>
                </a:solidFill>
                <a:latin typeface="Arial Black" panose="020B0A04020102020204" pitchFamily="34" charset="0"/>
              </a:rPr>
              <a:t>WMO/AMCOMET support for the preparation of National Strategic Plans for NMHSs (Burundi, Central African Republic, …..)</a:t>
            </a:r>
          </a:p>
          <a:p>
            <a:pPr lvl="0">
              <a:lnSpc>
                <a:spcPct val="150000"/>
              </a:lnSpc>
            </a:pPr>
            <a:r>
              <a:rPr lang="en-US" sz="2400" dirty="0">
                <a:latin typeface="Arial Black" panose="020B0A04020102020204" pitchFamily="34" charset="0"/>
              </a:rPr>
              <a:t>Climate Risk Early Warning System (CREWS) / WB in DR Congo with scope to widen interventions</a:t>
            </a:r>
          </a:p>
          <a:p>
            <a:pPr lvl="0">
              <a:lnSpc>
                <a:spcPct val="150000"/>
              </a:lnSpc>
            </a:pPr>
            <a:r>
              <a:rPr lang="en-US" sz="2400" dirty="0">
                <a:solidFill>
                  <a:srgbClr val="002060"/>
                </a:solidFill>
                <a:latin typeface="Arial Black" panose="020B0A04020102020204" pitchFamily="34" charset="0"/>
              </a:rPr>
              <a:t>WMO supported the feasibility study for the establishment of the ECCAS Climate Centre (CAPC-AC) </a:t>
            </a:r>
          </a:p>
          <a:p>
            <a:pPr lvl="0">
              <a:lnSpc>
                <a:spcPct val="150000"/>
              </a:lnSpc>
            </a:pPr>
            <a:r>
              <a:rPr lang="en-US" sz="2400" dirty="0">
                <a:latin typeface="Arial Black" panose="020B0A04020102020204" pitchFamily="34" charset="0"/>
              </a:rPr>
              <a:t>WMO/NORCAP supporting the launching of NFCS</a:t>
            </a:r>
          </a:p>
          <a:p>
            <a:endParaRPr lang="en-US" dirty="0"/>
          </a:p>
        </p:txBody>
      </p:sp>
    </p:spTree>
    <p:extLst>
      <p:ext uri="{BB962C8B-B14F-4D97-AF65-F5344CB8AC3E}">
        <p14:creationId xmlns:p14="http://schemas.microsoft.com/office/powerpoint/2010/main" val="2038718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a16="http://schemas.microsoft.com/office/drawing/2014/main" id="{010C5EAB-A202-49A1-9AFD-A22F1DBD2F3B}"/>
              </a:ext>
            </a:extLst>
          </p:cNvPr>
          <p:cNvSpPr>
            <a:spLocks noGrp="1"/>
          </p:cNvSpPr>
          <p:nvPr>
            <p:ph type="title"/>
          </p:nvPr>
        </p:nvSpPr>
        <p:spPr>
          <a:xfrm>
            <a:off x="0" y="0"/>
            <a:ext cx="9144000" cy="457200"/>
          </a:xfrm>
        </p:spPr>
        <p:txBody>
          <a:bodyPr/>
          <a:lstStyle/>
          <a:p>
            <a:pPr algn="ctr"/>
            <a:r>
              <a:rPr lang="en-GB" altLang="en-US" sz="1800" b="1" dirty="0">
                <a:solidFill>
                  <a:srgbClr val="C00000"/>
                </a:solidFill>
                <a:latin typeface="Arial Black" panose="020B0A04020102020204" pitchFamily="34" charset="0"/>
              </a:rPr>
              <a:t>Categorization of  NMHSs</a:t>
            </a:r>
          </a:p>
        </p:txBody>
      </p:sp>
      <p:sp>
        <p:nvSpPr>
          <p:cNvPr id="59395" name="Text Placeholder 2">
            <a:extLst>
              <a:ext uri="{FF2B5EF4-FFF2-40B4-BE49-F238E27FC236}">
                <a16:creationId xmlns:a16="http://schemas.microsoft.com/office/drawing/2014/main" id="{9844980E-ABA6-4355-8995-D7E66BA2D715}"/>
              </a:ext>
            </a:extLst>
          </p:cNvPr>
          <p:cNvSpPr>
            <a:spLocks noGrp="1"/>
          </p:cNvSpPr>
          <p:nvPr>
            <p:ph type="body" idx="1"/>
          </p:nvPr>
        </p:nvSpPr>
        <p:spPr>
          <a:xfrm>
            <a:off x="457200" y="1484313"/>
            <a:ext cx="8291513" cy="4465637"/>
          </a:xfrm>
        </p:spPr>
        <p:txBody>
          <a:bodyPr/>
          <a:lstStyle/>
          <a:p>
            <a:endParaRPr lang="en-GB" altLang="en-US"/>
          </a:p>
        </p:txBody>
      </p:sp>
      <p:graphicFrame>
        <p:nvGraphicFramePr>
          <p:cNvPr id="7" name="Content Placeholder 6">
            <a:extLst>
              <a:ext uri="{FF2B5EF4-FFF2-40B4-BE49-F238E27FC236}">
                <a16:creationId xmlns:a16="http://schemas.microsoft.com/office/drawing/2014/main" id="{53DC2D84-06B8-4252-BB7B-C604F0C5BA19}"/>
              </a:ext>
            </a:extLst>
          </p:cNvPr>
          <p:cNvGraphicFramePr>
            <a:graphicFrameLocks noGrp="1"/>
          </p:cNvGraphicFramePr>
          <p:nvPr>
            <p:ph sz="half" idx="2"/>
          </p:nvPr>
        </p:nvGraphicFramePr>
        <p:xfrm>
          <a:off x="0" y="457200"/>
          <a:ext cx="9144000" cy="6618293"/>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2971800">
                  <a:extLst>
                    <a:ext uri="{9D8B030D-6E8A-4147-A177-3AD203B41FA5}">
                      <a16:colId xmlns:a16="http://schemas.microsoft.com/office/drawing/2014/main" val="20004"/>
                    </a:ext>
                  </a:extLst>
                </a:gridCol>
              </a:tblGrid>
              <a:tr h="518135">
                <a:tc>
                  <a:txBody>
                    <a:bodyPr/>
                    <a:lstStyle/>
                    <a:p>
                      <a:r>
                        <a:rPr lang="en-GB" sz="1400" dirty="0">
                          <a:solidFill>
                            <a:srgbClr val="7030A0"/>
                          </a:solidFill>
                        </a:rPr>
                        <a:t>Level</a:t>
                      </a:r>
                      <a:r>
                        <a:rPr lang="en-GB" sz="1400" baseline="0" dirty="0">
                          <a:solidFill>
                            <a:srgbClr val="7030A0"/>
                          </a:solidFill>
                        </a:rPr>
                        <a:t> of service</a:t>
                      </a:r>
                      <a:endParaRPr lang="en-GB" sz="1400" dirty="0">
                        <a:solidFill>
                          <a:srgbClr val="7030A0"/>
                        </a:solidFill>
                      </a:endParaRPr>
                    </a:p>
                  </a:txBody>
                  <a:tcPr marT="45708" marB="45708"/>
                </a:tc>
                <a:tc>
                  <a:txBody>
                    <a:bodyPr/>
                    <a:lstStyle/>
                    <a:p>
                      <a:r>
                        <a:rPr lang="en-GB" sz="1400" dirty="0">
                          <a:solidFill>
                            <a:srgbClr val="7030A0"/>
                          </a:solidFill>
                        </a:rPr>
                        <a:t>Weather services</a:t>
                      </a:r>
                    </a:p>
                  </a:txBody>
                  <a:tcPr marT="45708" marB="45708"/>
                </a:tc>
                <a:tc>
                  <a:txBody>
                    <a:bodyPr/>
                    <a:lstStyle/>
                    <a:p>
                      <a:r>
                        <a:rPr lang="en-GB" sz="1400" dirty="0">
                          <a:solidFill>
                            <a:srgbClr val="7030A0"/>
                          </a:solidFill>
                        </a:rPr>
                        <a:t>Climate services</a:t>
                      </a:r>
                    </a:p>
                  </a:txBody>
                  <a:tcPr marT="45708" marB="45708"/>
                </a:tc>
                <a:tc>
                  <a:txBody>
                    <a:bodyPr/>
                    <a:lstStyle/>
                    <a:p>
                      <a:r>
                        <a:rPr lang="en-GB" sz="1400" dirty="0">
                          <a:solidFill>
                            <a:srgbClr val="7030A0"/>
                          </a:solidFill>
                        </a:rPr>
                        <a:t>Hydrology services</a:t>
                      </a:r>
                    </a:p>
                  </a:txBody>
                  <a:tcPr marT="45708" marB="45708"/>
                </a:tc>
                <a:tc>
                  <a:txBody>
                    <a:bodyPr/>
                    <a:lstStyle/>
                    <a:p>
                      <a:pPr algn="ctr"/>
                      <a:r>
                        <a:rPr lang="en-GB" sz="1400" dirty="0">
                          <a:solidFill>
                            <a:srgbClr val="7030A0"/>
                          </a:solidFill>
                        </a:rPr>
                        <a:t>Description of</a:t>
                      </a:r>
                      <a:r>
                        <a:rPr lang="en-GB" sz="1400" baseline="0" dirty="0">
                          <a:solidFill>
                            <a:srgbClr val="7030A0"/>
                          </a:solidFill>
                        </a:rPr>
                        <a:t> capacity needed to achieve service level</a:t>
                      </a:r>
                      <a:endParaRPr lang="en-GB" sz="1400" dirty="0">
                        <a:solidFill>
                          <a:srgbClr val="7030A0"/>
                        </a:solidFill>
                      </a:endParaRPr>
                    </a:p>
                  </a:txBody>
                  <a:tcPr marT="45708" marB="45708"/>
                </a:tc>
                <a:extLst>
                  <a:ext uri="{0D108BD9-81ED-4DB2-BD59-A6C34878D82A}">
                    <a16:rowId xmlns:a16="http://schemas.microsoft.com/office/drawing/2014/main" val="10000"/>
                  </a:ext>
                </a:extLst>
              </a:tr>
              <a:tr h="1920213">
                <a:tc>
                  <a:txBody>
                    <a:bodyPr/>
                    <a:lstStyle/>
                    <a:p>
                      <a:endParaRPr lang="en-GB" sz="1400" dirty="0">
                        <a:solidFill>
                          <a:schemeClr val="tx1"/>
                        </a:solidFill>
                      </a:endParaRPr>
                    </a:p>
                    <a:p>
                      <a:r>
                        <a:rPr lang="en-GB" sz="1400" dirty="0">
                          <a:solidFill>
                            <a:schemeClr val="tx1"/>
                          </a:solidFill>
                        </a:rPr>
                        <a:t>Category</a:t>
                      </a:r>
                      <a:r>
                        <a:rPr lang="en-GB" sz="1400" baseline="0" dirty="0">
                          <a:solidFill>
                            <a:schemeClr val="tx1"/>
                          </a:solidFill>
                        </a:rPr>
                        <a:t> 1</a:t>
                      </a:r>
                    </a:p>
                    <a:p>
                      <a:endParaRPr lang="en-GB" sz="1400" baseline="0" dirty="0">
                        <a:solidFill>
                          <a:schemeClr val="tx1"/>
                        </a:solidFill>
                      </a:endParaRPr>
                    </a:p>
                    <a:p>
                      <a:r>
                        <a:rPr lang="en-GB" sz="1400" baseline="0" dirty="0">
                          <a:solidFill>
                            <a:schemeClr val="tx1"/>
                          </a:solidFill>
                        </a:rPr>
                        <a:t>     </a:t>
                      </a:r>
                      <a:r>
                        <a:rPr lang="en-GB" sz="1400" b="1" baseline="0" dirty="0">
                          <a:solidFill>
                            <a:srgbClr val="FF0000"/>
                          </a:solidFill>
                        </a:rPr>
                        <a:t>Basic</a:t>
                      </a:r>
                      <a:endParaRPr lang="en-GB" sz="1400" b="1" dirty="0">
                        <a:solidFill>
                          <a:srgbClr val="FF0000"/>
                        </a:solidFill>
                      </a:endParaRPr>
                    </a:p>
                  </a:txBody>
                  <a:tcPr marT="45708" marB="45708"/>
                </a:tc>
                <a:tc>
                  <a:txBody>
                    <a:bodyPr/>
                    <a:lstStyle/>
                    <a:p>
                      <a:pPr marL="171450" indent="-171450">
                        <a:buFont typeface="Arial" panose="020B0604020202020204" pitchFamily="34" charset="0"/>
                        <a:buChar char="•"/>
                      </a:pPr>
                      <a:r>
                        <a:rPr lang="en-GB" sz="1000" dirty="0">
                          <a:solidFill>
                            <a:schemeClr val="tx1"/>
                          </a:solidFill>
                        </a:rPr>
                        <a:t>Weather observations</a:t>
                      </a:r>
                    </a:p>
                    <a:p>
                      <a:pPr marL="171450" indent="-171450">
                        <a:buFont typeface="Arial" panose="020B0604020202020204" pitchFamily="34" charset="0"/>
                        <a:buChar char="•"/>
                      </a:pPr>
                      <a:r>
                        <a:rPr lang="en-GB" sz="1000" dirty="0">
                          <a:solidFill>
                            <a:schemeClr val="tx1"/>
                          </a:solidFill>
                        </a:rPr>
                        <a:t>Weather data management</a:t>
                      </a:r>
                    </a:p>
                    <a:p>
                      <a:pPr marL="171450" indent="-171450">
                        <a:buFont typeface="Arial" panose="020B0604020202020204" pitchFamily="34" charset="0"/>
                        <a:buChar char="•"/>
                      </a:pPr>
                      <a:r>
                        <a:rPr lang="en-GB" sz="1000" dirty="0">
                          <a:solidFill>
                            <a:schemeClr val="tx1"/>
                          </a:solidFill>
                        </a:rPr>
                        <a:t>Interaction with users of weather</a:t>
                      </a:r>
                      <a:r>
                        <a:rPr lang="en-GB" sz="1000" baseline="0" dirty="0">
                          <a:solidFill>
                            <a:schemeClr val="tx1"/>
                          </a:solidFill>
                        </a:rPr>
                        <a:t> and</a:t>
                      </a:r>
                      <a:r>
                        <a:rPr lang="en-GB" sz="1000" dirty="0">
                          <a:solidFill>
                            <a:schemeClr val="tx1"/>
                          </a:solidFill>
                        </a:rPr>
                        <a:t> products</a:t>
                      </a:r>
                    </a:p>
                  </a:txBody>
                  <a:tcPr marT="45708" marB="45708"/>
                </a:tc>
                <a:tc>
                  <a:txBody>
                    <a:bodyPr/>
                    <a:lstStyle/>
                    <a:p>
                      <a:pPr marL="171450" indent="-171450">
                        <a:buFont typeface="Arial" panose="020B0604020202020204" pitchFamily="34" charset="0"/>
                        <a:buChar char="•"/>
                      </a:pPr>
                      <a:r>
                        <a:rPr lang="en-GB" sz="1000" dirty="0">
                          <a:solidFill>
                            <a:schemeClr val="tx1"/>
                          </a:solidFill>
                        </a:rPr>
                        <a:t>Climate</a:t>
                      </a:r>
                      <a:r>
                        <a:rPr lang="en-GB" sz="1000" baseline="0" dirty="0">
                          <a:solidFill>
                            <a:schemeClr val="tx1"/>
                          </a:solidFill>
                        </a:rPr>
                        <a:t> observations</a:t>
                      </a:r>
                    </a:p>
                    <a:p>
                      <a:pPr marL="171450" indent="-171450">
                        <a:buFont typeface="Arial" panose="020B0604020202020204" pitchFamily="34" charset="0"/>
                        <a:buChar char="•"/>
                      </a:pPr>
                      <a:r>
                        <a:rPr lang="en-GB" sz="1000" baseline="0" dirty="0">
                          <a:solidFill>
                            <a:schemeClr val="tx1"/>
                          </a:solidFill>
                        </a:rPr>
                        <a:t>Climate data management</a:t>
                      </a:r>
                    </a:p>
                    <a:p>
                      <a:pPr marL="171450" indent="-171450">
                        <a:buFont typeface="Arial" panose="020B0604020202020204" pitchFamily="34" charset="0"/>
                        <a:buChar char="•"/>
                      </a:pPr>
                      <a:r>
                        <a:rPr lang="en-GB" sz="1000" baseline="0" dirty="0">
                          <a:solidFill>
                            <a:schemeClr val="tx1"/>
                          </a:solidFill>
                        </a:rPr>
                        <a:t>Interaction with users of climate data and product</a:t>
                      </a:r>
                      <a:endParaRPr lang="en-GB" sz="1000" dirty="0">
                        <a:solidFill>
                          <a:schemeClr val="tx1"/>
                        </a:solidFill>
                      </a:endParaRPr>
                    </a:p>
                    <a:p>
                      <a:pPr marL="171450" indent="-171450">
                        <a:buFont typeface="Arial" panose="020B0604020202020204" pitchFamily="34" charset="0"/>
                        <a:buChar char="•"/>
                      </a:pPr>
                      <a:endParaRPr lang="en-GB" sz="1000" dirty="0">
                        <a:solidFill>
                          <a:schemeClr val="tx1"/>
                        </a:solidFill>
                      </a:endParaRPr>
                    </a:p>
                  </a:txBody>
                  <a:tcPr marT="45708" marB="45708"/>
                </a:tc>
                <a:tc>
                  <a:txBody>
                    <a:bodyPr/>
                    <a:lstStyle/>
                    <a:p>
                      <a:pPr marL="171450" indent="-171450">
                        <a:buFont typeface="Arial" panose="020B0604020202020204" pitchFamily="34" charset="0"/>
                        <a:buChar char="•"/>
                      </a:pPr>
                      <a:r>
                        <a:rPr lang="en-GB" sz="1000" dirty="0">
                          <a:solidFill>
                            <a:schemeClr val="tx1"/>
                          </a:solidFill>
                        </a:rPr>
                        <a:t>Hydrological observations</a:t>
                      </a:r>
                    </a:p>
                    <a:p>
                      <a:pPr marL="171450" indent="-171450">
                        <a:buFont typeface="Arial" panose="020B0604020202020204" pitchFamily="34" charset="0"/>
                        <a:buChar char="•"/>
                      </a:pPr>
                      <a:r>
                        <a:rPr lang="en-GB" sz="1000" dirty="0">
                          <a:solidFill>
                            <a:schemeClr val="tx1"/>
                          </a:solidFill>
                        </a:rPr>
                        <a:t>Hydrological data management</a:t>
                      </a:r>
                    </a:p>
                    <a:p>
                      <a:pPr marL="171450" indent="-171450">
                        <a:buFont typeface="Arial" panose="020B0604020202020204" pitchFamily="34" charset="0"/>
                        <a:buChar char="•"/>
                      </a:pPr>
                      <a:r>
                        <a:rPr lang="en-GB" sz="1000" dirty="0">
                          <a:solidFill>
                            <a:schemeClr val="tx1"/>
                          </a:solidFill>
                        </a:rPr>
                        <a:t>Interaction with users of hydrological data and products</a:t>
                      </a:r>
                    </a:p>
                    <a:p>
                      <a:pPr marL="171450" indent="-171450">
                        <a:buFont typeface="Arial" panose="020B0604020202020204" pitchFamily="34" charset="0"/>
                        <a:buChar char="•"/>
                      </a:pPr>
                      <a:endParaRPr lang="en-GB" sz="1000" dirty="0">
                        <a:solidFill>
                          <a:schemeClr val="tx1"/>
                        </a:solidFill>
                      </a:endParaRPr>
                    </a:p>
                  </a:txBody>
                  <a:tcPr marT="45708" marB="45708"/>
                </a:tc>
                <a:tc>
                  <a:txBody>
                    <a:bodyPr/>
                    <a:lstStyle/>
                    <a:p>
                      <a:pPr marL="171450" indent="-171450">
                        <a:buFont typeface="Arial" panose="020B0604020202020204" pitchFamily="34" charset="0"/>
                        <a:buChar char="•"/>
                      </a:pPr>
                      <a:r>
                        <a:rPr lang="en-GB" sz="1000" dirty="0">
                          <a:solidFill>
                            <a:schemeClr val="tx1"/>
                          </a:solidFill>
                        </a:rPr>
                        <a:t>Small</a:t>
                      </a:r>
                      <a:r>
                        <a:rPr lang="en-GB" sz="1000" baseline="0" dirty="0">
                          <a:solidFill>
                            <a:schemeClr val="tx1"/>
                          </a:solidFill>
                        </a:rPr>
                        <a:t> network of quality-controlled observations</a:t>
                      </a:r>
                    </a:p>
                    <a:p>
                      <a:pPr marL="171450" indent="-171450">
                        <a:buFont typeface="Arial" panose="020B0604020202020204" pitchFamily="34" charset="0"/>
                        <a:buChar char="•"/>
                      </a:pPr>
                      <a:r>
                        <a:rPr lang="en-GB" sz="1000" baseline="0" dirty="0">
                          <a:solidFill>
                            <a:schemeClr val="tx1"/>
                          </a:solidFill>
                        </a:rPr>
                        <a:t>Basic data processing, archiving and communication systems</a:t>
                      </a:r>
                    </a:p>
                    <a:p>
                      <a:pPr marL="171450" indent="-171450">
                        <a:buFont typeface="Arial" panose="020B0604020202020204" pitchFamily="34" charset="0"/>
                        <a:buChar char="•"/>
                      </a:pPr>
                      <a:r>
                        <a:rPr lang="en-GB" sz="1000" baseline="0" dirty="0">
                          <a:solidFill>
                            <a:schemeClr val="tx1"/>
                          </a:solidFill>
                        </a:rPr>
                        <a:t>Little or no backup/offsite storage or contingency options</a:t>
                      </a:r>
                    </a:p>
                    <a:p>
                      <a:pPr marL="171450" indent="-171450">
                        <a:buFont typeface="Arial" panose="020B0604020202020204" pitchFamily="34" charset="0"/>
                        <a:buChar char="•"/>
                      </a:pPr>
                      <a:r>
                        <a:rPr lang="en-GB" sz="1000" baseline="0" dirty="0">
                          <a:solidFill>
                            <a:schemeClr val="tx1"/>
                          </a:solidFill>
                        </a:rPr>
                        <a:t>Staff: observers and some meteorologists trained to the standards described in the basic introduction Package (BIP)</a:t>
                      </a:r>
                    </a:p>
                    <a:p>
                      <a:pPr marL="171450" indent="-171450">
                        <a:buFont typeface="Arial" panose="020B0604020202020204" pitchFamily="34" charset="0"/>
                        <a:buChar char="•"/>
                      </a:pPr>
                      <a:r>
                        <a:rPr lang="en-GB" sz="1000" baseline="0" dirty="0">
                          <a:solidFill>
                            <a:schemeClr val="tx1"/>
                          </a:solidFill>
                        </a:rPr>
                        <a:t>No 24/7 operation</a:t>
                      </a:r>
                    </a:p>
                    <a:p>
                      <a:pPr marL="171450" indent="-171450">
                        <a:buFont typeface="Arial" panose="020B0604020202020204" pitchFamily="34" charset="0"/>
                        <a:buChar char="•"/>
                      </a:pPr>
                      <a:r>
                        <a:rPr lang="en-GB" sz="1000" baseline="0" dirty="0">
                          <a:solidFill>
                            <a:schemeClr val="tx1"/>
                          </a:solidFill>
                        </a:rPr>
                        <a:t>Rudimentary quality management system</a:t>
                      </a:r>
                    </a:p>
                    <a:p>
                      <a:pPr marL="171450" indent="-171450">
                        <a:buFont typeface="Arial" panose="020B0604020202020204" pitchFamily="34" charset="0"/>
                        <a:buChar char="•"/>
                      </a:pPr>
                      <a:r>
                        <a:rPr lang="en-GB" sz="1000" baseline="0" dirty="0">
                          <a:solidFill>
                            <a:schemeClr val="tx1"/>
                          </a:solidFill>
                        </a:rPr>
                        <a:t>No research and development</a:t>
                      </a:r>
                      <a:endParaRPr lang="en-GB" sz="1000" dirty="0">
                        <a:solidFill>
                          <a:schemeClr val="tx1"/>
                        </a:solidFill>
                      </a:endParaRPr>
                    </a:p>
                  </a:txBody>
                  <a:tcPr marT="45708" marB="45708"/>
                </a:tc>
                <a:extLst>
                  <a:ext uri="{0D108BD9-81ED-4DB2-BD59-A6C34878D82A}">
                    <a16:rowId xmlns:a16="http://schemas.microsoft.com/office/drawing/2014/main" val="10001"/>
                  </a:ext>
                </a:extLst>
              </a:tr>
              <a:tr h="1920213">
                <a:tc>
                  <a:txBody>
                    <a:bodyPr/>
                    <a:lstStyle/>
                    <a:p>
                      <a:r>
                        <a:rPr lang="en-GB" sz="1400" dirty="0"/>
                        <a:t>Category</a:t>
                      </a:r>
                      <a:r>
                        <a:rPr lang="en-GB" sz="1400" baseline="0" dirty="0"/>
                        <a:t> 2</a:t>
                      </a:r>
                    </a:p>
                    <a:p>
                      <a:endParaRPr lang="en-GB" sz="1400" baseline="0" dirty="0"/>
                    </a:p>
                    <a:p>
                      <a:endParaRPr lang="en-GB" sz="1400" baseline="0" dirty="0"/>
                    </a:p>
                    <a:p>
                      <a:r>
                        <a:rPr lang="en-GB" sz="1400" baseline="0" dirty="0"/>
                        <a:t>    </a:t>
                      </a:r>
                      <a:r>
                        <a:rPr lang="en-GB" sz="1400" b="1" baseline="0" dirty="0">
                          <a:solidFill>
                            <a:srgbClr val="FF0000"/>
                          </a:solidFill>
                        </a:rPr>
                        <a:t>Essential</a:t>
                      </a:r>
                      <a:endParaRPr lang="en-GB" sz="1400" b="1" dirty="0">
                        <a:solidFill>
                          <a:srgbClr val="FF0000"/>
                        </a:solidFill>
                      </a:endParaRPr>
                    </a:p>
                  </a:txBody>
                  <a:tcPr marT="45708" marB="45708"/>
                </a:tc>
                <a:tc>
                  <a:txBody>
                    <a:bodyPr/>
                    <a:lstStyle/>
                    <a:p>
                      <a:pPr marL="171450" indent="-171450">
                        <a:buFont typeface="Arial" panose="020B0604020202020204" pitchFamily="34" charset="0"/>
                        <a:buChar char="•"/>
                      </a:pPr>
                      <a:r>
                        <a:rPr lang="en-GB" sz="1000" dirty="0"/>
                        <a:t>Medium-range (synoptic scale) forecast and warnings</a:t>
                      </a:r>
                    </a:p>
                    <a:p>
                      <a:pPr marL="171450" indent="-171450">
                        <a:buFont typeface="Arial" panose="020B0604020202020204" pitchFamily="34" charset="0"/>
                        <a:buChar char="•"/>
                      </a:pPr>
                      <a:r>
                        <a:rPr lang="en-GB" sz="1000" dirty="0"/>
                        <a:t>Established</a:t>
                      </a:r>
                      <a:r>
                        <a:rPr lang="en-GB" sz="1000" baseline="0" dirty="0"/>
                        <a:t> links with media and disaster risk reduction (DRR)  communities</a:t>
                      </a:r>
                      <a:endParaRPr lang="en-GB" sz="1000" dirty="0"/>
                    </a:p>
                  </a:txBody>
                  <a:tcPr marT="45708" marB="45708"/>
                </a:tc>
                <a:tc>
                  <a:txBody>
                    <a:bodyPr/>
                    <a:lstStyle/>
                    <a:p>
                      <a:pPr marL="171450" indent="-171450">
                        <a:buFont typeface="Arial" panose="020B0604020202020204" pitchFamily="34" charset="0"/>
                        <a:buChar char="•"/>
                      </a:pPr>
                      <a:r>
                        <a:rPr lang="en-GB" sz="1000" dirty="0"/>
                        <a:t>Seasonal Climate Outlooks</a:t>
                      </a:r>
                    </a:p>
                    <a:p>
                      <a:pPr marL="171450" indent="-171450">
                        <a:buFont typeface="Arial" panose="020B0604020202020204" pitchFamily="34" charset="0"/>
                        <a:buChar char="•"/>
                      </a:pPr>
                      <a:r>
                        <a:rPr lang="en-GB" sz="1000" dirty="0"/>
                        <a:t>Climate monitoring</a:t>
                      </a:r>
                    </a:p>
                  </a:txBody>
                  <a:tcPr marT="45708" marB="45708"/>
                </a:tc>
                <a:tc>
                  <a:txBody>
                    <a:bodyPr/>
                    <a:lstStyle/>
                    <a:p>
                      <a:pPr marL="171450" indent="-171450">
                        <a:buFont typeface="Arial" panose="020B0604020202020204" pitchFamily="34" charset="0"/>
                        <a:buChar char="•"/>
                      </a:pPr>
                      <a:r>
                        <a:rPr lang="en-GB" sz="1000" dirty="0"/>
                        <a:t>Hydrological data products for design and operation of water supply structures</a:t>
                      </a:r>
                    </a:p>
                    <a:p>
                      <a:pPr marL="171450" indent="-171450">
                        <a:buFont typeface="Arial" panose="020B0604020202020204" pitchFamily="34" charset="0"/>
                        <a:buChar char="•"/>
                      </a:pPr>
                      <a:r>
                        <a:rPr lang="en-GB" sz="1000" dirty="0"/>
                        <a:t>Water level and flow monitoring</a:t>
                      </a:r>
                    </a:p>
                    <a:p>
                      <a:pPr marL="171450" indent="-171450">
                        <a:buFont typeface="Arial" panose="020B0604020202020204" pitchFamily="34" charset="0"/>
                        <a:buChar char="•"/>
                      </a:pPr>
                      <a:r>
                        <a:rPr lang="en-GB" sz="1000" dirty="0"/>
                        <a:t>Short-term flow forecasts (low flows) </a:t>
                      </a:r>
                    </a:p>
                    <a:p>
                      <a:pPr marL="171450" indent="-171450">
                        <a:buFont typeface="Arial" panose="020B0604020202020204" pitchFamily="34" charset="0"/>
                        <a:buChar char="•"/>
                      </a:pPr>
                      <a:r>
                        <a:rPr lang="en-GB" sz="1000" dirty="0"/>
                        <a:t>Flood forecasting </a:t>
                      </a:r>
                    </a:p>
                  </a:txBody>
                  <a:tcPr marT="45708" marB="45708"/>
                </a:tc>
                <a:tc>
                  <a:txBody>
                    <a:bodyPr/>
                    <a:lstStyle/>
                    <a:p>
                      <a:pPr marL="171450" indent="-171450">
                        <a:buFont typeface="Arial" panose="020B0604020202020204" pitchFamily="34" charset="0"/>
                        <a:buChar char="•"/>
                      </a:pPr>
                      <a:r>
                        <a:rPr lang="en-GB" sz="1000" dirty="0"/>
                        <a:t>Able to take and integrate observations</a:t>
                      </a:r>
                      <a:r>
                        <a:rPr lang="en-GB" sz="1000" baseline="0" dirty="0"/>
                        <a:t> from other parties</a:t>
                      </a:r>
                    </a:p>
                    <a:p>
                      <a:pPr marL="171450" indent="-171450">
                        <a:buFont typeface="Arial" panose="020B0604020202020204" pitchFamily="34" charset="0"/>
                        <a:buChar char="•"/>
                      </a:pPr>
                      <a:r>
                        <a:rPr lang="en-GB" sz="1000" baseline="0" dirty="0"/>
                        <a:t>Well-established protocols for emergencies, backup of data and minimum offsite facilities</a:t>
                      </a:r>
                    </a:p>
                    <a:p>
                      <a:pPr marL="171450" indent="-171450">
                        <a:buFont typeface="Arial" panose="020B0604020202020204" pitchFamily="34" charset="0"/>
                        <a:buChar char="•"/>
                      </a:pPr>
                      <a:r>
                        <a:rPr lang="en-GB" sz="1000" baseline="0" dirty="0"/>
                        <a:t>Staff: observers and meteorologists trained to BIP standards</a:t>
                      </a:r>
                    </a:p>
                    <a:p>
                      <a:pPr marL="171450" indent="-171450">
                        <a:buFont typeface="Arial" panose="020B0604020202020204" pitchFamily="34" charset="0"/>
                        <a:buChar char="•"/>
                      </a:pPr>
                      <a:r>
                        <a:rPr lang="en-GB" sz="1000" baseline="0" dirty="0"/>
                        <a:t>24/7 operation</a:t>
                      </a:r>
                    </a:p>
                    <a:p>
                      <a:pPr marL="171450" indent="-171450">
                        <a:buFont typeface="Arial" panose="020B0604020202020204" pitchFamily="34" charset="0"/>
                        <a:buChar char="•"/>
                      </a:pPr>
                      <a:r>
                        <a:rPr lang="en-GB" sz="1000" baseline="0" dirty="0"/>
                        <a:t>Well-established quality management system</a:t>
                      </a:r>
                    </a:p>
                    <a:p>
                      <a:pPr marL="171450" indent="-171450">
                        <a:buFont typeface="Arial" panose="020B0604020202020204" pitchFamily="34" charset="0"/>
                        <a:buChar char="•"/>
                      </a:pPr>
                      <a:r>
                        <a:rPr lang="en-GB" sz="1000" baseline="0" dirty="0"/>
                        <a:t>Able to access most numerical weather prediction data/products from other centres</a:t>
                      </a:r>
                    </a:p>
                    <a:p>
                      <a:pPr marL="171450" indent="-171450">
                        <a:buFont typeface="Arial" panose="020B0604020202020204" pitchFamily="34" charset="0"/>
                        <a:buChar char="•"/>
                      </a:pPr>
                      <a:r>
                        <a:rPr lang="en-GB" sz="1000" baseline="0" dirty="0"/>
                        <a:t>Small research and development unit</a:t>
                      </a:r>
                    </a:p>
                    <a:p>
                      <a:pPr marL="171450" indent="-171450">
                        <a:buFont typeface="Arial" panose="020B0604020202020204" pitchFamily="34" charset="0"/>
                        <a:buChar char="•"/>
                      </a:pPr>
                      <a:r>
                        <a:rPr lang="en-GB" sz="1000" baseline="0" dirty="0"/>
                        <a:t>Some partnerships as junior member </a:t>
                      </a:r>
                      <a:endParaRPr lang="en-GB" sz="1000" dirty="0"/>
                    </a:p>
                  </a:txBody>
                  <a:tcPr marT="45708" marB="45708"/>
                </a:tc>
                <a:extLst>
                  <a:ext uri="{0D108BD9-81ED-4DB2-BD59-A6C34878D82A}">
                    <a16:rowId xmlns:a16="http://schemas.microsoft.com/office/drawing/2014/main" val="10002"/>
                  </a:ext>
                </a:extLst>
              </a:tr>
              <a:tr h="1280134">
                <a:tc>
                  <a:txBody>
                    <a:bodyPr/>
                    <a:lstStyle/>
                    <a:p>
                      <a:r>
                        <a:rPr lang="en-GB" sz="1400" dirty="0"/>
                        <a:t>Category 3</a:t>
                      </a:r>
                    </a:p>
                    <a:p>
                      <a:r>
                        <a:rPr lang="en-GB" sz="1400" dirty="0"/>
                        <a:t> </a:t>
                      </a:r>
                    </a:p>
                    <a:p>
                      <a:r>
                        <a:rPr lang="en-GB" sz="1400" dirty="0"/>
                        <a:t>  </a:t>
                      </a:r>
                      <a:r>
                        <a:rPr lang="en-GB" sz="1400" b="1" dirty="0">
                          <a:solidFill>
                            <a:srgbClr val="FF0000"/>
                          </a:solidFill>
                        </a:rPr>
                        <a:t>Full</a:t>
                      </a:r>
                    </a:p>
                  </a:txBody>
                  <a:tcPr marT="45708" marB="45708"/>
                </a:tc>
                <a:tc>
                  <a:txBody>
                    <a:bodyPr/>
                    <a:lstStyle/>
                    <a:p>
                      <a:pPr marL="171450" indent="-171450">
                        <a:buFont typeface="Arial" panose="020B0604020202020204" pitchFamily="34" charset="0"/>
                        <a:buChar char="•"/>
                      </a:pPr>
                      <a:r>
                        <a:rPr lang="en-GB" sz="1000" dirty="0"/>
                        <a:t>Specialised</a:t>
                      </a:r>
                      <a:r>
                        <a:rPr lang="en-GB" sz="1000" baseline="0" dirty="0"/>
                        <a:t> weather products for wide range of sectors</a:t>
                      </a:r>
                    </a:p>
                    <a:p>
                      <a:pPr marL="171450" indent="-171450">
                        <a:buFont typeface="Arial" panose="020B0604020202020204" pitchFamily="34" charset="0"/>
                        <a:buChar char="•"/>
                      </a:pPr>
                      <a:r>
                        <a:rPr lang="en-GB" sz="1000" baseline="0" dirty="0"/>
                        <a:t>Well integrated into DRR communities and having mature links with the media</a:t>
                      </a:r>
                      <a:endParaRPr lang="en-GB" sz="1000" dirty="0"/>
                    </a:p>
                  </a:txBody>
                  <a:tcPr marT="45708" marB="45708"/>
                </a:tc>
                <a:tc>
                  <a:txBody>
                    <a:bodyPr/>
                    <a:lstStyle/>
                    <a:p>
                      <a:pPr marL="171450" indent="-171450">
                        <a:buFont typeface="Arial" panose="020B0604020202020204" pitchFamily="34" charset="0"/>
                        <a:buChar char="•"/>
                      </a:pPr>
                      <a:r>
                        <a:rPr lang="en-GB" sz="1000" dirty="0"/>
                        <a:t>Specialized</a:t>
                      </a:r>
                      <a:r>
                        <a:rPr lang="en-GB" sz="1000" baseline="0" dirty="0"/>
                        <a:t> climate products</a:t>
                      </a:r>
                    </a:p>
                    <a:p>
                      <a:pPr marL="171450" indent="-171450">
                        <a:buFont typeface="Arial" panose="020B0604020202020204" pitchFamily="34" charset="0"/>
                        <a:buChar char="•"/>
                      </a:pPr>
                      <a:r>
                        <a:rPr lang="en-GB" sz="1000" baseline="0" dirty="0"/>
                        <a:t>Decadal Climate prediction</a:t>
                      </a:r>
                    </a:p>
                    <a:p>
                      <a:pPr marL="171450" indent="-171450">
                        <a:buFont typeface="Arial" panose="020B0604020202020204" pitchFamily="34" charset="0"/>
                        <a:buChar char="•"/>
                      </a:pPr>
                      <a:r>
                        <a:rPr lang="en-GB" sz="1000" baseline="0" dirty="0"/>
                        <a:t>Long-term climate projections</a:t>
                      </a:r>
                      <a:endParaRPr lang="en-GB" sz="1000" dirty="0"/>
                    </a:p>
                  </a:txBody>
                  <a:tcPr marT="45708" marB="45708"/>
                </a:tc>
                <a:tc>
                  <a:txBody>
                    <a:bodyPr/>
                    <a:lstStyle/>
                    <a:p>
                      <a:pPr marL="171450" indent="-171450">
                        <a:buFont typeface="Arial" panose="020B0604020202020204" pitchFamily="34" charset="0"/>
                        <a:buChar char="•"/>
                      </a:pPr>
                      <a:r>
                        <a:rPr lang="en-GB" sz="1000" dirty="0"/>
                        <a:t>Seasonal stream flow outlooks</a:t>
                      </a:r>
                    </a:p>
                    <a:p>
                      <a:pPr marL="171450" indent="-171450">
                        <a:buFont typeface="Arial" panose="020B0604020202020204" pitchFamily="34" charset="0"/>
                        <a:buChar char="•"/>
                      </a:pPr>
                      <a:r>
                        <a:rPr lang="en-GB" sz="1000" dirty="0"/>
                        <a:t>Specialized hydrology</a:t>
                      </a:r>
                      <a:r>
                        <a:rPr lang="en-GB" sz="1000" baseline="0" dirty="0"/>
                        <a:t> products</a:t>
                      </a:r>
                      <a:endParaRPr lang="en-GB" sz="1000" dirty="0"/>
                    </a:p>
                  </a:txBody>
                  <a:tcPr marT="45708" marB="45708"/>
                </a:tc>
                <a:tc>
                  <a:txBody>
                    <a:bodyPr/>
                    <a:lstStyle/>
                    <a:p>
                      <a:pPr marL="171450" indent="-171450">
                        <a:buFont typeface="Arial" panose="020B0604020202020204" pitchFamily="34" charset="0"/>
                        <a:buChar char="•"/>
                      </a:pPr>
                      <a:r>
                        <a:rPr lang="en-GB" sz="1000" dirty="0"/>
                        <a:t>Advanced</a:t>
                      </a:r>
                      <a:r>
                        <a:rPr lang="en-GB" sz="1000" baseline="0" dirty="0"/>
                        <a:t> observation equipment.</a:t>
                      </a:r>
                    </a:p>
                    <a:p>
                      <a:pPr marL="171450" indent="-171450">
                        <a:buFont typeface="Arial" panose="020B0604020202020204" pitchFamily="34" charset="0"/>
                        <a:buChar char="•"/>
                      </a:pPr>
                      <a:r>
                        <a:rPr lang="en-GB" sz="1000" baseline="0" dirty="0"/>
                        <a:t>Ability to run its own numerical weather prediction suit</a:t>
                      </a:r>
                    </a:p>
                    <a:p>
                      <a:pPr marL="171450" indent="-171450">
                        <a:buFont typeface="Arial" panose="020B0604020202020204" pitchFamily="34" charset="0"/>
                        <a:buChar char="•"/>
                      </a:pPr>
                      <a:r>
                        <a:rPr lang="en-GB" sz="1000" baseline="0" dirty="0"/>
                        <a:t>Research and development unit</a:t>
                      </a:r>
                    </a:p>
                    <a:p>
                      <a:pPr marL="171450" indent="-171450">
                        <a:buFont typeface="Arial" panose="020B0604020202020204" pitchFamily="34" charset="0"/>
                        <a:buChar char="•"/>
                      </a:pPr>
                      <a:r>
                        <a:rPr lang="en-GB" sz="1000" baseline="0" dirty="0"/>
                        <a:t>Well-educated/trained staff</a:t>
                      </a:r>
                    </a:p>
                    <a:p>
                      <a:pPr marL="171450" indent="-171450">
                        <a:buFont typeface="Arial" panose="020B0604020202020204" pitchFamily="34" charset="0"/>
                        <a:buChar char="•"/>
                      </a:pPr>
                      <a:r>
                        <a:rPr lang="en-GB" sz="1000" baseline="0" dirty="0"/>
                        <a:t>Own training group</a:t>
                      </a:r>
                    </a:p>
                    <a:p>
                      <a:pPr marL="171450" indent="-171450">
                        <a:buFont typeface="Arial" panose="020B0604020202020204" pitchFamily="34" charset="0"/>
                        <a:buChar char="•"/>
                      </a:pPr>
                      <a:r>
                        <a:rPr lang="en-GB" sz="1000" baseline="0" dirty="0"/>
                        <a:t>Developed library and information services</a:t>
                      </a:r>
                    </a:p>
                    <a:p>
                      <a:pPr marL="171450" indent="-171450">
                        <a:buFont typeface="Arial" panose="020B0604020202020204" pitchFamily="34" charset="0"/>
                        <a:buChar char="•"/>
                      </a:pPr>
                      <a:r>
                        <a:rPr lang="en-GB" sz="800" dirty="0"/>
                        <a:t>Active partnerships with NMHSs taking a leading role</a:t>
                      </a:r>
                    </a:p>
                  </a:txBody>
                  <a:tcPr marT="45708" marB="45708"/>
                </a:tc>
                <a:extLst>
                  <a:ext uri="{0D108BD9-81ED-4DB2-BD59-A6C34878D82A}">
                    <a16:rowId xmlns:a16="http://schemas.microsoft.com/office/drawing/2014/main" val="10003"/>
                  </a:ext>
                </a:extLst>
              </a:tr>
              <a:tr h="979592">
                <a:tc>
                  <a:txBody>
                    <a:bodyPr/>
                    <a:lstStyle/>
                    <a:p>
                      <a:r>
                        <a:rPr lang="en-GB" sz="1400" dirty="0"/>
                        <a:t>Category 4 </a:t>
                      </a:r>
                    </a:p>
                    <a:p>
                      <a:endParaRPr lang="en-GB" sz="1400" b="1" dirty="0"/>
                    </a:p>
                    <a:p>
                      <a:r>
                        <a:rPr lang="en-GB" sz="1400" b="1" dirty="0">
                          <a:solidFill>
                            <a:srgbClr val="FF0000"/>
                          </a:solidFill>
                        </a:rPr>
                        <a:t>Advanced</a:t>
                      </a:r>
                    </a:p>
                  </a:txBody>
                  <a:tcPr marT="45708" marB="45708"/>
                </a:tc>
                <a:tc>
                  <a:txBody>
                    <a:bodyPr/>
                    <a:lstStyle/>
                    <a:p>
                      <a:pPr marL="171450" indent="-171450">
                        <a:buFont typeface="Arial" panose="020B0604020202020204" pitchFamily="34" charset="0"/>
                        <a:buChar char="•"/>
                      </a:pPr>
                      <a:r>
                        <a:rPr lang="en-GB" sz="1000" dirty="0"/>
                        <a:t>Customized</a:t>
                      </a:r>
                      <a:r>
                        <a:rPr lang="en-GB" sz="1000" baseline="0" dirty="0"/>
                        <a:t> weather products</a:t>
                      </a:r>
                    </a:p>
                    <a:p>
                      <a:pPr marL="171450" indent="-171450">
                        <a:buFont typeface="Arial" panose="020B0604020202020204" pitchFamily="34" charset="0"/>
                        <a:buChar char="•"/>
                      </a:pPr>
                      <a:r>
                        <a:rPr lang="en-GB" sz="1000" baseline="0" dirty="0"/>
                        <a:t>Weather application tools</a:t>
                      </a:r>
                      <a:endParaRPr lang="en-GB" sz="1000" dirty="0"/>
                    </a:p>
                  </a:txBody>
                  <a:tcPr marT="45708" marB="45708"/>
                </a:tc>
                <a:tc>
                  <a:txBody>
                    <a:bodyPr/>
                    <a:lstStyle/>
                    <a:p>
                      <a:pPr marL="171450" indent="-171450">
                        <a:buFont typeface="Arial" panose="020B0604020202020204" pitchFamily="34" charset="0"/>
                        <a:buChar char="•"/>
                      </a:pPr>
                      <a:r>
                        <a:rPr lang="en-GB" sz="1000" dirty="0"/>
                        <a:t>Customized climate products</a:t>
                      </a:r>
                    </a:p>
                    <a:p>
                      <a:pPr marL="171450" indent="-171450">
                        <a:buFont typeface="Arial" panose="020B0604020202020204" pitchFamily="34" charset="0"/>
                        <a:buChar char="•"/>
                      </a:pPr>
                      <a:r>
                        <a:rPr lang="en-GB" sz="1000" dirty="0"/>
                        <a:t>Climate application tools</a:t>
                      </a:r>
                    </a:p>
                  </a:txBody>
                  <a:tcPr marT="45708" marB="45708"/>
                </a:tc>
                <a:tc>
                  <a:txBody>
                    <a:bodyPr/>
                    <a:lstStyle/>
                    <a:p>
                      <a:pPr marL="171450" indent="-171450">
                        <a:buFont typeface="Arial" panose="020B0604020202020204" pitchFamily="34" charset="0"/>
                        <a:buChar char="•"/>
                      </a:pPr>
                      <a:r>
                        <a:rPr lang="en-GB" sz="1000" dirty="0"/>
                        <a:t>Customized</a:t>
                      </a:r>
                      <a:r>
                        <a:rPr lang="en-GB" sz="1000" baseline="0" dirty="0"/>
                        <a:t> hydrology products</a:t>
                      </a:r>
                    </a:p>
                    <a:p>
                      <a:pPr marL="171450" indent="-171450">
                        <a:buFont typeface="Arial" panose="020B0604020202020204" pitchFamily="34" charset="0"/>
                        <a:buChar char="•"/>
                      </a:pPr>
                      <a:r>
                        <a:rPr lang="en-GB" sz="1000" baseline="0" dirty="0"/>
                        <a:t>Hydrology application tools</a:t>
                      </a:r>
                      <a:endParaRPr lang="en-GB" sz="1000" dirty="0"/>
                    </a:p>
                  </a:txBody>
                  <a:tcPr marT="45708" marB="45708"/>
                </a:tc>
                <a:tc>
                  <a:txBody>
                    <a:bodyPr/>
                    <a:lstStyle/>
                    <a:p>
                      <a:pPr marL="171450" indent="-171450">
                        <a:buFont typeface="Arial" panose="020B0604020202020204" pitchFamily="34" charset="0"/>
                        <a:buChar char="•"/>
                      </a:pPr>
                      <a:r>
                        <a:rPr lang="en-GB" sz="1000" dirty="0"/>
                        <a:t>Advanced observations</a:t>
                      </a:r>
                    </a:p>
                    <a:p>
                      <a:pPr marL="171450" indent="-171450">
                        <a:buFont typeface="Arial" panose="020B0604020202020204" pitchFamily="34" charset="0"/>
                        <a:buChar char="•"/>
                      </a:pPr>
                      <a:r>
                        <a:rPr lang="en-GB" sz="1000" dirty="0"/>
                        <a:t>Leading research and development team</a:t>
                      </a:r>
                    </a:p>
                    <a:p>
                      <a:pPr marL="171450" indent="-171450">
                        <a:buFont typeface="Arial" panose="020B0604020202020204" pitchFamily="34" charset="0"/>
                        <a:buChar char="•"/>
                      </a:pPr>
                      <a:r>
                        <a:rPr lang="en-GB" sz="1000" dirty="0"/>
                        <a:t>Well-developed</a:t>
                      </a:r>
                      <a:r>
                        <a:rPr lang="en-GB" sz="1000" baseline="0" dirty="0"/>
                        <a:t> education and training unit</a:t>
                      </a:r>
                      <a:endParaRPr lang="en-GB" sz="1000" dirty="0"/>
                    </a:p>
                  </a:txBody>
                  <a:tcPr marT="45708" marB="45708"/>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7658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91514-225F-47F5-9663-41391BB9E13A}"/>
              </a:ext>
            </a:extLst>
          </p:cNvPr>
          <p:cNvSpPr>
            <a:spLocks noGrp="1"/>
          </p:cNvSpPr>
          <p:nvPr>
            <p:ph type="title"/>
          </p:nvPr>
        </p:nvSpPr>
        <p:spPr>
          <a:xfrm>
            <a:off x="43841" y="0"/>
            <a:ext cx="9100159" cy="1058449"/>
          </a:xfrm>
        </p:spPr>
        <p:txBody>
          <a:bodyPr/>
          <a:lstStyle/>
          <a:p>
            <a:r>
              <a:rPr lang="en-US" b="1" dirty="0">
                <a:solidFill>
                  <a:srgbClr val="FF0000"/>
                </a:solidFill>
              </a:rPr>
              <a:t>Introduction</a:t>
            </a:r>
          </a:p>
        </p:txBody>
      </p:sp>
      <p:sp>
        <p:nvSpPr>
          <p:cNvPr id="3" name="Content Placeholder 2">
            <a:extLst>
              <a:ext uri="{FF2B5EF4-FFF2-40B4-BE49-F238E27FC236}">
                <a16:creationId xmlns:a16="http://schemas.microsoft.com/office/drawing/2014/main" id="{FEE49621-48B3-44B4-B835-36652E39538E}"/>
              </a:ext>
            </a:extLst>
          </p:cNvPr>
          <p:cNvSpPr>
            <a:spLocks noGrp="1"/>
          </p:cNvSpPr>
          <p:nvPr>
            <p:ph idx="1"/>
          </p:nvPr>
        </p:nvSpPr>
        <p:spPr>
          <a:xfrm>
            <a:off x="43841" y="808892"/>
            <a:ext cx="9100159" cy="5623224"/>
          </a:xfrm>
        </p:spPr>
        <p:txBody>
          <a:bodyPr>
            <a:normAutofit fontScale="92500"/>
          </a:bodyPr>
          <a:lstStyle/>
          <a:p>
            <a:pPr>
              <a:lnSpc>
                <a:spcPct val="150000"/>
              </a:lnSpc>
            </a:pPr>
            <a:r>
              <a:rPr lang="en-US" sz="2800" dirty="0">
                <a:latin typeface="Arial Black" panose="020B0A04020102020204" pitchFamily="34" charset="0"/>
              </a:rPr>
              <a:t>The majority of livelihoods in ECCAS depends on environmental resources. However, climate-related extremes such as drought, dry spells, floods, dust and sand storms, lightning strikes, windstorms, desertification, etc. frequently impact the communities leading to loss of lives, livelihoods and property. Hence the need for strong, responsive, state-of-the-art weather, climate &amp; water services institutions</a:t>
            </a:r>
          </a:p>
          <a:p>
            <a:endParaRPr lang="en-US" dirty="0"/>
          </a:p>
        </p:txBody>
      </p:sp>
    </p:spTree>
    <p:extLst>
      <p:ext uri="{BB962C8B-B14F-4D97-AF65-F5344CB8AC3E}">
        <p14:creationId xmlns:p14="http://schemas.microsoft.com/office/powerpoint/2010/main" val="411630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b="1" dirty="0">
                <a:solidFill>
                  <a:srgbClr val="FF0000"/>
                </a:solidFill>
              </a:rPr>
              <a:t>Human Capacity</a:t>
            </a:r>
            <a:endParaRPr lang="en-US" dirty="0">
              <a:solidFill>
                <a:srgbClr val="FF0000"/>
              </a:solidFill>
            </a:endParaRPr>
          </a:p>
        </p:txBody>
      </p:sp>
      <p:sp>
        <p:nvSpPr>
          <p:cNvPr id="3" name="Content Placeholder 2"/>
          <p:cNvSpPr>
            <a:spLocks noGrp="1"/>
          </p:cNvSpPr>
          <p:nvPr>
            <p:ph idx="1"/>
          </p:nvPr>
        </p:nvSpPr>
        <p:spPr>
          <a:xfrm>
            <a:off x="4911968" y="738554"/>
            <a:ext cx="4232031" cy="5884984"/>
          </a:xfrm>
          <a:solidFill>
            <a:schemeClr val="tx2">
              <a:lumMod val="20000"/>
              <a:lumOff val="80000"/>
            </a:schemeClr>
          </a:solidFill>
          <a:ln>
            <a:solidFill>
              <a:srgbClr val="FFFF00"/>
            </a:solidFill>
          </a:ln>
        </p:spPr>
        <p:txBody>
          <a:bodyPr>
            <a:normAutofit fontScale="70000" lnSpcReduction="20000"/>
          </a:bodyPr>
          <a:lstStyle/>
          <a:p>
            <a:pPr algn="just">
              <a:buNone/>
            </a:pPr>
            <a:r>
              <a:rPr lang="en-US" dirty="0"/>
              <a:t>NMS are</a:t>
            </a:r>
            <a:r>
              <a:rPr lang="en-US" b="1" dirty="0"/>
              <a:t> poorly staffed, </a:t>
            </a:r>
            <a:r>
              <a:rPr lang="en-US" dirty="0"/>
              <a:t>especially with personnel with advanced skills (forecasters, researchers, etc.) </a:t>
            </a:r>
          </a:p>
          <a:p>
            <a:pPr algn="just">
              <a:buNone/>
            </a:pPr>
            <a:r>
              <a:rPr lang="en-US" b="1" dirty="0"/>
              <a:t>Close to 40% </a:t>
            </a:r>
            <a:r>
              <a:rPr lang="en-US" dirty="0"/>
              <a:t>of NMS staff are over 50 years.</a:t>
            </a:r>
          </a:p>
          <a:p>
            <a:pPr algn="just">
              <a:buNone/>
            </a:pPr>
            <a:r>
              <a:rPr lang="en-US" b="1" dirty="0"/>
              <a:t>Good number of middle aged </a:t>
            </a:r>
            <a:r>
              <a:rPr lang="en-US" dirty="0"/>
              <a:t>staff in CAR, DR Congo, Burundi, Gabon</a:t>
            </a:r>
          </a:p>
          <a:p>
            <a:pPr algn="just">
              <a:buNone/>
            </a:pPr>
            <a:endParaRPr lang="en-US" dirty="0"/>
          </a:p>
          <a:p>
            <a:pPr algn="just">
              <a:buNone/>
            </a:pPr>
            <a:endParaRPr lang="en-US" dirty="0"/>
          </a:p>
          <a:p>
            <a:pPr algn="just">
              <a:buNone/>
            </a:pPr>
            <a:endParaRPr lang="en-US" dirty="0"/>
          </a:p>
          <a:p>
            <a:pPr algn="just">
              <a:buNone/>
            </a:pPr>
            <a:r>
              <a:rPr lang="en-US" dirty="0"/>
              <a:t>National Hydrological Services are generally </a:t>
            </a:r>
            <a:r>
              <a:rPr lang="en-US" b="1" dirty="0"/>
              <a:t>under staffed, </a:t>
            </a:r>
            <a:r>
              <a:rPr lang="en-US" dirty="0"/>
              <a:t>Cameroon has the highest number of 39, Angola with 11, with some countries operating with non-professionals in hydrology!</a:t>
            </a:r>
            <a:endParaRPr lang="en-US" b="1" dirty="0"/>
          </a:p>
          <a:p>
            <a:pPr algn="just">
              <a:buNone/>
            </a:pPr>
            <a:endParaRPr lang="en-US" dirty="0">
              <a:highlight>
                <a:srgbClr val="FFFF00"/>
              </a:highlight>
            </a:endParaRPr>
          </a:p>
          <a:p>
            <a:pPr algn="just">
              <a:buNone/>
            </a:pPr>
            <a:endParaRPr lang="en-US" dirty="0"/>
          </a:p>
          <a:p>
            <a:pPr algn="just">
              <a:buNone/>
            </a:pPr>
            <a:endParaRPr lang="en-US" dirty="0"/>
          </a:p>
          <a:p>
            <a:pPr algn="just">
              <a:buNone/>
            </a:pPr>
            <a:endParaRPr lang="en-US" dirty="0"/>
          </a:p>
          <a:p>
            <a:pPr algn="just">
              <a:buNone/>
            </a:pPr>
            <a:endParaRPr lang="en-US" dirty="0"/>
          </a:p>
          <a:p>
            <a:pPr algn="just">
              <a:buNone/>
            </a:pPr>
            <a:endParaRPr lang="en-US" dirty="0"/>
          </a:p>
        </p:txBody>
      </p:sp>
      <p:pic>
        <p:nvPicPr>
          <p:cNvPr id="4" name="Picture 2"/>
          <p:cNvPicPr>
            <a:picLocks noChangeAspect="1" noChangeArrowheads="1"/>
          </p:cNvPicPr>
          <p:nvPr/>
        </p:nvPicPr>
        <p:blipFill>
          <a:blip r:embed="rId2"/>
          <a:srcRect/>
          <a:stretch>
            <a:fillRect/>
          </a:stretch>
        </p:blipFill>
        <p:spPr bwMode="auto">
          <a:xfrm>
            <a:off x="87922" y="3868615"/>
            <a:ext cx="4824046" cy="2754923"/>
          </a:xfrm>
          <a:prstGeom prst="rect">
            <a:avLst/>
          </a:prstGeom>
          <a:noFill/>
          <a:ln w="9525">
            <a:noFill/>
            <a:miter lim="800000"/>
            <a:headEnd/>
            <a:tailEnd/>
          </a:ln>
          <a:effectLst/>
        </p:spPr>
      </p:pic>
      <p:graphicFrame>
        <p:nvGraphicFramePr>
          <p:cNvPr id="8" name="Chart 7"/>
          <p:cNvGraphicFramePr>
            <a:graphicFrameLocks noGrp="1"/>
          </p:cNvGraphicFramePr>
          <p:nvPr>
            <p:extLst>
              <p:ext uri="{D42A27DB-BD31-4B8C-83A1-F6EECF244321}">
                <p14:modId xmlns:p14="http://schemas.microsoft.com/office/powerpoint/2010/main" val="1842548206"/>
              </p:ext>
            </p:extLst>
          </p:nvPr>
        </p:nvGraphicFramePr>
        <p:xfrm>
          <a:off x="152400" y="609600"/>
          <a:ext cx="4759568" cy="3352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91514-225F-47F5-9663-41391BB9E13A}"/>
              </a:ext>
            </a:extLst>
          </p:cNvPr>
          <p:cNvSpPr>
            <a:spLocks noGrp="1"/>
          </p:cNvSpPr>
          <p:nvPr>
            <p:ph type="title"/>
          </p:nvPr>
        </p:nvSpPr>
        <p:spPr>
          <a:xfrm>
            <a:off x="43841" y="0"/>
            <a:ext cx="9100159" cy="703385"/>
          </a:xfrm>
        </p:spPr>
        <p:txBody>
          <a:bodyPr>
            <a:normAutofit fontScale="90000"/>
          </a:bodyPr>
          <a:lstStyle/>
          <a:p>
            <a:r>
              <a:rPr lang="en-US" b="1" dirty="0">
                <a:solidFill>
                  <a:srgbClr val="FF0000"/>
                </a:solidFill>
              </a:rPr>
              <a:t>Capabilities of ECCAS NMHSs</a:t>
            </a:r>
          </a:p>
        </p:txBody>
      </p:sp>
      <p:sp>
        <p:nvSpPr>
          <p:cNvPr id="3" name="Content Placeholder 2">
            <a:extLst>
              <a:ext uri="{FF2B5EF4-FFF2-40B4-BE49-F238E27FC236}">
                <a16:creationId xmlns:a16="http://schemas.microsoft.com/office/drawing/2014/main" id="{FEE49621-48B3-44B4-B835-36652E39538E}"/>
              </a:ext>
            </a:extLst>
          </p:cNvPr>
          <p:cNvSpPr>
            <a:spLocks noGrp="1"/>
          </p:cNvSpPr>
          <p:nvPr>
            <p:ph idx="1"/>
          </p:nvPr>
        </p:nvSpPr>
        <p:spPr>
          <a:xfrm>
            <a:off x="43841" y="808892"/>
            <a:ext cx="9100159" cy="5623224"/>
          </a:xfrm>
        </p:spPr>
        <p:txBody>
          <a:bodyPr>
            <a:normAutofit lnSpcReduction="10000"/>
          </a:bodyPr>
          <a:lstStyle/>
          <a:p>
            <a:pPr algn="just"/>
            <a:r>
              <a:rPr lang="en-US" sz="2800" dirty="0">
                <a:latin typeface="Arial Black" panose="020B0A04020102020204" pitchFamily="34" charset="0"/>
              </a:rPr>
              <a:t>The capabilities of NMHSs in ECCAS is close to Category 2 – ‘Essential’ services (basic, essential, full, advanced)</a:t>
            </a:r>
          </a:p>
          <a:p>
            <a:pPr algn="just">
              <a:buFont typeface="Wingdings" panose="05000000000000000000" pitchFamily="2" charset="2"/>
              <a:buChar char="ü"/>
            </a:pPr>
            <a:r>
              <a:rPr lang="en-US" sz="2200" dirty="0">
                <a:solidFill>
                  <a:srgbClr val="0070C0"/>
                </a:solidFill>
                <a:latin typeface="Arial Black" panose="020B0A04020102020204" pitchFamily="34" charset="0"/>
              </a:rPr>
              <a:t>taking observations</a:t>
            </a:r>
          </a:p>
          <a:p>
            <a:pPr algn="just">
              <a:buFont typeface="Wingdings" panose="05000000000000000000" pitchFamily="2" charset="2"/>
              <a:buChar char="ü"/>
            </a:pPr>
            <a:r>
              <a:rPr lang="en-US" sz="2200" dirty="0">
                <a:solidFill>
                  <a:srgbClr val="0070C0"/>
                </a:solidFill>
                <a:latin typeface="Arial Black" panose="020B0A04020102020204" pitchFamily="34" charset="0"/>
              </a:rPr>
              <a:t>data management</a:t>
            </a:r>
          </a:p>
          <a:p>
            <a:pPr algn="just">
              <a:buFont typeface="Wingdings" panose="05000000000000000000" pitchFamily="2" charset="2"/>
              <a:buChar char="ü"/>
            </a:pPr>
            <a:r>
              <a:rPr lang="en-US" sz="2200" dirty="0">
                <a:solidFill>
                  <a:srgbClr val="0070C0"/>
                </a:solidFill>
                <a:latin typeface="Arial Black" panose="020B0A04020102020204" pitchFamily="34" charset="0"/>
              </a:rPr>
              <a:t>interaction with users</a:t>
            </a:r>
          </a:p>
          <a:p>
            <a:pPr algn="just">
              <a:buFont typeface="Wingdings" panose="05000000000000000000" pitchFamily="2" charset="2"/>
              <a:buChar char="ü"/>
            </a:pPr>
            <a:r>
              <a:rPr lang="en-US" sz="2200" dirty="0">
                <a:solidFill>
                  <a:srgbClr val="0070C0"/>
                </a:solidFill>
                <a:latin typeface="Arial Black" panose="020B0A04020102020204" pitchFamily="34" charset="0"/>
              </a:rPr>
              <a:t>medium range forecast and warnings</a:t>
            </a:r>
          </a:p>
          <a:p>
            <a:pPr algn="just">
              <a:buFont typeface="Wingdings" panose="05000000000000000000" pitchFamily="2" charset="2"/>
              <a:buChar char="ü"/>
            </a:pPr>
            <a:r>
              <a:rPr lang="en-US" sz="2200" dirty="0">
                <a:solidFill>
                  <a:srgbClr val="0070C0"/>
                </a:solidFill>
                <a:latin typeface="Arial Black" panose="020B0A04020102020204" pitchFamily="34" charset="0"/>
              </a:rPr>
              <a:t>established links with media and DRR communities</a:t>
            </a:r>
          </a:p>
          <a:p>
            <a:pPr algn="just">
              <a:buFont typeface="Wingdings" panose="05000000000000000000" pitchFamily="2" charset="2"/>
              <a:buChar char="ü"/>
            </a:pPr>
            <a:r>
              <a:rPr lang="en-US" sz="2200" dirty="0">
                <a:solidFill>
                  <a:srgbClr val="0070C0"/>
                </a:solidFill>
                <a:latin typeface="Arial Black" panose="020B0A04020102020204" pitchFamily="34" charset="0"/>
              </a:rPr>
              <a:t> </a:t>
            </a:r>
            <a:r>
              <a:rPr lang="en-US" sz="2200" dirty="0">
                <a:solidFill>
                  <a:srgbClr val="7030A0"/>
                </a:solidFill>
                <a:latin typeface="Arial Black" panose="020B0A04020102020204" pitchFamily="34" charset="0"/>
              </a:rPr>
              <a:t>seasonal climate outlooks</a:t>
            </a:r>
          </a:p>
          <a:p>
            <a:pPr algn="just">
              <a:buFont typeface="Wingdings" panose="05000000000000000000" pitchFamily="2" charset="2"/>
              <a:buChar char="ü"/>
            </a:pPr>
            <a:r>
              <a:rPr lang="en-US" sz="2200" dirty="0">
                <a:solidFill>
                  <a:srgbClr val="7030A0"/>
                </a:solidFill>
                <a:latin typeface="Arial Black" panose="020B0A04020102020204" pitchFamily="34" charset="0"/>
              </a:rPr>
              <a:t> climate monitoring</a:t>
            </a:r>
          </a:p>
          <a:p>
            <a:pPr algn="just">
              <a:buFont typeface="Wingdings" panose="05000000000000000000" pitchFamily="2" charset="2"/>
              <a:buChar char="ü"/>
            </a:pPr>
            <a:r>
              <a:rPr lang="en-US" sz="2200" dirty="0">
                <a:solidFill>
                  <a:srgbClr val="FFC000"/>
                </a:solidFill>
                <a:latin typeface="Arial Black" panose="020B0A04020102020204" pitchFamily="34" charset="0"/>
              </a:rPr>
              <a:t>hydrological data products for design and operation of water supply structures </a:t>
            </a:r>
          </a:p>
          <a:p>
            <a:pPr algn="just">
              <a:buFont typeface="Wingdings" panose="05000000000000000000" pitchFamily="2" charset="2"/>
              <a:buChar char="ü"/>
            </a:pPr>
            <a:r>
              <a:rPr lang="en-US" sz="2200" dirty="0">
                <a:solidFill>
                  <a:srgbClr val="FFC000"/>
                </a:solidFill>
                <a:latin typeface="Arial Black" panose="020B0A04020102020204" pitchFamily="34" charset="0"/>
              </a:rPr>
              <a:t>water level &amp; flow monitoring</a:t>
            </a:r>
          </a:p>
          <a:p>
            <a:pPr algn="just">
              <a:buFont typeface="Wingdings" panose="05000000000000000000" pitchFamily="2" charset="2"/>
              <a:buChar char="ü"/>
            </a:pPr>
            <a:r>
              <a:rPr lang="en-US" sz="2200" dirty="0">
                <a:solidFill>
                  <a:srgbClr val="FFC000"/>
                </a:solidFill>
                <a:latin typeface="Arial Black" panose="020B0A04020102020204" pitchFamily="34" charset="0"/>
              </a:rPr>
              <a:t>short-term flow forecast</a:t>
            </a:r>
          </a:p>
          <a:p>
            <a:pPr algn="just">
              <a:buFont typeface="Wingdings" panose="05000000000000000000" pitchFamily="2" charset="2"/>
              <a:buChar char="ü"/>
            </a:pPr>
            <a:r>
              <a:rPr lang="en-US" sz="2200" dirty="0">
                <a:solidFill>
                  <a:srgbClr val="FFC000"/>
                </a:solidFill>
                <a:latin typeface="Arial Black" panose="020B0A04020102020204" pitchFamily="34" charset="0"/>
              </a:rPr>
              <a:t>flood forecasting, etc.</a:t>
            </a:r>
          </a:p>
          <a:p>
            <a:endParaRPr lang="en-US" dirty="0"/>
          </a:p>
        </p:txBody>
      </p:sp>
    </p:spTree>
    <p:extLst>
      <p:ext uri="{BB962C8B-B14F-4D97-AF65-F5344CB8AC3E}">
        <p14:creationId xmlns:p14="http://schemas.microsoft.com/office/powerpoint/2010/main" val="123616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1038-C994-42D4-A9A2-7D0BC76385C3}"/>
              </a:ext>
            </a:extLst>
          </p:cNvPr>
          <p:cNvSpPr>
            <a:spLocks noGrp="1"/>
          </p:cNvSpPr>
          <p:nvPr>
            <p:ph type="title"/>
          </p:nvPr>
        </p:nvSpPr>
        <p:spPr>
          <a:xfrm>
            <a:off x="0" y="0"/>
            <a:ext cx="9144000" cy="945715"/>
          </a:xfrm>
        </p:spPr>
        <p:txBody>
          <a:bodyPr>
            <a:normAutofit/>
          </a:bodyPr>
          <a:lstStyle/>
          <a:p>
            <a:r>
              <a:rPr lang="en-US" b="1" dirty="0">
                <a:solidFill>
                  <a:srgbClr val="C00000"/>
                </a:solidFill>
              </a:rPr>
              <a:t>Challenges</a:t>
            </a:r>
          </a:p>
        </p:txBody>
      </p:sp>
      <p:sp>
        <p:nvSpPr>
          <p:cNvPr id="3" name="Content Placeholder 2">
            <a:extLst>
              <a:ext uri="{FF2B5EF4-FFF2-40B4-BE49-F238E27FC236}">
                <a16:creationId xmlns:a16="http://schemas.microsoft.com/office/drawing/2014/main" id="{FE408815-354D-4400-A530-839A341E2AD2}"/>
              </a:ext>
            </a:extLst>
          </p:cNvPr>
          <p:cNvSpPr>
            <a:spLocks noGrp="1"/>
          </p:cNvSpPr>
          <p:nvPr>
            <p:ph idx="1"/>
          </p:nvPr>
        </p:nvSpPr>
        <p:spPr>
          <a:xfrm>
            <a:off x="-1" y="945715"/>
            <a:ext cx="9143999" cy="5912285"/>
          </a:xfrm>
        </p:spPr>
        <p:txBody>
          <a:bodyPr>
            <a:normAutofit fontScale="92500" lnSpcReduction="20000"/>
          </a:bodyPr>
          <a:lstStyle/>
          <a:p>
            <a:pPr lvl="0"/>
            <a:r>
              <a:rPr lang="en-US" dirty="0">
                <a:latin typeface="Arial Black" panose="020B0A04020102020204" pitchFamily="34" charset="0"/>
              </a:rPr>
              <a:t>Density of weather observing networks is below WMO standard in all except Sao Tome and Principe (size of country) and Equatorial Guinea (not a Member of WMO). Significant number of existing stations are </a:t>
            </a:r>
            <a:r>
              <a:rPr lang="en-US" b="1" dirty="0">
                <a:solidFill>
                  <a:srgbClr val="FF0000"/>
                </a:solidFill>
                <a:latin typeface="Arial Black" panose="020B0A04020102020204" pitchFamily="34" charset="0"/>
              </a:rPr>
              <a:t>‘silent’</a:t>
            </a:r>
            <a:r>
              <a:rPr lang="en-US" dirty="0">
                <a:latin typeface="Arial Black" panose="020B0A04020102020204" pitchFamily="34" charset="0"/>
              </a:rPr>
              <a:t> and do not contribute to the World Weather Watch (global public good). This impacts on the quality of forecasts around the world and in the ECCAS region.</a:t>
            </a:r>
          </a:p>
          <a:p>
            <a:pPr lvl="0"/>
            <a:r>
              <a:rPr lang="en-US" dirty="0">
                <a:solidFill>
                  <a:srgbClr val="7030A0"/>
                </a:solidFill>
                <a:latin typeface="Arial Black" panose="020B0A04020102020204" pitchFamily="34" charset="0"/>
              </a:rPr>
              <a:t>Very few NHSs possess the capacity to use flood hazard, exposure and vulnerability information in the country to carry out risk assessment at national, provincial and local levels.</a:t>
            </a:r>
          </a:p>
          <a:p>
            <a:endParaRPr lang="en-US" dirty="0"/>
          </a:p>
        </p:txBody>
      </p:sp>
    </p:spTree>
    <p:extLst>
      <p:ext uri="{BB962C8B-B14F-4D97-AF65-F5344CB8AC3E}">
        <p14:creationId xmlns:p14="http://schemas.microsoft.com/office/powerpoint/2010/main" val="619424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870F6-7A4E-41F0-B68E-3AD395E8B898}"/>
              </a:ext>
            </a:extLst>
          </p:cNvPr>
          <p:cNvSpPr>
            <a:spLocks noGrp="1"/>
          </p:cNvSpPr>
          <p:nvPr>
            <p:ph type="title"/>
          </p:nvPr>
        </p:nvSpPr>
        <p:spPr>
          <a:xfrm>
            <a:off x="82062" y="102577"/>
            <a:ext cx="9144000" cy="720969"/>
          </a:xfrm>
        </p:spPr>
        <p:txBody>
          <a:bodyPr>
            <a:normAutofit fontScale="90000"/>
          </a:bodyPr>
          <a:lstStyle/>
          <a:p>
            <a:r>
              <a:rPr lang="en-US" dirty="0" err="1"/>
              <a:t>Synop</a:t>
            </a:r>
            <a:r>
              <a:rPr lang="en-US" dirty="0"/>
              <a:t> reports availability</a:t>
            </a:r>
          </a:p>
        </p:txBody>
      </p:sp>
      <p:pic>
        <p:nvPicPr>
          <p:cNvPr id="4" name="Content Placeholder 3" descr="map.pn">
            <a:extLst>
              <a:ext uri="{FF2B5EF4-FFF2-40B4-BE49-F238E27FC236}">
                <a16:creationId xmlns:a16="http://schemas.microsoft.com/office/drawing/2014/main" id="{819B50AC-7931-4DE0-BA7E-6BB1C9497E1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720969"/>
            <a:ext cx="9144000" cy="63890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C517D86-8FD3-43E2-8B53-9B78DE228D91}"/>
              </a:ext>
            </a:extLst>
          </p:cNvPr>
          <p:cNvSpPr txBox="1"/>
          <p:nvPr/>
        </p:nvSpPr>
        <p:spPr>
          <a:xfrm>
            <a:off x="0" y="926123"/>
            <a:ext cx="1526380" cy="707886"/>
          </a:xfrm>
          <a:prstGeom prst="rect">
            <a:avLst/>
          </a:prstGeom>
          <a:noFill/>
        </p:spPr>
        <p:txBody>
          <a:bodyPr wrap="none" rtlCol="0">
            <a:spAutoFit/>
          </a:bodyPr>
          <a:lstStyle/>
          <a:p>
            <a:r>
              <a:rPr lang="en-US" sz="1000" dirty="0">
                <a:latin typeface="Arial Black" panose="020B0A04020102020204" pitchFamily="34" charset="0"/>
              </a:rPr>
              <a:t>Blue: 90% - 100%</a:t>
            </a:r>
          </a:p>
          <a:p>
            <a:r>
              <a:rPr lang="en-US" sz="1000" dirty="0">
                <a:latin typeface="Arial Black" panose="020B0A04020102020204" pitchFamily="34" charset="0"/>
              </a:rPr>
              <a:t>Green: 45% - 90%</a:t>
            </a:r>
          </a:p>
          <a:p>
            <a:r>
              <a:rPr lang="en-US" sz="1000" dirty="0">
                <a:latin typeface="Arial Black" panose="020B0A04020102020204" pitchFamily="34" charset="0"/>
              </a:rPr>
              <a:t>Brown: 1% – 45%</a:t>
            </a:r>
          </a:p>
          <a:p>
            <a:r>
              <a:rPr lang="en-US" sz="1000" dirty="0">
                <a:latin typeface="Arial Black" panose="020B0A04020102020204" pitchFamily="34" charset="0"/>
              </a:rPr>
              <a:t>Red:  Silent station</a:t>
            </a:r>
          </a:p>
        </p:txBody>
      </p:sp>
    </p:spTree>
    <p:extLst>
      <p:ext uri="{BB962C8B-B14F-4D97-AF65-F5344CB8AC3E}">
        <p14:creationId xmlns:p14="http://schemas.microsoft.com/office/powerpoint/2010/main" val="1906656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28A26-2C87-4ED3-97BE-8C963744250B}"/>
              </a:ext>
            </a:extLst>
          </p:cNvPr>
          <p:cNvSpPr>
            <a:spLocks noGrp="1"/>
          </p:cNvSpPr>
          <p:nvPr>
            <p:ph type="title"/>
          </p:nvPr>
        </p:nvSpPr>
        <p:spPr>
          <a:xfrm>
            <a:off x="50104" y="0"/>
            <a:ext cx="9093896" cy="803031"/>
          </a:xfrm>
        </p:spPr>
        <p:txBody>
          <a:bodyPr>
            <a:normAutofit/>
          </a:bodyPr>
          <a:lstStyle/>
          <a:p>
            <a:r>
              <a:rPr lang="en-US" b="1" dirty="0">
                <a:solidFill>
                  <a:srgbClr val="C00000"/>
                </a:solidFill>
              </a:rPr>
              <a:t>Challenges</a:t>
            </a:r>
          </a:p>
        </p:txBody>
      </p:sp>
      <p:sp>
        <p:nvSpPr>
          <p:cNvPr id="3" name="Content Placeholder 2">
            <a:extLst>
              <a:ext uri="{FF2B5EF4-FFF2-40B4-BE49-F238E27FC236}">
                <a16:creationId xmlns:a16="http://schemas.microsoft.com/office/drawing/2014/main" id="{2AC055EA-7F51-41F1-BAC6-C5375EEBC248}"/>
              </a:ext>
            </a:extLst>
          </p:cNvPr>
          <p:cNvSpPr>
            <a:spLocks noGrp="1"/>
          </p:cNvSpPr>
          <p:nvPr>
            <p:ph idx="1"/>
          </p:nvPr>
        </p:nvSpPr>
        <p:spPr>
          <a:xfrm>
            <a:off x="0" y="855785"/>
            <a:ext cx="9144000" cy="6195646"/>
          </a:xfrm>
        </p:spPr>
        <p:txBody>
          <a:bodyPr>
            <a:normAutofit/>
          </a:bodyPr>
          <a:lstStyle/>
          <a:p>
            <a:pPr lvl="0" algn="just">
              <a:lnSpc>
                <a:spcPct val="150000"/>
              </a:lnSpc>
              <a:spcBef>
                <a:spcPts val="0"/>
              </a:spcBef>
              <a:buFont typeface="Symbol" panose="05050102010706020507" pitchFamily="18" charset="2"/>
              <a:buChar char=""/>
            </a:pPr>
            <a:r>
              <a:rPr lang="en-US" sz="2000" dirty="0">
                <a:solidFill>
                  <a:srgbClr val="7030A0"/>
                </a:solidFill>
                <a:latin typeface="Arial Black" panose="020B0A04020102020204" pitchFamily="34" charset="0"/>
                <a:ea typeface="Times New Roman" panose="02020603050405020304" pitchFamily="18" charset="0"/>
              </a:rPr>
              <a:t>NMHSs depend on Government budgetary allocations, thus leading to insufficient funding for standard operations, equipment purchase and staff recruitment. </a:t>
            </a:r>
          </a:p>
          <a:p>
            <a:pPr lvl="0" algn="just">
              <a:lnSpc>
                <a:spcPct val="150000"/>
              </a:lnSpc>
              <a:spcBef>
                <a:spcPts val="0"/>
              </a:spcBef>
              <a:spcAft>
                <a:spcPts val="800"/>
              </a:spcAft>
              <a:buFont typeface="Symbol" panose="05050102010706020507" pitchFamily="18" charset="2"/>
              <a:buChar char=""/>
            </a:pPr>
            <a:r>
              <a:rPr lang="en-US" sz="2000" dirty="0">
                <a:latin typeface="Arial Black" panose="020B0A04020102020204" pitchFamily="34" charset="0"/>
                <a:ea typeface="Times New Roman" panose="02020603050405020304" pitchFamily="18" charset="0"/>
              </a:rPr>
              <a:t>Partnership between NMHSs and other public sectors, and with private sector weather services providers is at its infancy and needs trust-building.</a:t>
            </a:r>
          </a:p>
          <a:p>
            <a:r>
              <a:rPr lang="en-US" sz="2000" dirty="0">
                <a:latin typeface="Arial Black" panose="020B0A04020102020204" pitchFamily="34" charset="0"/>
                <a:ea typeface="Times New Roman" panose="02020603050405020304" pitchFamily="18" charset="0"/>
                <a:cs typeface="Times New Roman" panose="02020603050405020304" pitchFamily="18" charset="0"/>
              </a:rPr>
              <a:t>Some external interventions in the </a:t>
            </a:r>
            <a:r>
              <a:rPr lang="en-US" sz="2000" dirty="0" err="1">
                <a:latin typeface="Arial Black" panose="020B0A04020102020204" pitchFamily="34" charset="0"/>
                <a:ea typeface="Times New Roman" panose="02020603050405020304" pitchFamily="18" charset="0"/>
                <a:cs typeface="Times New Roman" panose="02020603050405020304" pitchFamily="18" charset="0"/>
              </a:rPr>
              <a:t>hydromet</a:t>
            </a:r>
            <a:r>
              <a:rPr lang="en-US" sz="2000" dirty="0">
                <a:latin typeface="Arial Black" panose="020B0A04020102020204" pitchFamily="34" charset="0"/>
                <a:ea typeface="Times New Roman" panose="02020603050405020304" pitchFamily="18" charset="0"/>
                <a:cs typeface="Times New Roman" panose="02020603050405020304" pitchFamily="18" charset="0"/>
              </a:rPr>
              <a:t> sector do not involve local NMHSs, thus undermining skills enhancement, sustainability, etc. </a:t>
            </a:r>
          </a:p>
          <a:p>
            <a:r>
              <a:rPr lang="en-US" sz="2000" dirty="0">
                <a:solidFill>
                  <a:srgbClr val="FFC000"/>
                </a:solidFill>
                <a:latin typeface="Arial Black" panose="020B0A04020102020204" pitchFamily="34" charset="0"/>
                <a:cs typeface="Times New Roman" panose="02020603050405020304" pitchFamily="18" charset="0"/>
              </a:rPr>
              <a:t>Skills in management of NMHSs need to be enhanced for greater productivity</a:t>
            </a:r>
          </a:p>
          <a:p>
            <a:r>
              <a:rPr lang="en-US" sz="2000" dirty="0">
                <a:solidFill>
                  <a:srgbClr val="0070C0"/>
                </a:solidFill>
                <a:latin typeface="Arial Black" panose="020B0A04020102020204" pitchFamily="34" charset="0"/>
                <a:cs typeface="Times New Roman" panose="02020603050405020304" pitchFamily="18" charset="0"/>
              </a:rPr>
              <a:t>User-community  does not engage with NMHSs sufficiently (e.g., design of projects, feedback on services, sharing the burden, etc.) </a:t>
            </a:r>
            <a:endParaRPr lang="en-US" sz="20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3733508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598E8-966A-461E-8162-81E0F80D1F60}"/>
              </a:ext>
            </a:extLst>
          </p:cNvPr>
          <p:cNvSpPr>
            <a:spLocks noGrp="1"/>
          </p:cNvSpPr>
          <p:nvPr>
            <p:ph type="title"/>
          </p:nvPr>
        </p:nvSpPr>
        <p:spPr>
          <a:xfrm>
            <a:off x="0" y="1"/>
            <a:ext cx="9144000" cy="826718"/>
          </a:xfrm>
        </p:spPr>
        <p:txBody>
          <a:bodyPr/>
          <a:lstStyle/>
          <a:p>
            <a:r>
              <a:rPr lang="en-US" b="1" dirty="0">
                <a:solidFill>
                  <a:srgbClr val="C00000"/>
                </a:solidFill>
              </a:rPr>
              <a:t>Opportunities</a:t>
            </a:r>
          </a:p>
        </p:txBody>
      </p:sp>
      <p:sp>
        <p:nvSpPr>
          <p:cNvPr id="3" name="Content Placeholder 2">
            <a:extLst>
              <a:ext uri="{FF2B5EF4-FFF2-40B4-BE49-F238E27FC236}">
                <a16:creationId xmlns:a16="http://schemas.microsoft.com/office/drawing/2014/main" id="{BE339952-D579-4F23-BE6E-890426D8E0FA}"/>
              </a:ext>
            </a:extLst>
          </p:cNvPr>
          <p:cNvSpPr>
            <a:spLocks noGrp="1"/>
          </p:cNvSpPr>
          <p:nvPr>
            <p:ph idx="1"/>
          </p:nvPr>
        </p:nvSpPr>
        <p:spPr>
          <a:xfrm>
            <a:off x="0" y="977030"/>
            <a:ext cx="9144000" cy="5392455"/>
          </a:xfrm>
        </p:spPr>
        <p:txBody>
          <a:bodyPr>
            <a:normAutofit fontScale="62500" lnSpcReduction="20000"/>
          </a:bodyPr>
          <a:lstStyle/>
          <a:p>
            <a:pPr lvl="0">
              <a:lnSpc>
                <a:spcPct val="170000"/>
              </a:lnSpc>
            </a:pPr>
            <a:r>
              <a:rPr lang="en-US" dirty="0">
                <a:latin typeface="Arial Black" panose="020B0A04020102020204" pitchFamily="34" charset="0"/>
              </a:rPr>
              <a:t>AMCOMET resolution for the transformation of NMHSs to semi-autonomous agencies. However, the most of the new semi-autonomous NMHSs require support for ‘take-off’ and be able to implement their mandate effectively.</a:t>
            </a:r>
          </a:p>
          <a:p>
            <a:pPr lvl="0">
              <a:lnSpc>
                <a:spcPct val="170000"/>
              </a:lnSpc>
            </a:pPr>
            <a:r>
              <a:rPr lang="en-US" dirty="0">
                <a:solidFill>
                  <a:srgbClr val="00B050"/>
                </a:solidFill>
                <a:latin typeface="Arial Black" panose="020B0A04020102020204" pitchFamily="34" charset="0"/>
              </a:rPr>
              <a:t>NMHSs are Members of their National Platform for Disaster Risk Management, albeit somewhat limited contributions, due to low capacity and capabilities.</a:t>
            </a:r>
          </a:p>
          <a:p>
            <a:pPr lvl="0">
              <a:lnSpc>
                <a:spcPct val="170000"/>
              </a:lnSpc>
            </a:pPr>
            <a:r>
              <a:rPr lang="en-US" dirty="0">
                <a:latin typeface="Arial Black" panose="020B0A04020102020204" pitchFamily="34" charset="0"/>
              </a:rPr>
              <a:t>NMHSs have access to regional quantitative </a:t>
            </a:r>
            <a:r>
              <a:rPr lang="en-US" dirty="0" err="1">
                <a:latin typeface="Arial Black" panose="020B0A04020102020204" pitchFamily="34" charset="0"/>
              </a:rPr>
              <a:t>subseasonal</a:t>
            </a:r>
            <a:r>
              <a:rPr lang="en-US" dirty="0">
                <a:latin typeface="Arial Black" panose="020B0A04020102020204" pitchFamily="34" charset="0"/>
              </a:rPr>
              <a:t> or seasonal climate and hydrological forecasts. However, accessibility and uptake of the information by local communities need significant improvement.</a:t>
            </a:r>
          </a:p>
          <a:p>
            <a:endParaRPr lang="en-US" dirty="0"/>
          </a:p>
        </p:txBody>
      </p:sp>
    </p:spTree>
    <p:extLst>
      <p:ext uri="{BB962C8B-B14F-4D97-AF65-F5344CB8AC3E}">
        <p14:creationId xmlns:p14="http://schemas.microsoft.com/office/powerpoint/2010/main" val="262385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A383-85D7-4920-A8DA-77689A8C3BD2}"/>
              </a:ext>
            </a:extLst>
          </p:cNvPr>
          <p:cNvSpPr>
            <a:spLocks noGrp="1"/>
          </p:cNvSpPr>
          <p:nvPr>
            <p:ph type="title"/>
          </p:nvPr>
        </p:nvSpPr>
        <p:spPr>
          <a:xfrm>
            <a:off x="0" y="0"/>
            <a:ext cx="9144000" cy="758142"/>
          </a:xfrm>
        </p:spPr>
        <p:txBody>
          <a:bodyPr>
            <a:normAutofit/>
          </a:bodyPr>
          <a:lstStyle/>
          <a:p>
            <a:r>
              <a:rPr lang="en-US" sz="3600" b="1" dirty="0">
                <a:solidFill>
                  <a:srgbClr val="C00000"/>
                </a:solidFill>
                <a:latin typeface="Arial Black" panose="020B0A04020102020204" pitchFamily="34" charset="0"/>
              </a:rPr>
              <a:t>Opportunities</a:t>
            </a:r>
            <a:r>
              <a:rPr lang="en-US" sz="3600" b="1" dirty="0">
                <a:solidFill>
                  <a:srgbClr val="C00000"/>
                </a:solidFill>
              </a:rPr>
              <a:t> </a:t>
            </a:r>
            <a:endParaRPr lang="en-US" sz="3600" dirty="0"/>
          </a:p>
        </p:txBody>
      </p:sp>
      <p:sp>
        <p:nvSpPr>
          <p:cNvPr id="3" name="Content Placeholder 2">
            <a:extLst>
              <a:ext uri="{FF2B5EF4-FFF2-40B4-BE49-F238E27FC236}">
                <a16:creationId xmlns:a16="http://schemas.microsoft.com/office/drawing/2014/main" id="{5A3D5605-C9D6-452C-B9EA-C57E02C1741C}"/>
              </a:ext>
            </a:extLst>
          </p:cNvPr>
          <p:cNvSpPr>
            <a:spLocks noGrp="1"/>
          </p:cNvSpPr>
          <p:nvPr>
            <p:ph idx="1"/>
          </p:nvPr>
        </p:nvSpPr>
        <p:spPr>
          <a:xfrm>
            <a:off x="0" y="758143"/>
            <a:ext cx="9144000" cy="5538486"/>
          </a:xfrm>
        </p:spPr>
        <p:txBody>
          <a:bodyPr>
            <a:normAutofit/>
          </a:bodyPr>
          <a:lstStyle/>
          <a:p>
            <a:pPr marL="57150" indent="0" algn="just">
              <a:buNone/>
            </a:pPr>
            <a:r>
              <a:rPr lang="en-US" sz="1800" b="1" dirty="0">
                <a:latin typeface="Arial Black" panose="020B0A04020102020204" pitchFamily="34" charset="0"/>
              </a:rPr>
              <a:t>WMO Integrated Global Observing System (WIGOS) calls for collaboration between sectors taking measurements of the essential climate variables (atmospheric, oceanic, terrestrial systems) – benefits include partnership building between NMHS and other actors, increased spatial coverage, cost-effectiveness, etc.</a:t>
            </a:r>
          </a:p>
          <a:p>
            <a:endParaRPr lang="en-US" dirty="0"/>
          </a:p>
        </p:txBody>
      </p:sp>
      <p:pic>
        <p:nvPicPr>
          <p:cNvPr id="4" name="Content Placeholder 4" descr="Key Comp">
            <a:hlinkClick r:id="rId3"/>
            <a:extLst>
              <a:ext uri="{FF2B5EF4-FFF2-40B4-BE49-F238E27FC236}">
                <a16:creationId xmlns:a16="http://schemas.microsoft.com/office/drawing/2014/main" id="{567D7433-1669-4E1B-9BEB-41CC8DDE07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7370" t="26199" r="24561" b="18594"/>
          <a:stretch>
            <a:fillRect/>
          </a:stretch>
        </p:blipFill>
        <p:spPr bwMode="auto">
          <a:xfrm>
            <a:off x="46893" y="2192214"/>
            <a:ext cx="9144000" cy="466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0951056"/>
      </p:ext>
    </p:extLst>
  </p:cSld>
  <p:clrMapOvr>
    <a:masterClrMapping/>
  </p:clrMapOvr>
</p:sld>
</file>

<file path=ppt/theme/theme1.xml><?xml version="1.0" encoding="utf-8"?>
<a:theme xmlns:a="http://schemas.openxmlformats.org/drawingml/2006/main" name="WMO_WHITE_Powerpoint_en_f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WMO_WHITE_Powerpoint_en_fr</Template>
  <TotalTime>476</TotalTime>
  <Words>1100</Words>
  <Application>Microsoft Office PowerPoint</Application>
  <PresentationFormat>On-screen Show (4:3)</PresentationFormat>
  <Paragraphs>136</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Calibri</vt:lpstr>
      <vt:lpstr>Symbol</vt:lpstr>
      <vt:lpstr>Times New Roman</vt:lpstr>
      <vt:lpstr>Wingdings</vt:lpstr>
      <vt:lpstr>WMO_WHITE_Powerpoint_en_fr</vt:lpstr>
      <vt:lpstr>PowerPoint Presentation</vt:lpstr>
      <vt:lpstr>Introduction</vt:lpstr>
      <vt:lpstr>Human Capacity</vt:lpstr>
      <vt:lpstr>Capabilities of ECCAS NMHSs</vt:lpstr>
      <vt:lpstr>Challenges</vt:lpstr>
      <vt:lpstr>Synop reports availability</vt:lpstr>
      <vt:lpstr>Challenges</vt:lpstr>
      <vt:lpstr>Opportunities</vt:lpstr>
      <vt:lpstr>Opportunities </vt:lpstr>
      <vt:lpstr>Conclusion</vt:lpstr>
      <vt:lpstr>PowerPoint Presentation</vt:lpstr>
      <vt:lpstr>Opportunities</vt:lpstr>
      <vt:lpstr>Categorization of  NMHSs</vt:lpstr>
    </vt:vector>
  </TitlesOfParts>
  <Company>World Meteorological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Rutledge</dc:creator>
  <cp:lastModifiedBy>Bernard Gomez</cp:lastModifiedBy>
  <cp:revision>53</cp:revision>
  <dcterms:created xsi:type="dcterms:W3CDTF">2018-06-06T12:32:16Z</dcterms:created>
  <dcterms:modified xsi:type="dcterms:W3CDTF">2018-11-14T05:09:52Z</dcterms:modified>
</cp:coreProperties>
</file>