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304" r:id="rId3"/>
    <p:sldId id="264" r:id="rId4"/>
    <p:sldId id="265" r:id="rId5"/>
    <p:sldId id="305" r:id="rId6"/>
    <p:sldId id="268" r:id="rId7"/>
    <p:sldId id="294" r:id="rId8"/>
    <p:sldId id="307" r:id="rId9"/>
    <p:sldId id="310" r:id="rId10"/>
    <p:sldId id="308" r:id="rId11"/>
    <p:sldId id="303" r:id="rId12"/>
    <p:sldId id="300" r:id="rId13"/>
    <p:sldId id="286" r:id="rId14"/>
    <p:sldId id="311" r:id="rId15"/>
    <p:sldId id="312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3F6"/>
    <a:srgbClr val="14FCD5"/>
    <a:srgbClr val="3DA5C1"/>
    <a:srgbClr val="CE8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 autoAdjust="0"/>
    <p:restoredTop sz="94660"/>
  </p:normalViewPr>
  <p:slideViewPr>
    <p:cSldViewPr showGuides="1">
      <p:cViewPr varScale="1">
        <p:scale>
          <a:sx n="72" d="100"/>
          <a:sy n="72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llian\Downloads\Tana%20tables_12Se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llian\Downloads\Tana%20tables_12Se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/>
              <a:t>Main</a:t>
            </a:r>
            <a:r>
              <a:rPr lang="en-ZA" sz="1200" b="1" baseline="0"/>
              <a:t> areas of work for graduates                                     (first job after graduation)</a:t>
            </a:r>
            <a:endParaRPr lang="en-ZA" sz="1200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36613862162874"/>
          <c:w val="1"/>
          <c:h val="0.561602328105183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00-45A9-AA10-0A10105098D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00-45A9-AA10-0A10105098D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00-45A9-AA10-0A10105098D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00-45A9-AA10-0A10105098D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00-45A9-AA10-0A10105098D3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DD-47C2-BE46-871095080843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C00-45A9-AA10-0A10105098D3}"/>
              </c:ext>
            </c:extLst>
          </c:dPt>
          <c:dLbls>
            <c:dLbl>
              <c:idx val="5"/>
              <c:layout>
                <c:manualLayout>
                  <c:x val="6.5611657917760274E-2"/>
                  <c:y val="3.85243511227763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D-47C2-BE46-8710950808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'[Tana tables_12Sep.xlsx]Type of employment'!$A$20:$A$26</c:f>
              <c:strCache>
                <c:ptCount val="7"/>
                <c:pt idx="0">
                  <c:v>Disaster and Risk Management</c:v>
                </c:pt>
                <c:pt idx="1">
                  <c:v>Civil protection and services</c:v>
                </c:pt>
                <c:pt idx="2">
                  <c:v>Education</c:v>
                </c:pt>
                <c:pt idx="3">
                  <c:v>Development</c:v>
                </c:pt>
                <c:pt idx="4">
                  <c:v>Health -related</c:v>
                </c:pt>
                <c:pt idx="5">
                  <c:v>Built-environment</c:v>
                </c:pt>
                <c:pt idx="6">
                  <c:v>Other</c:v>
                </c:pt>
              </c:strCache>
            </c:strRef>
          </c:cat>
          <c:val>
            <c:numRef>
              <c:f>'[Tana tables_12Sep.xlsx]Type of employment'!$B$20:$B$26</c:f>
              <c:numCache>
                <c:formatCode>General</c:formatCode>
                <c:ptCount val="7"/>
                <c:pt idx="0">
                  <c:v>35</c:v>
                </c:pt>
                <c:pt idx="1">
                  <c:v>18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5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D-47C2-BE46-871095080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925707203266246"/>
          <c:w val="1"/>
          <c:h val="0.23148366870807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 i="0" baseline="0">
                <a:effectLst/>
              </a:rPr>
              <a:t>Type of organisations graduates are employed by</a:t>
            </a:r>
            <a:endParaRPr lang="en-ZA" sz="1050">
              <a:effectLst/>
            </a:endParaRPr>
          </a:p>
        </c:rich>
      </c:tx>
      <c:layout>
        <c:manualLayout>
          <c:xMode val="edge"/>
          <c:yMode val="edge"/>
          <c:x val="0.141813323082592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145904829914513E-3"/>
          <c:y val="0.12209778063185618"/>
          <c:w val="0.99348543104687181"/>
          <c:h val="0.6684291379371941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DE-4B52-A424-FFDFDA51E95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DE-4B52-A424-FFDFDA51E95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DE-4B52-A424-FFDFDA51E95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1DE-4B52-A424-FFDFDA51E95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1DE-4B52-A424-FFDFDA51E95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1DE-4B52-A424-FFDFDA51E9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'[Tana tables_12Sep.xlsx]Type of employment'!$A$2:$A$7</c:f>
              <c:strCache>
                <c:ptCount val="6"/>
                <c:pt idx="0">
                  <c:v>Government</c:v>
                </c:pt>
                <c:pt idx="1">
                  <c:v>Private sector</c:v>
                </c:pt>
                <c:pt idx="2">
                  <c:v>IGO/INGO/NGO</c:v>
                </c:pt>
                <c:pt idx="3">
                  <c:v>Education</c:v>
                </c:pt>
                <c:pt idx="4">
                  <c:v>Unemployed</c:v>
                </c:pt>
                <c:pt idx="5">
                  <c:v>Unknown</c:v>
                </c:pt>
              </c:strCache>
            </c:strRef>
          </c:cat>
          <c:val>
            <c:numRef>
              <c:f>'[Tana tables_12Sep.xlsx]Type of employment'!$D$2:$D$7</c:f>
              <c:numCache>
                <c:formatCode>General</c:formatCode>
                <c:ptCount val="6"/>
                <c:pt idx="0">
                  <c:v>56</c:v>
                </c:pt>
                <c:pt idx="1">
                  <c:v>19</c:v>
                </c:pt>
                <c:pt idx="2">
                  <c:v>14</c:v>
                </c:pt>
                <c:pt idx="3">
                  <c:v>9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9-476E-AA59-6586354B0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914959779045329"/>
          <c:w val="0.99303821016427929"/>
          <c:h val="0.15085040220954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3B7E-B31D-4F13-9DE2-550E6931DD8A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87F31-05CC-4AA7-AA28-C26E32529B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890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90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733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31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431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624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24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796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744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16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84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35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329C-1050-42B9-B3B1-B4A08235BD8F}" type="datetimeFigureOut">
              <a:rPr lang="en-ZA" smtClean="0"/>
              <a:t>2018/11/15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C751-8AD1-4F64-90E5-ABB88C4D2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31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lbertofrancioli\Desktop\Art Dept\PeriPeri U logo (Websit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6296711"/>
            <a:ext cx="348138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332656"/>
            <a:ext cx="8582918" cy="1199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Fast-tracking Resilience Capabilities in Africa  </a:t>
            </a:r>
          </a:p>
          <a:p>
            <a:pPr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Periperi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U – making it happen</a:t>
            </a:r>
            <a:endParaRPr lang="en-ZA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" name="Picture 5" descr="C:\Users\albertofrancioli\Desktop\Art Dept\IRD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87" y="6164303"/>
            <a:ext cx="2398613" cy="76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opasha.org/wp-content/uploads/2013/05/Horizontal_RGB_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6084525"/>
            <a:ext cx="2736751" cy="9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illian\Downloads\UG students  preparing for field 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772816"/>
            <a:ext cx="5271393" cy="3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7201" y="4936149"/>
            <a:ext cx="6135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November 2018</a:t>
            </a:r>
          </a:p>
          <a:p>
            <a:pPr algn="ctr"/>
            <a:r>
              <a:rPr lang="en-Z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Professor Sam </a:t>
            </a:r>
            <a:r>
              <a:rPr lang="en-Z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Ayonghe</a:t>
            </a:r>
            <a:r>
              <a:rPr lang="en-Z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University of </a:t>
            </a:r>
            <a:r>
              <a:rPr lang="en-Z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Buea</a:t>
            </a:r>
            <a:endParaRPr lang="en-Z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n-Z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ayonghesn@gmail.com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88" y="5839113"/>
            <a:ext cx="2134470" cy="4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1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28" y="1772816"/>
            <a:ext cx="5278651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Geographic </a:t>
            </a:r>
            <a:r>
              <a:rPr lang="fr-C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distrib</a:t>
            </a:r>
            <a:r>
              <a:rPr lang="fr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 </a:t>
            </a:r>
            <a:r>
              <a:rPr lang="fr-C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MSc</a:t>
            </a:r>
            <a:r>
              <a:rPr lang="fr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DRM &amp; </a:t>
            </a:r>
            <a:r>
              <a:rPr lang="fr-C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Sustainable</a:t>
            </a:r>
            <a:r>
              <a:rPr lang="fr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Dev. </a:t>
            </a:r>
            <a:r>
              <a:rPr lang="fr-CH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grads</a:t>
            </a:r>
            <a:r>
              <a:rPr lang="fr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11" y="332656"/>
            <a:ext cx="5127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Ethiopia: Bahir Dar Univ. (99 MSc DRM +SD grads)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83465"/>
              </p:ext>
            </p:extLst>
          </p:nvPr>
        </p:nvGraphicFramePr>
        <p:xfrm>
          <a:off x="5436096" y="83266"/>
          <a:ext cx="3456384" cy="3276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741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 </a:t>
                      </a:r>
                      <a:endParaRPr lang="en-ZA" sz="2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Total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/>
                        <a:t>%</a:t>
                      </a: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4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(I)NGO</a:t>
                      </a:r>
                      <a:endParaRPr lang="en-ZA" sz="26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ZA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45</a:t>
                      </a:r>
                      <a:endParaRPr lang="en-ZA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45.5</a:t>
                      </a:r>
                      <a:r>
                        <a:rPr lang="en-ZA" sz="26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4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Govt</a:t>
                      </a:r>
                      <a:endParaRPr lang="en-ZA" sz="26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ZA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42</a:t>
                      </a:r>
                      <a:endParaRPr lang="en-ZA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42.4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4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Educ</a:t>
                      </a:r>
                      <a:r>
                        <a:rPr lang="en-ZA" sz="28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/</a:t>
                      </a:r>
                      <a:r>
                        <a:rPr lang="en-ZA" sz="26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Acad.</a:t>
                      </a:r>
                      <a:endParaRPr lang="en-ZA" sz="26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ZA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9</a:t>
                      </a:r>
                      <a:endParaRPr lang="en-ZA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Times New Roman"/>
                        </a:rPr>
                        <a:t>9.1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4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Pvt sect. </a:t>
                      </a:r>
                      <a:endParaRPr lang="en-ZA" sz="2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ZA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</a:t>
                      </a:r>
                      <a:endParaRPr lang="en-ZA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74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Unemp</a:t>
                      </a:r>
                      <a:r>
                        <a:rPr lang="en-ZA" sz="2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.</a:t>
                      </a:r>
                      <a:endParaRPr lang="en-ZA" sz="2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ZA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0</a:t>
                      </a:r>
                      <a:endParaRPr lang="en-ZA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74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Unk</a:t>
                      </a:r>
                      <a:r>
                        <a:rPr lang="en-ZA" sz="2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.</a:t>
                      </a:r>
                      <a:endParaRPr lang="en-ZA" sz="2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22</a:t>
                      </a:r>
                      <a:endParaRPr lang="en-ZA" sz="2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dirty="0"/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74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ZA" sz="2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 Total</a:t>
                      </a:r>
                      <a:endParaRPr lang="en-ZA" sz="26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en-ZA" sz="2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121</a:t>
                      </a: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endParaRPr lang="en-ZA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2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 descr="C:\Users\Gillian\Downloads\updated graduate m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75" y="2953110"/>
            <a:ext cx="5472571" cy="378825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 flipH="1">
            <a:off x="5394775" y="3717032"/>
            <a:ext cx="82642" cy="358867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61 %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 sub-national or </a:t>
            </a: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ocal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positions.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42%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in </a:t>
            </a: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govt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positions</a:t>
            </a:r>
          </a:p>
          <a:p>
            <a:pPr>
              <a:spcAft>
                <a:spcPts val="1200"/>
              </a:spcAft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9%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academic posts</a:t>
            </a:r>
          </a:p>
          <a:p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46%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 IOs &amp;(I)NGOs</a:t>
            </a:r>
          </a:p>
        </p:txBody>
      </p:sp>
    </p:spTree>
    <p:extLst>
      <p:ext uri="{BB962C8B-B14F-4D97-AF65-F5344CB8AC3E}">
        <p14:creationId xmlns:p14="http://schemas.microsoft.com/office/powerpoint/2010/main" val="102377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44824"/>
            <a:ext cx="7200800" cy="261610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Z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We can </a:t>
            </a:r>
            <a:r>
              <a:rPr lang="en-ZA" sz="2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leverage this architecture and skilled teaching staff </a:t>
            </a:r>
            <a:r>
              <a:rPr lang="en-ZA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to fast-track DRM capacity at REC and continental level: </a:t>
            </a:r>
          </a:p>
          <a:p>
            <a:endParaRPr lang="en-ZA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Inaugural Africa Risk Methods School (ARMS) 10-23 September, 2018</a:t>
            </a:r>
          </a:p>
        </p:txBody>
      </p:sp>
    </p:spTree>
    <p:extLst>
      <p:ext uri="{BB962C8B-B14F-4D97-AF65-F5344CB8AC3E}">
        <p14:creationId xmlns:p14="http://schemas.microsoft.com/office/powerpoint/2010/main" val="395394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skreductionafrica.org/assets/images/RMS%20applications%20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1" y="0"/>
            <a:ext cx="432048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34006" y="188640"/>
            <a:ext cx="4502490" cy="564192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200"/>
              </a:spcAft>
              <a:buFontTx/>
              <a:buNone/>
              <a:defRPr/>
            </a:pPr>
            <a:r>
              <a:rPr lang="en-ZA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Ardhi</a:t>
            </a:r>
            <a:r>
              <a:rPr lang="en-Z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Univ</a:t>
            </a:r>
            <a:r>
              <a:rPr lang="en-Z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Tanzania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FontTx/>
              <a:buNone/>
              <a:defRPr/>
            </a:pPr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‘Adventurous’, innovative collaboration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(UNDP, WHO, six </a:t>
            </a:r>
            <a:r>
              <a:rPr lang="en-Z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Periperi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U </a:t>
            </a:r>
            <a:r>
              <a:rPr lang="en-Z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univs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SU’s African Doctoral Academy)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en-ZA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Univ</a:t>
            </a:r>
            <a:r>
              <a:rPr lang="en-Z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Gaston Berger, Senegal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Z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(February, 2019)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Similar format, includes food security assessment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5" descr="http://www.riskreductionafrica.org/assets/images/URG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92148"/>
            <a:ext cx="2647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4006" y="6005194"/>
            <a:ext cx="43014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/>
              <a:t>http://www.riskreductionafrica.org/events/periperi-u-risk-methods-school.html</a:t>
            </a:r>
          </a:p>
        </p:txBody>
      </p:sp>
      <p:pic>
        <p:nvPicPr>
          <p:cNvPr id="6" name="Picture 8" descr="http://www.riskreductionafrica.org/assets/images/H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9083"/>
            <a:ext cx="2647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9733" y="5517232"/>
            <a:ext cx="2473461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ZA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ZA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POST DISASTER NEEDS ASSESSMENT </a:t>
            </a:r>
          </a:p>
          <a:p>
            <a:pPr algn="ctr"/>
            <a:endParaRPr lang="en-ZA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4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0723"/>
            <a:ext cx="8229600" cy="1143000"/>
          </a:xfrm>
        </p:spPr>
        <p:txBody>
          <a:bodyPr>
            <a:normAutofit/>
          </a:bodyPr>
          <a:lstStyle/>
          <a:p>
            <a:r>
              <a:rPr lang="en-ZA" sz="30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Periperi</a:t>
            </a:r>
            <a:r>
              <a:rPr lang="en-ZA" sz="30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U Insights on Reducing Risk and Resilience Building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660" y="980728"/>
            <a:ext cx="8352928" cy="532453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Fast-tracking skilled DRM &amp; </a:t>
            </a:r>
            <a:r>
              <a:rPr lang="en-Z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othresilience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capabilities are development imperatives in ECCAS &amp; beyond.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are critical skill-sets for African countries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that face recurrent threats &amp; capacity challenges.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 Because they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build in institutional agility to expand capability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under conditions of duress.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Periperi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U has demonstrated both how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fast-track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these skill-sets  and</a:t>
            </a:r>
          </a:p>
          <a:p>
            <a:pPr marL="914400" lvl="1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scale this 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continent-wide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– with IMPACT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873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1B0C-6329-446F-BF99-2E3233AC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 conclude</a:t>
            </a:r>
            <a:r>
              <a:rPr lang="en-US" dirty="0"/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840D-E43C-4EFD-A247-5CED98E64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PPU is </a:t>
            </a:r>
            <a:r>
              <a:rPr lang="en-US" dirty="0">
                <a:solidFill>
                  <a:srgbClr val="C00000"/>
                </a:solidFill>
              </a:rPr>
              <a:t>strengthening the synergies between the </a:t>
            </a:r>
            <a:r>
              <a:rPr lang="en-US" dirty="0" err="1">
                <a:solidFill>
                  <a:srgbClr val="C00000"/>
                </a:solidFill>
              </a:rPr>
              <a:t>hydromet</a:t>
            </a:r>
            <a:r>
              <a:rPr lang="en-US" dirty="0">
                <a:solidFill>
                  <a:srgbClr val="C00000"/>
                </a:solidFill>
              </a:rPr>
              <a:t> services and DRM in ECCAS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It is </a:t>
            </a:r>
            <a:r>
              <a:rPr lang="en-US" dirty="0">
                <a:solidFill>
                  <a:srgbClr val="C00000"/>
                </a:solidFill>
              </a:rPr>
              <a:t>implementing architecture that reaches across govt, and down to communities through skilled capacity that will enable the DRM architecture to make a protective difference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CC domain (or </a:t>
            </a:r>
            <a:r>
              <a:rPr lang="en-US" dirty="0" err="1">
                <a:solidFill>
                  <a:srgbClr val="C00000"/>
                </a:solidFill>
              </a:rPr>
              <a:t>Hydromet</a:t>
            </a:r>
            <a:r>
              <a:rPr lang="en-US" dirty="0">
                <a:solidFill>
                  <a:srgbClr val="C00000"/>
                </a:solidFill>
              </a:rPr>
              <a:t> domain) is systematically updated and constantly improved through structured teaching and learning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0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9A27-749C-48A0-815C-5A0C3F5C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Conclusion (</a:t>
            </a:r>
            <a:r>
              <a:rPr lang="en-US" dirty="0" err="1">
                <a:solidFill>
                  <a:srgbClr val="C00000"/>
                </a:solidFill>
              </a:rPr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DE089-7D24-4029-9C85-0D4F930A5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As examples</a:t>
            </a:r>
            <a:r>
              <a:rPr lang="en-US" dirty="0"/>
              <a:t>, </a:t>
            </a:r>
          </a:p>
          <a:p>
            <a:pPr lvl="0"/>
            <a:r>
              <a:rPr lang="en-US" dirty="0"/>
              <a:t> Ardhi in </a:t>
            </a:r>
            <a:r>
              <a:rPr lang="en-US" dirty="0">
                <a:solidFill>
                  <a:srgbClr val="C00000"/>
                </a:solidFill>
              </a:rPr>
              <a:t>Tanzania has begun planning a new masters degree. focused on environment, climate change </a:t>
            </a:r>
            <a:r>
              <a:rPr lang="en-US" dirty="0"/>
              <a:t>and DRM. 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Univ of Ghana </a:t>
            </a:r>
            <a:r>
              <a:rPr lang="en-US" dirty="0"/>
              <a:t>will introduce a new </a:t>
            </a:r>
            <a:r>
              <a:rPr lang="en-US" dirty="0" err="1"/>
              <a:t>programme</a:t>
            </a:r>
            <a:r>
              <a:rPr lang="en-US" dirty="0"/>
              <a:t> in Disaster Risk Reduction Science (DRRS) </a:t>
            </a:r>
            <a:r>
              <a:rPr lang="en-US" dirty="0">
                <a:solidFill>
                  <a:srgbClr val="C00000"/>
                </a:solidFill>
              </a:rPr>
              <a:t>with a strong the Climate Change component. 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Gaston Berger Univ in Senegal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including climate change in its food insecurity training and research</a:t>
            </a:r>
            <a:r>
              <a:rPr lang="en-US" dirty="0"/>
              <a:t>, and </a:t>
            </a:r>
          </a:p>
          <a:p>
            <a:pPr lvl="0"/>
            <a:r>
              <a:rPr lang="en-US" dirty="0" err="1">
                <a:solidFill>
                  <a:srgbClr val="C00000"/>
                </a:solidFill>
              </a:rPr>
              <a:t>UBuea’s</a:t>
            </a:r>
            <a:r>
              <a:rPr lang="en-US" dirty="0">
                <a:solidFill>
                  <a:srgbClr val="C00000"/>
                </a:solidFill>
              </a:rPr>
              <a:t> MSc in DRM has a strong component of Climate Change which will be taught in collaboration with experts in ONACC and the Dept of Civil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7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65" y="2475549"/>
            <a:ext cx="5184576" cy="388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3347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>
                <a:latin typeface="Harlow Solid Italic" panose="04030604020F02020D02" pitchFamily="82" charset="0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363" y="764704"/>
            <a:ext cx="8709298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We welcome colleagues and cooperation partners to join us in extending this capacity across ECCAS and beyond.</a:t>
            </a:r>
          </a:p>
        </p:txBody>
      </p:sp>
    </p:spTree>
    <p:extLst>
      <p:ext uri="{BB962C8B-B14F-4D97-AF65-F5344CB8AC3E}">
        <p14:creationId xmlns:p14="http://schemas.microsoft.com/office/powerpoint/2010/main" val="20044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74" y="1484784"/>
            <a:ext cx="7992888" cy="489364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 the past,  policy, practice &amp; the  academic enterprise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separated disasters &amp; development.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 startAt="2"/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also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separated DRM policy/practice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from Africa’s science &amp; higher ed. enterprise.</a:t>
            </a:r>
          </a:p>
          <a:p>
            <a:pPr>
              <a:spcAft>
                <a:spcPts val="1800"/>
              </a:spcAft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These distinctions are long-gone, with: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Risk &amp; resilience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now “front &amp; centre” of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development</a:t>
            </a:r>
            <a:r>
              <a:rPr lang="en-ZA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&amp;; 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Urgency for new forms of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‘future-ready’ capabilities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and skills</a:t>
            </a:r>
            <a:r>
              <a:rPr lang="en-ZA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 Africa</a:t>
            </a:r>
            <a:r>
              <a:rPr lang="en-ZA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Two major shifts in DRM-related policy/practice and Africa’s higher education enterprise.</a:t>
            </a:r>
          </a:p>
        </p:txBody>
      </p:sp>
    </p:spTree>
    <p:extLst>
      <p:ext uri="{BB962C8B-B14F-4D97-AF65-F5344CB8AC3E}">
        <p14:creationId xmlns:p14="http://schemas.microsoft.com/office/powerpoint/2010/main" val="211678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" y="2109053"/>
            <a:ext cx="4187361" cy="43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38027" y="1743681"/>
            <a:ext cx="4662773" cy="474894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&amp; built 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mature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univ.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architecture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for disaster risk and resilience capacity building in Africa.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Expertise in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DR curricula integration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across multiple disciplines &amp; practice fields.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Also, a mechanism for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integrating climate risk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mgmt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with DRM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284" y="116632"/>
            <a:ext cx="5599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This was the forward-thinking behind </a:t>
            </a:r>
            <a:r>
              <a:rPr lang="en-ZA" sz="32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Periperi</a:t>
            </a:r>
            <a:r>
              <a:rPr lang="en-ZA" sz="3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35" y="1179428"/>
            <a:ext cx="4187361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ZA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Conceptualised in  </a:t>
            </a:r>
            <a:r>
              <a:rPr lang="en-ZA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early 2000s </a:t>
            </a:r>
          </a:p>
        </p:txBody>
      </p:sp>
      <p:pic>
        <p:nvPicPr>
          <p:cNvPr id="6" name="Picture 4" descr="C:\Users\albertofrancioli\Desktop\Art Dept\PeriPeri U logo (Websit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21" y="277379"/>
            <a:ext cx="348138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46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Henry\OneDrive\MakSPH\MDM\Field visit photos\WhatsApp Image 2017-05-13 at 2.47.01 AM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3" y="3483011"/>
            <a:ext cx="3857159" cy="31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59" y="692696"/>
            <a:ext cx="7704857" cy="881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ZA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17514" y="620688"/>
            <a:ext cx="8501826" cy="286232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12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univs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200 staff, eight languages</a:t>
            </a:r>
          </a:p>
          <a:p>
            <a:pPr>
              <a:spcAft>
                <a:spcPts val="120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44 DR-related academic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progs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&amp; modules since 2005</a:t>
            </a:r>
          </a:p>
          <a:p>
            <a:pPr>
              <a:spcAft>
                <a:spcPts val="1200"/>
              </a:spcAft>
              <a:defRPr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+/- 2 000 students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registered  in 2018</a:t>
            </a:r>
          </a:p>
          <a:p>
            <a:pPr>
              <a:spcAft>
                <a:spcPts val="1200"/>
              </a:spcAft>
              <a:defRPr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87 short courses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that reached 2,400 people (2011/16)</a:t>
            </a:r>
          </a:p>
          <a:p>
            <a:pPr>
              <a:spcAft>
                <a:spcPts val="1200"/>
              </a:spcAft>
              <a:defRPr/>
            </a:pP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Commitment to socially responsive DR scholarship.</a:t>
            </a:r>
            <a:endParaRPr lang="en-Z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240" y="107921"/>
            <a:ext cx="850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rgbClr val="C00000"/>
                </a:solidFill>
                <a:latin typeface="Palatino Linotype" panose="02040502050505030304" pitchFamily="18" charset="0"/>
              </a:rPr>
              <a:t>A Transboundary Partnership of African HEIs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3" y="3496363"/>
            <a:ext cx="479888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Alberto\AppData\Local\Microsoft\Windows\INetCache\Content.Outlook\YTXMBY5F\Smoke alarms_facehaze (00000002)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6363"/>
            <a:ext cx="3615292" cy="32670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59540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59785"/>
            <a:ext cx="7416824" cy="48320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But a ‘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virtual </a:t>
            </a:r>
            <a:r>
              <a:rPr lang="en-ZA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Pan-African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centre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’ that embeds itself in local risk contexts &amp; works in close,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practical partnerships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with government and other stake-holders …</a:t>
            </a:r>
          </a:p>
          <a:p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… across local to subnational, national, regional, continental and international levels.</a:t>
            </a:r>
          </a:p>
          <a:p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members carry out 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five-inter-linked areas of work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– that are mutually reinforcing and keep us grounded in reality.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064" y="298011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err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Periperi</a:t>
            </a:r>
            <a:r>
              <a:rPr lang="en-ZA" sz="3200" dirty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</a:rPr>
              <a:t> U is not a ‘typical’ academic network</a:t>
            </a:r>
            <a:r>
              <a:rPr lang="en-Z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9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7" y="-80299"/>
            <a:ext cx="7012178" cy="7010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78105" y="555153"/>
            <a:ext cx="5743575" cy="5743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 rot="17967217">
            <a:off x="4491931" y="3516006"/>
            <a:ext cx="4500591" cy="2346155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389951"/>
              </a:avLst>
            </a:prstTxWarp>
            <a:spAutoFit/>
          </a:bodyPr>
          <a:lstStyle/>
          <a:p>
            <a:pPr algn="ctr"/>
            <a:r>
              <a:rPr lang="en-ZA" b="1" dirty="0">
                <a:ln w="3175">
                  <a:noFill/>
                </a:ln>
                <a:solidFill>
                  <a:srgbClr val="C00000"/>
                </a:solidFill>
              </a:rPr>
              <a:t>Strengthening disaster risk governance</a:t>
            </a:r>
          </a:p>
        </p:txBody>
      </p:sp>
      <p:sp>
        <p:nvSpPr>
          <p:cNvPr id="7" name="Rectangle 6"/>
          <p:cNvSpPr/>
          <p:nvPr/>
        </p:nvSpPr>
        <p:spPr>
          <a:xfrm rot="18139514">
            <a:off x="314623" y="1035778"/>
            <a:ext cx="4482242" cy="227571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466312"/>
              </a:avLst>
            </a:prstTxWarp>
            <a:spAutoFit/>
          </a:bodyPr>
          <a:lstStyle/>
          <a:p>
            <a:pPr algn="ctr"/>
            <a:r>
              <a:rPr lang="en-ZA" b="1" dirty="0">
                <a:ln w="3175">
                  <a:noFill/>
                </a:ln>
                <a:solidFill>
                  <a:srgbClr val="C00000"/>
                </a:solidFill>
              </a:rPr>
              <a:t>Enhancing disaster preparedness &amp; BBB</a:t>
            </a:r>
          </a:p>
        </p:txBody>
      </p:sp>
      <p:sp>
        <p:nvSpPr>
          <p:cNvPr id="8" name="Rectangle 7"/>
          <p:cNvSpPr/>
          <p:nvPr/>
        </p:nvSpPr>
        <p:spPr>
          <a:xfrm rot="2935359">
            <a:off x="681213" y="4940556"/>
            <a:ext cx="3234494" cy="1051393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989169"/>
              </a:avLst>
            </a:prstTxWarp>
            <a:spAutoFit/>
          </a:bodyPr>
          <a:lstStyle/>
          <a:p>
            <a:pPr algn="ctr"/>
            <a:r>
              <a:rPr lang="en-ZA" b="1" dirty="0">
                <a:ln w="3175">
                  <a:noFill/>
                </a:ln>
                <a:solidFill>
                  <a:srgbClr val="C00000"/>
                </a:solidFill>
              </a:rPr>
              <a:t>Understanding disaster risk</a:t>
            </a:r>
          </a:p>
          <a:p>
            <a:pPr algn="ctr"/>
            <a:endParaRPr lang="en-ZA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076">
            <a:off x="3610977" y="538883"/>
            <a:ext cx="2070591" cy="20705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rot="169106">
            <a:off x="3884065" y="780726"/>
            <a:ext cx="1562478" cy="156892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2689" y="1213764"/>
            <a:ext cx="1491588" cy="692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Academic Programmes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794">
            <a:off x="5312447" y="1739301"/>
            <a:ext cx="2111181" cy="21111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1086824">
            <a:off x="5580474" y="1977629"/>
            <a:ext cx="1593107" cy="15996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1914" y="2451903"/>
            <a:ext cx="131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Practitioner</a:t>
            </a:r>
          </a:p>
          <a:p>
            <a:pPr algn="ctr"/>
            <a:r>
              <a:rPr lang="en-ZA" b="1" dirty="0"/>
              <a:t>Training</a:t>
            </a:r>
          </a:p>
        </p:txBody>
      </p:sp>
      <p:grpSp>
        <p:nvGrpSpPr>
          <p:cNvPr id="15" name="Group 14"/>
          <p:cNvGrpSpPr/>
          <p:nvPr/>
        </p:nvGrpSpPr>
        <p:grpSpPr>
          <a:xfrm rot="21259440">
            <a:off x="4691036" y="3799024"/>
            <a:ext cx="2130414" cy="2130414"/>
            <a:chOff x="3226750" y="2180621"/>
            <a:chExt cx="2407060" cy="240705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970">
              <a:off x="3226750" y="2180621"/>
              <a:ext cx="2407060" cy="2407059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3533064" y="2468028"/>
              <a:ext cx="1816378" cy="1823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 rot="21259440">
            <a:off x="4953256" y="4052937"/>
            <a:ext cx="1607620" cy="1614256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2295" y="4536899"/>
            <a:ext cx="147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Strategic</a:t>
            </a:r>
          </a:p>
          <a:p>
            <a:pPr algn="ctr"/>
            <a:r>
              <a:rPr lang="en-ZA" b="1" dirty="0"/>
              <a:t>Engagement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40306" y="3768520"/>
            <a:ext cx="2143687" cy="2143687"/>
            <a:chOff x="3226749" y="2180621"/>
            <a:chExt cx="2407059" cy="24070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970">
              <a:off x="3226749" y="2180621"/>
              <a:ext cx="2407059" cy="2407059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3533064" y="2468028"/>
              <a:ext cx="1816378" cy="1823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712674" y="4028209"/>
            <a:ext cx="1617636" cy="162431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4235" y="4517199"/>
            <a:ext cx="131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Community Outreach</a:t>
            </a:r>
          </a:p>
        </p:txBody>
      </p:sp>
      <p:grpSp>
        <p:nvGrpSpPr>
          <p:cNvPr id="25" name="Group 24"/>
          <p:cNvGrpSpPr/>
          <p:nvPr/>
        </p:nvGrpSpPr>
        <p:grpSpPr>
          <a:xfrm rot="216192">
            <a:off x="1902536" y="1680797"/>
            <a:ext cx="2115747" cy="2115747"/>
            <a:chOff x="3226749" y="2180621"/>
            <a:chExt cx="2407058" cy="240705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970">
              <a:off x="3226749" y="2180621"/>
              <a:ext cx="2407058" cy="2407059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3533064" y="2468028"/>
              <a:ext cx="1816378" cy="18238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 rot="216192">
            <a:off x="2166673" y="1933319"/>
            <a:ext cx="1596553" cy="160314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5102" y="2289492"/>
            <a:ext cx="160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Integrated</a:t>
            </a:r>
          </a:p>
          <a:p>
            <a:pPr algn="ctr"/>
            <a:r>
              <a:rPr lang="en-ZA" b="1" dirty="0"/>
              <a:t>Disaster Risk</a:t>
            </a:r>
          </a:p>
          <a:p>
            <a:pPr algn="ctr"/>
            <a:r>
              <a:rPr lang="en-ZA" b="1" dirty="0"/>
              <a:t>Research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003">
            <a:off x="3725434" y="2460189"/>
            <a:ext cx="1841678" cy="1841678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 rot="21417621">
            <a:off x="3922376" y="2649839"/>
            <a:ext cx="1453843" cy="14538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47" y="2751157"/>
            <a:ext cx="977254" cy="125620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2833662">
            <a:off x="5081927" y="1043835"/>
            <a:ext cx="3272961" cy="105139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ZA" b="1" dirty="0">
                <a:ln w="3175">
                  <a:noFill/>
                </a:ln>
                <a:solidFill>
                  <a:srgbClr val="C00000"/>
                </a:solidFill>
              </a:rPr>
              <a:t>Investing in DRR for Resilience</a:t>
            </a:r>
          </a:p>
          <a:p>
            <a:pPr algn="ctr"/>
            <a:endParaRPr lang="en-ZA" b="1" dirty="0">
              <a:ln w="3175">
                <a:noFill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3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0" grpId="1" animBg="1"/>
      <p:bldP spid="11" grpId="0"/>
      <p:bldP spid="13" grpId="0" animBg="1"/>
      <p:bldP spid="13" grpId="1" animBg="1"/>
      <p:bldP spid="14" grpId="0"/>
      <p:bldP spid="18" grpId="0" animBg="1"/>
      <p:bldP spid="18" grpId="1" animBg="1"/>
      <p:bldP spid="19" grpId="0"/>
      <p:bldP spid="23" grpId="0" animBg="1"/>
      <p:bldP spid="23" grpId="1" animBg="1"/>
      <p:bldP spid="24" grpId="0"/>
      <p:bldP spid="28" grpId="0" animBg="1"/>
      <p:bldP spid="28" grpId="1" animBg="1"/>
      <p:bldP spid="29" grpId="0"/>
      <p:bldP spid="31" grpId="0" animBg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090" y="332656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000" dirty="0">
                <a:solidFill>
                  <a:srgbClr val="C00000"/>
                </a:solidFill>
                <a:latin typeface="Palatino Linotype" panose="02040502050505030304" pitchFamily="18" charset="0"/>
              </a:rPr>
              <a:t>It has pioneered a diverse suite of risk-related degree </a:t>
            </a:r>
            <a:r>
              <a:rPr lang="en-ZA" sz="30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progs</a:t>
            </a:r>
            <a:r>
              <a:rPr lang="en-ZA" sz="3000" dirty="0">
                <a:solidFill>
                  <a:srgbClr val="C00000"/>
                </a:solidFill>
                <a:latin typeface="Palatino Linotype" panose="02040502050505030304" pitchFamily="18" charset="0"/>
              </a:rPr>
              <a:t> &amp; short courses that are ‘fit-for-purpose’…</a:t>
            </a:r>
            <a:r>
              <a:rPr lang="en-ZA" sz="3000" dirty="0" err="1">
                <a:solidFill>
                  <a:srgbClr val="C00000"/>
                </a:solidFill>
                <a:latin typeface="Palatino Linotype" panose="02040502050505030304" pitchFamily="18" charset="0"/>
              </a:rPr>
              <a:t>eg</a:t>
            </a:r>
            <a:endParaRPr lang="en-ZA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776864" cy="449353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MSc DRM &amp; </a:t>
            </a:r>
            <a:r>
              <a:rPr lang="en-ZA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Sust</a:t>
            </a: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. Dev.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(Bahir Dar, Ethiopia).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MSc Prevention &amp; Management Food Insecurity Risk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(Gaston Berger </a:t>
            </a: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Univ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en-ZA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Senegal)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Masters Public Health Disaster Management</a:t>
            </a:r>
            <a:r>
              <a:rPr lang="en-ZA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Makerere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Univ., Uganda)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MPhil Management of Disasters and Risks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Tanà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Madagascar), and now …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Z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MSc DRM &amp; Safety </a:t>
            </a:r>
            <a:r>
              <a:rPr lang="en-Z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ZA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UBuea</a:t>
            </a:r>
            <a:r>
              <a:rPr lang="en-ZA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, Cameroon).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73314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96392"/>
              </p:ext>
            </p:extLst>
          </p:nvPr>
        </p:nvGraphicFramePr>
        <p:xfrm>
          <a:off x="179512" y="1340768"/>
          <a:ext cx="8352928" cy="49353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5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Univ.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Dis. Risk-Related Degree</a:t>
                      </a:r>
                      <a:endParaRPr lang="en-ZA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Male</a:t>
                      </a:r>
                      <a:endParaRPr lang="en-ZA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Female </a:t>
                      </a:r>
                      <a:endParaRPr lang="en-ZA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Tot.</a:t>
                      </a:r>
                      <a:endParaRPr lang="en-ZA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Ardhi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M (DRM)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21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11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32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6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Ardhi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MSc (DRM)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12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13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25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BDU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MSc DRM &amp; SD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101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20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121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Mak</a:t>
                      </a: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.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MDM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10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6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Tanà</a:t>
                      </a:r>
                      <a:endParaRPr lang="en-ZA" sz="2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2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MPhil</a:t>
                      </a:r>
                      <a:r>
                        <a:rPr lang="fr-CH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fr-CH" sz="2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Multidiscip</a:t>
                      </a:r>
                      <a:r>
                        <a:rPr lang="fr-CH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. DRM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70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35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105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98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UDM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MSc Tech. Ed, Dev &amp; DM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>
                          <a:effectLst/>
                          <a:latin typeface="Palatino Linotype" panose="02040502050505030304" pitchFamily="18" charset="0"/>
                        </a:rPr>
                        <a:t>9</a:t>
                      </a:r>
                      <a:endParaRPr lang="en-ZA" sz="260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15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07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Subtotal: </a:t>
                      </a:r>
                      <a:r>
                        <a:rPr lang="en-ZA" sz="26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Pgrad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219</a:t>
                      </a:r>
                      <a:endParaRPr lang="en-ZA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89</a:t>
                      </a:r>
                      <a:endParaRPr lang="en-ZA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308</a:t>
                      </a:r>
                      <a:endParaRPr lang="en-ZA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69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 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ZA" sz="260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ZA" sz="260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ZA" sz="2600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ZA" sz="2600" dirty="0">
                        <a:effectLst/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0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UDM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BSc </a:t>
                      </a:r>
                      <a:r>
                        <a:rPr lang="en-ZA" sz="26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Env</a:t>
                      </a: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. Eng. and DM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45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90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135</a:t>
                      </a:r>
                      <a:endParaRPr lang="en-ZA" sz="2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07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Total</a:t>
                      </a:r>
                      <a:endParaRPr lang="en-ZA" sz="2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264</a:t>
                      </a:r>
                      <a:endParaRPr lang="en-ZA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179</a:t>
                      </a:r>
                      <a:endParaRPr lang="en-ZA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443</a:t>
                      </a:r>
                      <a:endParaRPr lang="en-ZA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-9525" y="128803"/>
            <a:ext cx="9153525" cy="9239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>
                <a:solidFill>
                  <a:srgbClr val="C00000"/>
                </a:solidFill>
                <a:latin typeface="Palatino Linotype" panose="02040502050505030304" pitchFamily="18" charset="0"/>
              </a:rPr>
              <a:t>So what? Tracer study of </a:t>
            </a:r>
            <a:r>
              <a:rPr lang="en-ZA" altLang="en-US" sz="3200" dirty="0">
                <a:solidFill>
                  <a:srgbClr val="C00000"/>
                </a:solidFill>
                <a:latin typeface="Palatino Linotype" panose="02040502050505030304" pitchFamily="18" charset="0"/>
              </a:rPr>
              <a:t>graduates for lagged effect of investment in skilled human capital</a:t>
            </a:r>
            <a:endParaRPr lang="en-US" altLang="en-US" sz="32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37139"/>
              </p:ext>
            </p:extLst>
          </p:nvPr>
        </p:nvGraphicFramePr>
        <p:xfrm>
          <a:off x="4716016" y="151786"/>
          <a:ext cx="4284876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688">
                <a:tc>
                  <a:txBody>
                    <a:bodyPr/>
                    <a:lstStyle/>
                    <a:p>
                      <a:pPr algn="l" fontAlgn="b"/>
                      <a:endParaRPr lang="en-ZA" sz="24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M</a:t>
                      </a:r>
                      <a:endParaRPr lang="en-ZA" sz="24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F</a:t>
                      </a:r>
                      <a:endParaRPr lang="en-ZA" sz="24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Total</a:t>
                      </a:r>
                      <a:endParaRPr lang="en-ZA" sz="24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Government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39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17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56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Private sector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13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6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19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IO/(I)NGO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7</a:t>
                      </a:r>
                      <a:endParaRPr lang="en-ZA" sz="2400" b="0" i="0" u="none" strike="noStrike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7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</a:rPr>
                        <a:t>14</a:t>
                      </a:r>
                      <a:endParaRPr lang="en-ZA" sz="24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 err="1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Educ</a:t>
                      </a:r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 ⁄ Acad.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9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Unemployed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en-ZA" sz="2400" b="0" i="0" u="none" strike="noStrike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Unknown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en-ZA" sz="2400" b="0" i="0" u="none" strike="noStrike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04">
                <a:tc>
                  <a:txBody>
                    <a:bodyPr/>
                    <a:lstStyle/>
                    <a:p>
                      <a:pPr algn="l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ZA" sz="2400" b="0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69</a:t>
                      </a:r>
                      <a:endParaRPr lang="en-ZA" sz="24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36</a:t>
                      </a:r>
                      <a:endParaRPr lang="en-ZA" sz="24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400" u="none" strike="noStrike" dirty="0">
                          <a:solidFill>
                            <a:schemeClr val="bg1"/>
                          </a:solidFill>
                          <a:effectLst/>
                          <a:latin typeface="Palatino Linotype" panose="02040502050505030304" pitchFamily="18" charset="0"/>
                        </a:rPr>
                        <a:t>105</a:t>
                      </a:r>
                      <a:endParaRPr lang="en-ZA" sz="24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098359"/>
              </p:ext>
            </p:extLst>
          </p:nvPr>
        </p:nvGraphicFramePr>
        <p:xfrm>
          <a:off x="31903" y="1680673"/>
          <a:ext cx="4391527" cy="278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61430"/>
              </p:ext>
            </p:extLst>
          </p:nvPr>
        </p:nvGraphicFramePr>
        <p:xfrm>
          <a:off x="4687416" y="3501008"/>
          <a:ext cx="4391527" cy="282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8326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Madagascar: Univ. of Antananarivo (105 MPhil DRM grads)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25144"/>
            <a:ext cx="4716016" cy="18928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56% grads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 Disaster/Risk </a:t>
            </a: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Mgmt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or Civil Protection-related services.</a:t>
            </a:r>
          </a:p>
          <a:p>
            <a:r>
              <a:rPr lang="en-Z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53% grads </a:t>
            </a:r>
            <a:r>
              <a:rPr lang="en-Z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employed in </a:t>
            </a:r>
            <a:r>
              <a:rPr lang="en-ZA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govt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 rot="16200000" flipH="1">
            <a:off x="2591780" y="3320988"/>
            <a:ext cx="1944216" cy="1296144"/>
          </a:xfrm>
          <a:prstGeom prst="curvedConnector3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572000" y="4941168"/>
            <a:ext cx="2304256" cy="1440160"/>
          </a:xfrm>
          <a:prstGeom prst="curvedConnector3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13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10443</TotalTime>
  <Words>907</Words>
  <Application>Microsoft Office PowerPoint</Application>
  <PresentationFormat>On-screen Show (4:3)</PresentationFormat>
  <Paragraphs>192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Harlow Solid Italic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Periperi U Insights on Reducing Risk and Resilience Building</vt:lpstr>
      <vt:lpstr>To conclude,</vt:lpstr>
      <vt:lpstr>Conclusion (contd)</vt:lpstr>
      <vt:lpstr>PowerPoint Presentation</vt:lpstr>
    </vt:vector>
  </TitlesOfParts>
  <Company>University of Stellenbosch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Fortune, GT, Ms &lt;gillianfortune@sun.ac.za&gt;</dc:creator>
  <cp:lastModifiedBy>Dean</cp:lastModifiedBy>
  <cp:revision>217</cp:revision>
  <dcterms:created xsi:type="dcterms:W3CDTF">2017-05-16T10:31:12Z</dcterms:created>
  <dcterms:modified xsi:type="dcterms:W3CDTF">2018-11-15T06:44:28Z</dcterms:modified>
</cp:coreProperties>
</file>