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4190" r:id="rId3"/>
    <p:sldMasterId id="2147484217" r:id="rId4"/>
    <p:sldMasterId id="2147484232" r:id="rId5"/>
    <p:sldMasterId id="2147484305" r:id="rId6"/>
    <p:sldMasterId id="2147484319" r:id="rId7"/>
    <p:sldMasterId id="2147484333" r:id="rId8"/>
    <p:sldMasterId id="2147484343" r:id="rId9"/>
    <p:sldMasterId id="2147484353" r:id="rId10"/>
    <p:sldMasterId id="2147484366" r:id="rId11"/>
  </p:sldMasterIdLst>
  <p:notesMasterIdLst>
    <p:notesMasterId r:id="rId55"/>
  </p:notesMasterIdLst>
  <p:handoutMasterIdLst>
    <p:handoutMasterId r:id="rId56"/>
  </p:handoutMasterIdLst>
  <p:sldIdLst>
    <p:sldId id="263" r:id="rId12"/>
    <p:sldId id="549" r:id="rId13"/>
    <p:sldId id="550" r:id="rId14"/>
    <p:sldId id="528" r:id="rId15"/>
    <p:sldId id="537" r:id="rId16"/>
    <p:sldId id="532" r:id="rId17"/>
    <p:sldId id="533" r:id="rId18"/>
    <p:sldId id="536" r:id="rId19"/>
    <p:sldId id="551" r:id="rId20"/>
    <p:sldId id="555" r:id="rId21"/>
    <p:sldId id="559" r:id="rId22"/>
    <p:sldId id="567" r:id="rId23"/>
    <p:sldId id="543" r:id="rId24"/>
    <p:sldId id="407" r:id="rId25"/>
    <p:sldId id="381" r:id="rId26"/>
    <p:sldId id="486" r:id="rId27"/>
    <p:sldId id="365" r:id="rId28"/>
    <p:sldId id="366" r:id="rId29"/>
    <p:sldId id="447" r:id="rId30"/>
    <p:sldId id="359" r:id="rId31"/>
    <p:sldId id="367" r:id="rId32"/>
    <p:sldId id="472" r:id="rId33"/>
    <p:sldId id="473" r:id="rId34"/>
    <p:sldId id="544" r:id="rId35"/>
    <p:sldId id="480" r:id="rId36"/>
    <p:sldId id="487" r:id="rId37"/>
    <p:sldId id="481" r:id="rId38"/>
    <p:sldId id="482" r:id="rId39"/>
    <p:sldId id="464" r:id="rId40"/>
    <p:sldId id="394" r:id="rId41"/>
    <p:sldId id="402" r:id="rId42"/>
    <p:sldId id="548" r:id="rId43"/>
    <p:sldId id="418" r:id="rId44"/>
    <p:sldId id="546" r:id="rId45"/>
    <p:sldId id="564" r:id="rId46"/>
    <p:sldId id="566" r:id="rId47"/>
    <p:sldId id="448" r:id="rId48"/>
    <p:sldId id="467" r:id="rId49"/>
    <p:sldId id="468" r:id="rId50"/>
    <p:sldId id="469" r:id="rId51"/>
    <p:sldId id="503" r:id="rId52"/>
    <p:sldId id="513" r:id="rId53"/>
    <p:sldId id="516" r:id="rId54"/>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FF0066"/>
    <a:srgbClr val="008000"/>
    <a:srgbClr val="0000FF"/>
    <a:srgbClr val="FF00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1" autoAdjust="0"/>
    <p:restoredTop sz="99405" autoAdjust="0"/>
  </p:normalViewPr>
  <p:slideViewPr>
    <p:cSldViewPr>
      <p:cViewPr varScale="1">
        <p:scale>
          <a:sx n="73" d="100"/>
          <a:sy n="73" d="100"/>
        </p:scale>
        <p:origin x="-1248"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7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917575" y="744538"/>
            <a:ext cx="4962525" cy="3722687"/>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latin typeface="Times" pitchFamily="18" charset="0"/>
              </a:rPr>
              <a:t>SWFDP </a:t>
            </a:r>
            <a:r>
              <a:rPr lang="fr-CH" altLang="en-US" dirty="0" err="1" smtClean="0">
                <a:latin typeface="Times" pitchFamily="18" charset="0"/>
              </a:rPr>
              <a:t>was</a:t>
            </a:r>
            <a:r>
              <a:rPr lang="fr-CH" altLang="en-US" dirty="0" smtClean="0">
                <a:latin typeface="Times" pitchFamily="18" charset="0"/>
              </a:rPr>
              <a:t> </a:t>
            </a:r>
            <a:r>
              <a:rPr lang="fr-CH" altLang="en-US" dirty="0" err="1" smtClean="0">
                <a:latin typeface="Times" pitchFamily="18" charset="0"/>
              </a:rPr>
              <a:t>originally</a:t>
            </a:r>
            <a:r>
              <a:rPr lang="fr-CH" altLang="en-US" dirty="0" smtClean="0">
                <a:latin typeface="Times" pitchFamily="18" charset="0"/>
              </a:rPr>
              <a:t> </a:t>
            </a:r>
            <a:r>
              <a:rPr lang="fr-CH" altLang="en-US" dirty="0" err="1" smtClean="0">
                <a:latin typeface="Times" pitchFamily="18" charset="0"/>
              </a:rPr>
              <a:t>designed</a:t>
            </a:r>
            <a:r>
              <a:rPr lang="fr-CH" altLang="en-US" dirty="0" smtClean="0">
                <a:latin typeface="Times" pitchFamily="18" charset="0"/>
              </a:rPr>
              <a:t> in 2004, and </a:t>
            </a:r>
            <a:r>
              <a:rPr lang="fr-CH" altLang="en-US" dirty="0" err="1" smtClean="0">
                <a:latin typeface="Times" pitchFamily="18" charset="0"/>
              </a:rPr>
              <a:t>initiated</a:t>
            </a:r>
            <a:r>
              <a:rPr lang="fr-CH" altLang="en-US" dirty="0" smtClean="0">
                <a:latin typeface="Times" pitchFamily="18" charset="0"/>
              </a:rPr>
              <a:t> the </a:t>
            </a:r>
            <a:r>
              <a:rPr lang="fr-CH" altLang="en-US" dirty="0" err="1" smtClean="0">
                <a:latin typeface="Times" pitchFamily="18" charset="0"/>
              </a:rPr>
              <a:t>implementation</a:t>
            </a:r>
            <a:r>
              <a:rPr lang="fr-CH" altLang="en-US" dirty="0" smtClean="0">
                <a:latin typeface="Times" pitchFamily="18" charset="0"/>
              </a:rPr>
              <a:t> in </a:t>
            </a:r>
            <a:r>
              <a:rPr lang="fr-CH" altLang="en-US" dirty="0" err="1" smtClean="0">
                <a:latin typeface="Times" pitchFamily="18" charset="0"/>
              </a:rPr>
              <a:t>November</a:t>
            </a:r>
            <a:r>
              <a:rPr lang="fr-CH" altLang="en-US" dirty="0" smtClean="0">
                <a:latin typeface="Times" pitchFamily="18" charset="0"/>
              </a:rPr>
              <a:t> 2006 in </a:t>
            </a:r>
            <a:r>
              <a:rPr lang="fr-CH" altLang="en-US" dirty="0" err="1" smtClean="0">
                <a:latin typeface="Times" pitchFamily="18" charset="0"/>
              </a:rPr>
              <a:t>Southeast</a:t>
            </a:r>
            <a:r>
              <a:rPr lang="fr-CH" altLang="en-US" dirty="0" smtClean="0">
                <a:latin typeface="Times" pitchFamily="18" charset="0"/>
              </a:rPr>
              <a:t> </a:t>
            </a:r>
            <a:r>
              <a:rPr lang="fr-CH" altLang="en-US" dirty="0" err="1" smtClean="0">
                <a:latin typeface="Times" pitchFamily="18" charset="0"/>
              </a:rPr>
              <a:t>Africa</a:t>
            </a:r>
            <a:r>
              <a:rPr lang="fr-CH" altLang="en-US" dirty="0" smtClean="0">
                <a:latin typeface="Times" pitchFamily="18" charset="0"/>
              </a:rPr>
              <a:t> (5 countries). </a:t>
            </a:r>
          </a:p>
          <a:p>
            <a:r>
              <a:rPr lang="fr-CH" altLang="en-US" dirty="0" err="1" smtClean="0">
                <a:latin typeface="Times" pitchFamily="18" charset="0"/>
              </a:rPr>
              <a:t>Noting</a:t>
            </a:r>
            <a:r>
              <a:rPr lang="fr-CH" altLang="en-US" dirty="0" smtClean="0">
                <a:latin typeface="Times" pitchFamily="18" charset="0"/>
              </a:rPr>
              <a:t> the </a:t>
            </a:r>
            <a:r>
              <a:rPr lang="fr-CH" altLang="en-US" dirty="0" err="1" smtClean="0">
                <a:latin typeface="Times" pitchFamily="18" charset="0"/>
              </a:rPr>
              <a:t>early</a:t>
            </a:r>
            <a:r>
              <a:rPr lang="fr-CH" altLang="en-US" dirty="0" smtClean="0">
                <a:latin typeface="Times" pitchFamily="18" charset="0"/>
              </a:rPr>
              <a:t> </a:t>
            </a:r>
            <a:r>
              <a:rPr lang="fr-CH" altLang="en-US" dirty="0" err="1" smtClean="0">
                <a:latin typeface="Times" pitchFamily="18" charset="0"/>
              </a:rPr>
              <a:t>benefits</a:t>
            </a:r>
            <a:r>
              <a:rPr lang="fr-CH" altLang="en-US" dirty="0" smtClean="0">
                <a:latin typeface="Times" pitchFamily="18" charset="0"/>
              </a:rPr>
              <a:t> </a:t>
            </a:r>
            <a:r>
              <a:rPr lang="fr-CH" altLang="en-US" dirty="0" err="1" smtClean="0">
                <a:latin typeface="Times" pitchFamily="18" charset="0"/>
              </a:rPr>
              <a:t>realized</a:t>
            </a:r>
            <a:r>
              <a:rPr lang="fr-CH" altLang="en-US" dirty="0" smtClean="0">
                <a:latin typeface="Times" pitchFamily="18" charset="0"/>
              </a:rPr>
              <a:t> from the 1st </a:t>
            </a:r>
            <a:r>
              <a:rPr lang="fr-CH" altLang="en-US" dirty="0" err="1" smtClean="0">
                <a:latin typeface="Times" pitchFamily="18" charset="0"/>
              </a:rPr>
              <a:t>demonstration</a:t>
            </a:r>
            <a:r>
              <a:rPr lang="fr-CH" altLang="en-US" dirty="0" smtClean="0">
                <a:latin typeface="Times" pitchFamily="18" charset="0"/>
              </a:rPr>
              <a:t>, </a:t>
            </a:r>
            <a:r>
              <a:rPr lang="fr-CH" altLang="en-US" dirty="0" err="1" smtClean="0">
                <a:latin typeface="Times" pitchFamily="18" charset="0"/>
              </a:rPr>
              <a:t>Congress</a:t>
            </a:r>
            <a:r>
              <a:rPr lang="fr-CH" altLang="en-US" dirty="0" smtClean="0">
                <a:latin typeface="Times" pitchFamily="18" charset="0"/>
              </a:rPr>
              <a:t> in 2007 </a:t>
            </a:r>
            <a:r>
              <a:rPr lang="fr-CH" altLang="en-US" dirty="0" err="1" smtClean="0">
                <a:latin typeface="Times" pitchFamily="18" charset="0"/>
              </a:rPr>
              <a:t>agreed</a:t>
            </a:r>
            <a:r>
              <a:rPr lang="fr-CH" altLang="en-US" dirty="0" smtClean="0">
                <a:latin typeface="Times" pitchFamily="18" charset="0"/>
              </a:rPr>
              <a:t> on a Vision. </a:t>
            </a:r>
          </a:p>
          <a:p>
            <a:r>
              <a:rPr lang="fr-CH" altLang="en-US" dirty="0" smtClean="0">
                <a:latin typeface="Times" pitchFamily="18" charset="0"/>
              </a:rPr>
              <a:t>So, </a:t>
            </a:r>
            <a:r>
              <a:rPr lang="fr-CH" altLang="en-US" dirty="0" err="1" smtClean="0">
                <a:latin typeface="Times" pitchFamily="18" charset="0"/>
              </a:rPr>
              <a:t>what</a:t>
            </a:r>
            <a:r>
              <a:rPr lang="fr-CH" altLang="en-US" dirty="0" smtClean="0">
                <a:latin typeface="Times" pitchFamily="18" charset="0"/>
              </a:rPr>
              <a:t> </a:t>
            </a:r>
            <a:r>
              <a:rPr lang="fr-CH" altLang="en-US" dirty="0" err="1" smtClean="0">
                <a:latin typeface="Times" pitchFamily="18" charset="0"/>
              </a:rPr>
              <a:t>is</a:t>
            </a:r>
            <a:r>
              <a:rPr lang="fr-CH" altLang="en-US" dirty="0" smtClean="0">
                <a:latin typeface="Times" pitchFamily="18" charset="0"/>
              </a:rPr>
              <a:t> </a:t>
            </a:r>
            <a:r>
              <a:rPr lang="fr-CH" altLang="en-US" dirty="0" err="1" smtClean="0">
                <a:latin typeface="Times" pitchFamily="18" charset="0"/>
              </a:rPr>
              <a:t>needed</a:t>
            </a:r>
            <a:r>
              <a:rPr lang="fr-CH" altLang="en-US" dirty="0" smtClean="0">
                <a:latin typeface="Times" pitchFamily="18" charset="0"/>
              </a:rPr>
              <a:t> to </a:t>
            </a:r>
            <a:r>
              <a:rPr lang="fr-CH" altLang="en-US" dirty="0" err="1" smtClean="0">
                <a:latin typeface="Times" pitchFamily="18" charset="0"/>
              </a:rPr>
              <a:t>establish</a:t>
            </a:r>
            <a:r>
              <a:rPr lang="fr-CH" altLang="en-US" dirty="0" smtClean="0">
                <a:latin typeface="Times" pitchFamily="18" charset="0"/>
              </a:rPr>
              <a:t> a </a:t>
            </a:r>
            <a:r>
              <a:rPr lang="fr-CH" altLang="en-US" dirty="0" err="1" smtClean="0">
                <a:latin typeface="Times" pitchFamily="18" charset="0"/>
              </a:rPr>
              <a:t>severe</a:t>
            </a:r>
            <a:r>
              <a:rPr lang="fr-CH" altLang="en-US" dirty="0" smtClean="0">
                <a:latin typeface="Times" pitchFamily="18" charset="0"/>
              </a:rPr>
              <a:t> </a:t>
            </a:r>
            <a:r>
              <a:rPr lang="fr-CH" altLang="en-US" dirty="0" err="1" smtClean="0">
                <a:latin typeface="Times" pitchFamily="18" charset="0"/>
              </a:rPr>
              <a:t>weather</a:t>
            </a:r>
            <a:r>
              <a:rPr lang="fr-CH" altLang="en-US" dirty="0" smtClean="0">
                <a:latin typeface="Times" pitchFamily="18" charset="0"/>
              </a:rPr>
              <a:t> warning programme for </a:t>
            </a:r>
            <a:r>
              <a:rPr lang="fr-CH" altLang="en-US" dirty="0" err="1" smtClean="0">
                <a:latin typeface="Times" pitchFamily="18" charset="0"/>
              </a:rPr>
              <a:t>each</a:t>
            </a:r>
            <a:r>
              <a:rPr lang="fr-CH" altLang="en-US" dirty="0" smtClean="0">
                <a:latin typeface="Times" pitchFamily="18" charset="0"/>
              </a:rPr>
              <a:t> of WMO </a:t>
            </a:r>
            <a:r>
              <a:rPr lang="fr-CH" altLang="en-US" dirty="0" err="1" smtClean="0">
                <a:latin typeface="Times" pitchFamily="18" charset="0"/>
              </a:rPr>
              <a:t>Members</a:t>
            </a:r>
            <a:r>
              <a:rPr lang="fr-CH" altLang="en-US" dirty="0" smtClean="0">
                <a:latin typeface="Times" pitchFamily="18" charset="0"/>
              </a:rPr>
              <a:t>, </a:t>
            </a:r>
            <a:r>
              <a:rPr lang="fr-CH" altLang="en-US" dirty="0" err="1" smtClean="0">
                <a:latin typeface="Times" pitchFamily="18" charset="0"/>
              </a:rPr>
              <a:t>meaning</a:t>
            </a:r>
            <a:r>
              <a:rPr lang="fr-CH" altLang="en-US" dirty="0" smtClean="0">
                <a:latin typeface="Times" pitchFamily="18" charset="0"/>
              </a:rPr>
              <a:t> </a:t>
            </a:r>
            <a:r>
              <a:rPr lang="fr-CH" altLang="en-US" dirty="0" err="1" smtClean="0">
                <a:latin typeface="Times" pitchFamily="18" charset="0"/>
              </a:rPr>
              <a:t>really</a:t>
            </a:r>
            <a:r>
              <a:rPr lang="fr-CH" altLang="en-US" dirty="0" smtClean="0">
                <a:latin typeface="Times" pitchFamily="18" charset="0"/>
              </a:rPr>
              <a:t> for the </a:t>
            </a:r>
            <a:r>
              <a:rPr lang="fr-CH" altLang="en-US" dirty="0" err="1" smtClean="0">
                <a:latin typeface="Times" pitchFamily="18" charset="0"/>
              </a:rPr>
              <a:t>low</a:t>
            </a:r>
            <a:r>
              <a:rPr lang="fr-CH" altLang="en-US" dirty="0" smtClean="0">
                <a:latin typeface="Times" pitchFamily="18" charset="0"/>
              </a:rPr>
              <a:t> </a:t>
            </a:r>
            <a:r>
              <a:rPr lang="fr-CH" altLang="en-US" dirty="0" err="1" smtClean="0">
                <a:latin typeface="Times" pitchFamily="18" charset="0"/>
              </a:rPr>
              <a:t>capacity</a:t>
            </a:r>
            <a:r>
              <a:rPr lang="fr-CH" altLang="en-US" dirty="0" smtClean="0">
                <a:latin typeface="Times" pitchFamily="18" charset="0"/>
              </a:rPr>
              <a:t> </a:t>
            </a:r>
            <a:r>
              <a:rPr lang="fr-CH" altLang="en-US" dirty="0" err="1" smtClean="0">
                <a:latin typeface="Times" pitchFamily="18" charset="0"/>
              </a:rPr>
              <a:t>NMHSs</a:t>
            </a:r>
            <a:r>
              <a:rPr lang="fr-CH" altLang="en-US" dirty="0" smtClean="0">
                <a:latin typeface="Times" pitchFamily="18" charset="0"/>
              </a:rPr>
              <a:t>? </a:t>
            </a:r>
            <a:endParaRPr lang="en-US" altLang="en-US" dirty="0"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17575" y="744538"/>
            <a:ext cx="4962525" cy="372268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latin typeface="Times" pitchFamily="18" charset="0"/>
              </a:rPr>
              <a:t>So to </a:t>
            </a:r>
            <a:r>
              <a:rPr lang="fr-CH" altLang="en-US" dirty="0" err="1" smtClean="0">
                <a:latin typeface="Times" pitchFamily="18" charset="0"/>
              </a:rPr>
              <a:t>realize</a:t>
            </a:r>
            <a:r>
              <a:rPr lang="fr-CH" altLang="en-US" dirty="0" smtClean="0">
                <a:latin typeface="Times" pitchFamily="18" charset="0"/>
              </a:rPr>
              <a:t> the WMO vision, </a:t>
            </a:r>
            <a:r>
              <a:rPr lang="fr-CH" altLang="en-US" dirty="0" err="1" smtClean="0">
                <a:latin typeface="Times" pitchFamily="18" charset="0"/>
              </a:rPr>
              <a:t>it</a:t>
            </a:r>
            <a:r>
              <a:rPr lang="fr-CH" altLang="en-US" dirty="0" smtClean="0">
                <a:latin typeface="Times" pitchFamily="18" charset="0"/>
              </a:rPr>
              <a:t> </a:t>
            </a:r>
            <a:r>
              <a:rPr lang="fr-CH" altLang="en-US" dirty="0" err="1" smtClean="0">
                <a:latin typeface="Times" pitchFamily="18" charset="0"/>
              </a:rPr>
              <a:t>is</a:t>
            </a:r>
            <a:r>
              <a:rPr lang="fr-CH" altLang="en-US" dirty="0" smtClean="0">
                <a:latin typeface="Times" pitchFamily="18" charset="0"/>
              </a:rPr>
              <a:t> </a:t>
            </a:r>
            <a:r>
              <a:rPr lang="fr-CH" altLang="en-US" dirty="0" err="1" smtClean="0">
                <a:latin typeface="Times" pitchFamily="18" charset="0"/>
              </a:rPr>
              <a:t>needed</a:t>
            </a:r>
            <a:r>
              <a:rPr lang="fr-CH" altLang="en-US" dirty="0" smtClean="0">
                <a:latin typeface="Times" pitchFamily="18" charset="0"/>
              </a:rPr>
              <a:t> to </a:t>
            </a:r>
            <a:r>
              <a:rPr lang="fr-CH" altLang="en-US" dirty="0" err="1" smtClean="0">
                <a:latin typeface="Times" pitchFamily="18" charset="0"/>
              </a:rPr>
              <a:t>establish</a:t>
            </a:r>
            <a:r>
              <a:rPr lang="fr-CH" altLang="en-US" dirty="0" smtClean="0">
                <a:latin typeface="Times" pitchFamily="18" charset="0"/>
              </a:rPr>
              <a:t> a </a:t>
            </a:r>
            <a:r>
              <a:rPr lang="fr-CH" altLang="en-US" dirty="0" err="1" smtClean="0">
                <a:latin typeface="Times" pitchFamily="18" charset="0"/>
              </a:rPr>
              <a:t>severe</a:t>
            </a:r>
            <a:r>
              <a:rPr lang="fr-CH" altLang="en-US" dirty="0" smtClean="0">
                <a:latin typeface="Times" pitchFamily="18" charset="0"/>
              </a:rPr>
              <a:t> </a:t>
            </a:r>
            <a:r>
              <a:rPr lang="fr-CH" altLang="en-US" dirty="0" err="1" smtClean="0">
                <a:latin typeface="Times" pitchFamily="18" charset="0"/>
              </a:rPr>
              <a:t>weather</a:t>
            </a:r>
            <a:r>
              <a:rPr lang="fr-CH" altLang="en-US" dirty="0" smtClean="0">
                <a:latin typeface="Times" pitchFamily="18" charset="0"/>
              </a:rPr>
              <a:t> warning programme for </a:t>
            </a:r>
            <a:r>
              <a:rPr lang="fr-CH" altLang="en-US" dirty="0" err="1" smtClean="0">
                <a:latin typeface="Times" pitchFamily="18" charset="0"/>
              </a:rPr>
              <a:t>each</a:t>
            </a:r>
            <a:r>
              <a:rPr lang="fr-CH" altLang="en-US" dirty="0" smtClean="0">
                <a:latin typeface="Times" pitchFamily="18" charset="0"/>
              </a:rPr>
              <a:t> of WMO </a:t>
            </a:r>
            <a:r>
              <a:rPr lang="fr-CH" altLang="en-US" dirty="0" err="1" smtClean="0">
                <a:latin typeface="Times" pitchFamily="18" charset="0"/>
              </a:rPr>
              <a:t>Members</a:t>
            </a:r>
            <a:r>
              <a:rPr lang="fr-CH" altLang="en-US" dirty="0" smtClean="0">
                <a:latin typeface="Times" pitchFamily="18" charset="0"/>
              </a:rPr>
              <a:t>, </a:t>
            </a:r>
            <a:r>
              <a:rPr lang="fr-CH" altLang="en-US" dirty="0" err="1" smtClean="0">
                <a:latin typeface="Times" pitchFamily="18" charset="0"/>
              </a:rPr>
              <a:t>meaning</a:t>
            </a:r>
            <a:r>
              <a:rPr lang="fr-CH" altLang="en-US" dirty="0" smtClean="0">
                <a:latin typeface="Times" pitchFamily="18" charset="0"/>
              </a:rPr>
              <a:t> </a:t>
            </a:r>
            <a:r>
              <a:rPr lang="fr-CH" altLang="en-US" dirty="0" err="1" smtClean="0">
                <a:latin typeface="Times" pitchFamily="18" charset="0"/>
              </a:rPr>
              <a:t>really</a:t>
            </a:r>
            <a:r>
              <a:rPr lang="fr-CH" altLang="en-US" dirty="0" smtClean="0">
                <a:latin typeface="Times" pitchFamily="18" charset="0"/>
              </a:rPr>
              <a:t> for the </a:t>
            </a:r>
            <a:r>
              <a:rPr lang="fr-CH" altLang="en-US" dirty="0" err="1" smtClean="0">
                <a:latin typeface="Times" pitchFamily="18" charset="0"/>
              </a:rPr>
              <a:t>low</a:t>
            </a:r>
            <a:r>
              <a:rPr lang="fr-CH" altLang="en-US" dirty="0" smtClean="0">
                <a:latin typeface="Times" pitchFamily="18" charset="0"/>
              </a:rPr>
              <a:t> </a:t>
            </a:r>
            <a:r>
              <a:rPr lang="fr-CH" altLang="en-US" dirty="0" err="1" smtClean="0">
                <a:latin typeface="Times" pitchFamily="18" charset="0"/>
              </a:rPr>
              <a:t>capacity</a:t>
            </a:r>
            <a:r>
              <a:rPr lang="fr-CH" altLang="en-US" dirty="0" smtClean="0">
                <a:latin typeface="Times" pitchFamily="18" charset="0"/>
              </a:rPr>
              <a:t> </a:t>
            </a:r>
            <a:r>
              <a:rPr lang="fr-CH" altLang="en-US" dirty="0" err="1" smtClean="0">
                <a:latin typeface="Times" pitchFamily="18" charset="0"/>
              </a:rPr>
              <a:t>NMHSs</a:t>
            </a:r>
            <a:r>
              <a:rPr lang="fr-CH" altLang="en-US" dirty="0" smtClean="0">
                <a:latin typeface="Times" pitchFamily="18" charset="0"/>
              </a:rPr>
              <a:t>? </a:t>
            </a:r>
            <a:endParaRPr lang="en-US" altLang="en-US" dirty="0"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19</a:t>
            </a:fld>
            <a:endParaRPr lang="en-US" altLang="en-US"/>
          </a:p>
        </p:txBody>
      </p:sp>
    </p:spTree>
    <p:extLst>
      <p:ext uri="{BB962C8B-B14F-4D97-AF65-F5344CB8AC3E}">
        <p14:creationId xmlns:p14="http://schemas.microsoft.com/office/powerpoint/2010/main" val="322319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smtClean="0">
                <a:latin typeface="Times" pitchFamily="18" charset="0"/>
              </a:rPr>
              <a:t>SWFDP represents a systematic approch for buiding capacity and for transfering knowledge and skills to operational weather forecasting teams across the NMHS community</a:t>
            </a:r>
          </a:p>
          <a:p>
            <a:r>
              <a:rPr lang="fr-CH" altLang="en-US" smtClean="0">
                <a:latin typeface="Times" pitchFamily="18" charset="0"/>
              </a:rPr>
              <a:t>Introduction of new proven products, enhancements to the forecasting process, and provides a channel for testing relevant promising S&amp;T outputs</a:t>
            </a:r>
            <a:endParaRPr lang="en-US" alt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21</a:t>
            </a:fld>
            <a:endParaRPr lang="en-US" altLang="en-US"/>
          </a:p>
        </p:txBody>
      </p:sp>
    </p:spTree>
    <p:extLst>
      <p:ext uri="{BB962C8B-B14F-4D97-AF65-F5344CB8AC3E}">
        <p14:creationId xmlns:p14="http://schemas.microsoft.com/office/powerpoint/2010/main" val="170111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22</a:t>
            </a:fld>
            <a:endParaRPr lang="en-US" altLang="en-US">
              <a:solidFill>
                <a:prstClr val="black"/>
              </a:solidFill>
            </a:endParaRPr>
          </a:p>
        </p:txBody>
      </p:sp>
    </p:spTree>
    <p:extLst>
      <p:ext uri="{BB962C8B-B14F-4D97-AF65-F5344CB8AC3E}">
        <p14:creationId xmlns:p14="http://schemas.microsoft.com/office/powerpoint/2010/main" val="1745346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23</a:t>
            </a:fld>
            <a:endParaRPr lang="en-US" altLang="en-US">
              <a:solidFill>
                <a:prstClr val="black"/>
              </a:solidFill>
            </a:endParaRPr>
          </a:p>
        </p:txBody>
      </p:sp>
    </p:spTree>
    <p:extLst>
      <p:ext uri="{BB962C8B-B14F-4D97-AF65-F5344CB8AC3E}">
        <p14:creationId xmlns:p14="http://schemas.microsoft.com/office/powerpoint/2010/main" val="344298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25</a:t>
            </a:fld>
            <a:endParaRPr lang="en-US" altLang="en-US">
              <a:solidFill>
                <a:prstClr val="black"/>
              </a:solidFill>
            </a:endParaRPr>
          </a:p>
        </p:txBody>
      </p:sp>
    </p:spTree>
    <p:extLst>
      <p:ext uri="{BB962C8B-B14F-4D97-AF65-F5344CB8AC3E}">
        <p14:creationId xmlns:p14="http://schemas.microsoft.com/office/powerpoint/2010/main" val="344298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26</a:t>
            </a:fld>
            <a:endParaRPr lang="en-US" altLang="en-US">
              <a:solidFill>
                <a:prstClr val="black"/>
              </a:solidFill>
            </a:endParaRPr>
          </a:p>
        </p:txBody>
      </p:sp>
    </p:spTree>
    <p:extLst>
      <p:ext uri="{BB962C8B-B14F-4D97-AF65-F5344CB8AC3E}">
        <p14:creationId xmlns:p14="http://schemas.microsoft.com/office/powerpoint/2010/main" val="344298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27</a:t>
            </a:fld>
            <a:endParaRPr lang="en-US" altLang="en-US">
              <a:solidFill>
                <a:prstClr val="black"/>
              </a:solidFill>
            </a:endParaRPr>
          </a:p>
        </p:txBody>
      </p:sp>
    </p:spTree>
    <p:extLst>
      <p:ext uri="{BB962C8B-B14F-4D97-AF65-F5344CB8AC3E}">
        <p14:creationId xmlns:p14="http://schemas.microsoft.com/office/powerpoint/2010/main" val="34429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005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28</a:t>
            </a:fld>
            <a:endParaRPr lang="en-US" altLang="en-US">
              <a:solidFill>
                <a:prstClr val="black"/>
              </a:solidFill>
            </a:endParaRPr>
          </a:p>
        </p:txBody>
      </p:sp>
    </p:spTree>
    <p:extLst>
      <p:ext uri="{BB962C8B-B14F-4D97-AF65-F5344CB8AC3E}">
        <p14:creationId xmlns:p14="http://schemas.microsoft.com/office/powerpoint/2010/main" val="344298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17575" y="744538"/>
            <a:ext cx="4962525"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31F3437D-DB20-4360-9631-5F5571B7127B}" type="slidenum">
              <a:rPr lang="en-US" altLang="en-US" sz="1200" smtClean="0">
                <a:solidFill>
                  <a:prstClr val="black"/>
                </a:solidFill>
                <a:latin typeface="Times" pitchFamily="18" charset="0"/>
              </a:rPr>
              <a:pPr/>
              <a:t>29</a:t>
            </a:fld>
            <a:endParaRPr lang="en-US" altLang="en-US" sz="1200" smtClean="0">
              <a:solidFill>
                <a:prstClr val="black"/>
              </a:solidFill>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917575" y="744538"/>
            <a:ext cx="4962525" cy="3722687"/>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1CB7243A-F5BE-43D1-B862-0D9475A7889B}" type="slidenum">
              <a:rPr lang="en-US" altLang="en-US" sz="1200">
                <a:solidFill>
                  <a:prstClr val="black"/>
                </a:solidFill>
                <a:latin typeface="Times" charset="0"/>
              </a:rPr>
              <a:pPr/>
              <a:t>30</a:t>
            </a:fld>
            <a:endParaRPr lang="en-US" altLang="en-US" sz="1200">
              <a:solidFill>
                <a:prstClr val="black"/>
              </a:solidFill>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B2373-C150-4A26-A41E-83C85875CAC9}" type="slidenum">
              <a:rPr lang="en-US" altLang="en-US" smtClean="0">
                <a:solidFill>
                  <a:prstClr val="black"/>
                </a:solidFill>
              </a:rPr>
              <a:pPr/>
              <a:t>31</a:t>
            </a:fld>
            <a:endParaRPr lang="en-US" altLang="en-US">
              <a:solidFill>
                <a:prstClr val="black"/>
              </a:solidFill>
            </a:endParaRPr>
          </a:p>
        </p:txBody>
      </p:sp>
    </p:spTree>
    <p:extLst>
      <p:ext uri="{BB962C8B-B14F-4D97-AF65-F5344CB8AC3E}">
        <p14:creationId xmlns:p14="http://schemas.microsoft.com/office/powerpoint/2010/main" val="346887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B2373-C150-4A26-A41E-83C85875CAC9}" type="slidenum">
              <a:rPr lang="en-US" altLang="en-US" smtClean="0">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346887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B2373-C150-4A26-A41E-83C85875CAC9}"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346887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5702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37</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917575" y="744538"/>
            <a:ext cx="4962525" cy="3722687"/>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1021B486-99AE-4BC7-BDE3-9A953E43CDD8}" type="slidenum">
              <a:rPr lang="en-US" altLang="en-US" sz="1200" smtClean="0">
                <a:solidFill>
                  <a:prstClr val="black"/>
                </a:solidFill>
                <a:latin typeface="Times" pitchFamily="18" charset="0"/>
              </a:rPr>
              <a:pPr/>
              <a:t>38</a:t>
            </a:fld>
            <a:endParaRPr lang="en-US" altLang="en-US" sz="1200" smtClean="0">
              <a:solidFill>
                <a:prstClr val="black"/>
              </a:solidFill>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9DB4B45A-9F9C-4682-8246-4353D0267544}" type="slidenum">
              <a:rPr lang="en-US" altLang="en-US" sz="1200" smtClean="0">
                <a:solidFill>
                  <a:prstClr val="black"/>
                </a:solidFill>
                <a:latin typeface="Times" pitchFamily="18" charset="0"/>
              </a:rPr>
              <a:pPr/>
              <a:t>39</a:t>
            </a:fld>
            <a:endParaRPr lang="en-US" altLang="en-US" sz="1200" smtClean="0">
              <a:solidFill>
                <a:prstClr val="black"/>
              </a:solidFill>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53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solidFill>
                  <a:prstClr val="black"/>
                </a:solidFill>
              </a:rPr>
              <a:pPr>
                <a:defRPr/>
              </a:pPr>
              <a:t>40</a:t>
            </a:fld>
            <a:endParaRPr lang="en-US" altLang="en-US">
              <a:solidFill>
                <a:prstClr val="black"/>
              </a:solidFill>
            </a:endParaRPr>
          </a:p>
        </p:txBody>
      </p:sp>
    </p:spTree>
    <p:extLst>
      <p:ext uri="{BB962C8B-B14F-4D97-AF65-F5344CB8AC3E}">
        <p14:creationId xmlns:p14="http://schemas.microsoft.com/office/powerpoint/2010/main" val="425474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319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530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lvl1pPr defTabSz="925513">
              <a:lnSpc>
                <a:spcPct val="90000"/>
              </a:lnSpc>
              <a:spcBef>
                <a:spcPct val="40000"/>
              </a:spcBef>
              <a:defRPr sz="1200">
                <a:solidFill>
                  <a:schemeClr val="tx1"/>
                </a:solidFill>
                <a:latin typeface="Times New Roman" pitchFamily="18" charset="0"/>
              </a:defRPr>
            </a:lvl1pPr>
            <a:lvl2pPr marL="742950" indent="-285750" defTabSz="925513">
              <a:lnSpc>
                <a:spcPct val="90000"/>
              </a:lnSpc>
              <a:spcBef>
                <a:spcPct val="40000"/>
              </a:spcBef>
              <a:defRPr sz="1200">
                <a:solidFill>
                  <a:schemeClr val="tx1"/>
                </a:solidFill>
                <a:latin typeface="Times New Roman" pitchFamily="18" charset="0"/>
              </a:defRPr>
            </a:lvl2pPr>
            <a:lvl3pPr marL="1143000" indent="-228600" defTabSz="925513">
              <a:lnSpc>
                <a:spcPct val="90000"/>
              </a:lnSpc>
              <a:spcBef>
                <a:spcPct val="40000"/>
              </a:spcBef>
              <a:defRPr sz="1200">
                <a:solidFill>
                  <a:schemeClr val="tx1"/>
                </a:solidFill>
                <a:latin typeface="Times New Roman" pitchFamily="18" charset="0"/>
              </a:defRPr>
            </a:lvl3pPr>
            <a:lvl4pPr marL="1600200" indent="-228600" defTabSz="925513">
              <a:lnSpc>
                <a:spcPct val="90000"/>
              </a:lnSpc>
              <a:spcBef>
                <a:spcPct val="40000"/>
              </a:spcBef>
              <a:defRPr sz="1200">
                <a:solidFill>
                  <a:schemeClr val="tx1"/>
                </a:solidFill>
                <a:latin typeface="Times New Roman" pitchFamily="18" charset="0"/>
              </a:defRPr>
            </a:lvl4pPr>
            <a:lvl5pPr marL="2057400" indent="-228600" defTabSz="925513">
              <a:lnSpc>
                <a:spcPct val="90000"/>
              </a:lnSpc>
              <a:spcBef>
                <a:spcPct val="40000"/>
              </a:spcBef>
              <a:defRPr sz="1200">
                <a:solidFill>
                  <a:schemeClr val="tx1"/>
                </a:solidFill>
                <a:latin typeface="Times New Roman" pitchFamily="18" charset="0"/>
              </a:defRPr>
            </a:lvl5pPr>
            <a:lvl6pPr marL="25146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6pPr>
            <a:lvl7pPr marL="29718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7pPr>
            <a:lvl8pPr marL="34290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8pPr>
            <a:lvl9pPr marL="38862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9pPr>
          </a:lstStyle>
          <a:p>
            <a:pPr>
              <a:lnSpc>
                <a:spcPct val="100000"/>
              </a:lnSpc>
              <a:spcBef>
                <a:spcPct val="0"/>
              </a:spcBef>
            </a:pPr>
            <a:fld id="{0DD2878F-01D2-4D51-8F0A-47AFCC66E7D8}" type="slidenum">
              <a:rPr lang="en-US" altLang="en-US" sz="1400" smtClean="0">
                <a:solidFill>
                  <a:prstClr val="black"/>
                </a:solidFill>
              </a:rPr>
              <a:pPr>
                <a:lnSpc>
                  <a:spcPct val="100000"/>
                </a:lnSpc>
                <a:spcBef>
                  <a:spcPct val="0"/>
                </a:spcBef>
              </a:pPr>
              <a:t>10</a:t>
            </a:fld>
            <a:endParaRPr lang="en-US" altLang="en-US" sz="1400" smtClean="0">
              <a:solidFill>
                <a:prstClr val="black"/>
              </a:solidFill>
            </a:endParaRPr>
          </a:p>
        </p:txBody>
      </p:sp>
      <p:sp>
        <p:nvSpPr>
          <p:cNvPr id="40963" name="Rectangle 8"/>
          <p:cNvSpPr>
            <a:spLocks noGrp="1" noChangeArrowheads="1"/>
          </p:cNvSpPr>
          <p:nvPr>
            <p:ph type="hdr" sz="quarter"/>
          </p:nvPr>
        </p:nvSpPr>
        <p:spPr>
          <a:noFill/>
        </p:spPr>
        <p:txBody>
          <a:bodyPr/>
          <a:lstStyle>
            <a:lvl1pPr defTabSz="925513">
              <a:lnSpc>
                <a:spcPct val="90000"/>
              </a:lnSpc>
              <a:spcBef>
                <a:spcPct val="40000"/>
              </a:spcBef>
              <a:defRPr sz="1200">
                <a:solidFill>
                  <a:schemeClr val="tx1"/>
                </a:solidFill>
                <a:latin typeface="Times New Roman" pitchFamily="18" charset="0"/>
              </a:defRPr>
            </a:lvl1pPr>
            <a:lvl2pPr marL="742950" indent="-285750" defTabSz="925513">
              <a:lnSpc>
                <a:spcPct val="90000"/>
              </a:lnSpc>
              <a:spcBef>
                <a:spcPct val="40000"/>
              </a:spcBef>
              <a:defRPr sz="1200">
                <a:solidFill>
                  <a:schemeClr val="tx1"/>
                </a:solidFill>
                <a:latin typeface="Times New Roman" pitchFamily="18" charset="0"/>
              </a:defRPr>
            </a:lvl2pPr>
            <a:lvl3pPr marL="1143000" indent="-228600" defTabSz="925513">
              <a:lnSpc>
                <a:spcPct val="90000"/>
              </a:lnSpc>
              <a:spcBef>
                <a:spcPct val="40000"/>
              </a:spcBef>
              <a:defRPr sz="1200">
                <a:solidFill>
                  <a:schemeClr val="tx1"/>
                </a:solidFill>
                <a:latin typeface="Times New Roman" pitchFamily="18" charset="0"/>
              </a:defRPr>
            </a:lvl3pPr>
            <a:lvl4pPr marL="1600200" indent="-228600" defTabSz="925513">
              <a:lnSpc>
                <a:spcPct val="90000"/>
              </a:lnSpc>
              <a:spcBef>
                <a:spcPct val="40000"/>
              </a:spcBef>
              <a:defRPr sz="1200">
                <a:solidFill>
                  <a:schemeClr val="tx1"/>
                </a:solidFill>
                <a:latin typeface="Times New Roman" pitchFamily="18" charset="0"/>
              </a:defRPr>
            </a:lvl4pPr>
            <a:lvl5pPr marL="2057400" indent="-228600" defTabSz="925513">
              <a:lnSpc>
                <a:spcPct val="90000"/>
              </a:lnSpc>
              <a:spcBef>
                <a:spcPct val="40000"/>
              </a:spcBef>
              <a:defRPr sz="1200">
                <a:solidFill>
                  <a:schemeClr val="tx1"/>
                </a:solidFill>
                <a:latin typeface="Times New Roman" pitchFamily="18" charset="0"/>
              </a:defRPr>
            </a:lvl5pPr>
            <a:lvl6pPr marL="25146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6pPr>
            <a:lvl7pPr marL="29718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7pPr>
            <a:lvl8pPr marL="34290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8pPr>
            <a:lvl9pPr marL="3886200" indent="-228600" defTabSz="925513" eaLnBrk="0" fontAlgn="base" hangingPunct="0">
              <a:lnSpc>
                <a:spcPct val="90000"/>
              </a:lnSpc>
              <a:spcBef>
                <a:spcPct val="40000"/>
              </a:spcBef>
              <a:spcAft>
                <a:spcPct val="0"/>
              </a:spcAft>
              <a:defRPr sz="1200">
                <a:solidFill>
                  <a:schemeClr val="tx1"/>
                </a:solidFill>
                <a:latin typeface="Times New Roman" pitchFamily="18" charset="0"/>
              </a:defRPr>
            </a:lvl9pPr>
          </a:lstStyle>
          <a:p>
            <a:pPr>
              <a:lnSpc>
                <a:spcPct val="100000"/>
              </a:lnSpc>
              <a:spcBef>
                <a:spcPct val="0"/>
              </a:spcBef>
            </a:pPr>
            <a:r>
              <a:rPr lang="en-US" altLang="en-US" sz="1000" smtClean="0">
                <a:solidFill>
                  <a:prstClr val="black"/>
                </a:solidFill>
              </a:rPr>
              <a:t>CAP 101 - Introducing CAP</a:t>
            </a:r>
          </a:p>
        </p:txBody>
      </p:sp>
      <p:sp>
        <p:nvSpPr>
          <p:cNvPr id="40964" name="Rectangle 2"/>
          <p:cNvSpPr>
            <a:spLocks noGrp="1" noRot="1" noChangeAspect="1" noChangeArrowheads="1" noTextEdit="1"/>
          </p:cNvSpPr>
          <p:nvPr>
            <p:ph type="sldImg"/>
          </p:nvPr>
        </p:nvSpPr>
        <p:spPr>
          <a:xfrm>
            <a:off x="917575" y="744538"/>
            <a:ext cx="4962525" cy="3722687"/>
          </a:xfrm>
          <a:ln/>
        </p:spPr>
      </p:sp>
      <p:sp>
        <p:nvSpPr>
          <p:cNvPr id="40965" name="Rectangle 3"/>
          <p:cNvSpPr>
            <a:spLocks noGrp="1" noChangeArrowheads="1"/>
          </p:cNvSpPr>
          <p:nvPr>
            <p:ph type="body" idx="1"/>
          </p:nvPr>
        </p:nvSpPr>
        <p:spPr>
          <a:noFill/>
        </p:spPr>
        <p:txBody>
          <a:bodyPr/>
          <a:lstStyle/>
          <a:p>
            <a:r>
              <a:rPr lang="en-US" altLang="en-US" sz="1400" smtClean="0">
                <a:latin typeface="Arial" charset="0"/>
              </a:rPr>
              <a:t>Recall that CAP has a variety of “coded values”. These include:</a:t>
            </a:r>
          </a:p>
          <a:p>
            <a:r>
              <a:rPr lang="en-US" altLang="en-US" sz="1400" b="1" smtClean="0">
                <a:latin typeface="Arial" charset="0"/>
              </a:rPr>
              <a:t>Event Categories</a:t>
            </a:r>
            <a:r>
              <a:rPr lang="en-US" altLang="en-US" sz="1400" smtClean="0">
                <a:latin typeface="Arial" charset="0"/>
              </a:rPr>
              <a:t> (Geo, Met, Safety, Security, </a:t>
            </a:r>
            <a:br>
              <a:rPr lang="en-US" altLang="en-US" sz="1400" smtClean="0">
                <a:latin typeface="Arial" charset="0"/>
              </a:rPr>
            </a:br>
            <a:r>
              <a:rPr lang="en-US" altLang="en-US" sz="1400" smtClean="0">
                <a:latin typeface="Arial" charset="0"/>
              </a:rPr>
              <a:t>Rescue, Fire, Health, Env, Transport, Infra, Other)</a:t>
            </a:r>
          </a:p>
          <a:p>
            <a:r>
              <a:rPr lang="en-US" altLang="en-US" sz="1400" b="1" smtClean="0">
                <a:latin typeface="Arial" charset="0"/>
              </a:rPr>
              <a:t>Urgency:</a:t>
            </a:r>
            <a:r>
              <a:rPr lang="en-US" altLang="en-US" sz="1400" smtClean="0">
                <a:latin typeface="Arial" charset="0"/>
              </a:rPr>
              <a:t>  Timeframe for responsive action </a:t>
            </a:r>
            <a:br>
              <a:rPr lang="en-US" altLang="en-US" sz="1400" smtClean="0">
                <a:latin typeface="Arial" charset="0"/>
              </a:rPr>
            </a:br>
            <a:endParaRPr lang="en-US" altLang="en-US" sz="1400" smtClean="0">
              <a:latin typeface="Arial" charset="0"/>
            </a:endParaRPr>
          </a:p>
          <a:p>
            <a:r>
              <a:rPr lang="en-US" altLang="en-US" sz="1400" b="1" smtClean="0">
                <a:latin typeface="Arial" charset="0"/>
              </a:rPr>
              <a:t>Severity:</a:t>
            </a:r>
            <a:r>
              <a:rPr lang="en-US" altLang="en-US" sz="1400" smtClean="0">
                <a:latin typeface="Arial" charset="0"/>
              </a:rPr>
              <a:t>  Level of threat to life or property </a:t>
            </a:r>
            <a:br>
              <a:rPr lang="en-US" altLang="en-US" sz="1400" smtClean="0">
                <a:latin typeface="Arial" charset="0"/>
              </a:rPr>
            </a:br>
            <a:endParaRPr lang="en-US" altLang="en-US" sz="1400" smtClean="0">
              <a:latin typeface="Arial" charset="0"/>
            </a:endParaRPr>
          </a:p>
          <a:p>
            <a:r>
              <a:rPr lang="en-US" altLang="en-US" sz="1400" b="1" smtClean="0">
                <a:latin typeface="Arial" charset="0"/>
              </a:rPr>
              <a:t>Certainty:</a:t>
            </a:r>
            <a:r>
              <a:rPr lang="en-US" altLang="en-US" sz="1400" smtClean="0">
                <a:latin typeface="Arial" charset="0"/>
              </a:rPr>
              <a:t>  Probability of occurrence </a:t>
            </a:r>
            <a:br>
              <a:rPr lang="en-US" altLang="en-US" sz="1400" smtClean="0">
                <a:latin typeface="Arial" charset="0"/>
              </a:rPr>
            </a:br>
            <a:endParaRPr lang="en-US" altLang="en-US" sz="1400" smtClean="0">
              <a:latin typeface="Arial" charset="0"/>
            </a:endParaRPr>
          </a:p>
          <a:p>
            <a:endParaRPr lang="en-US" altLang="en-US" sz="14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14</a:t>
            </a:fld>
            <a:endParaRPr lang="en-US" altLang="en-US"/>
          </a:p>
        </p:txBody>
      </p:sp>
    </p:spTree>
    <p:extLst>
      <p:ext uri="{BB962C8B-B14F-4D97-AF65-F5344CB8AC3E}">
        <p14:creationId xmlns:p14="http://schemas.microsoft.com/office/powerpoint/2010/main" val="225255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r">
              <a:spcBef>
                <a:spcPct val="0"/>
              </a:spcBef>
              <a:buClrTx/>
              <a:buFontTx/>
              <a:buNone/>
            </a:pPr>
            <a:fld id="{FF282463-3C76-4524-9EB1-8F9199E57956}" type="slidenum">
              <a:rPr lang="en-US" altLang="en-US" sz="1200">
                <a:latin typeface="Times" charset="0"/>
              </a:rPr>
              <a:pPr algn="r">
                <a:spcBef>
                  <a:spcPct val="0"/>
                </a:spcBef>
                <a:buClrTx/>
                <a:buFontTx/>
                <a:buNone/>
              </a:pPr>
              <a:t>15</a:t>
            </a:fld>
            <a:endParaRPr lang="en-US" altLang="en-US" sz="1200">
              <a:latin typeface="Times" charset="0"/>
            </a:endParaRPr>
          </a:p>
        </p:txBody>
      </p:sp>
      <p:sp>
        <p:nvSpPr>
          <p:cNvPr id="48131" name="Rectangle 2"/>
          <p:cNvSpPr>
            <a:spLocks noGrp="1" noRot="1" noChangeAspect="1" noChangeArrowheads="1" noTextEdit="1"/>
          </p:cNvSpPr>
          <p:nvPr>
            <p:ph type="sldImg"/>
          </p:nvPr>
        </p:nvSpPr>
        <p:spPr>
          <a:xfrm>
            <a:off x="917575" y="744538"/>
            <a:ext cx="4962525" cy="37226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dirty="0" smtClean="0"/>
              <a:t>As part of their mandate, weather forecasting is one of the basic functions of the NMHSs.  The credibility of the NMHSs is mostly judged through their accurate weather forecasts. About 90% of natural disasters are caused by hazards related to weather, climate or water. H</a:t>
            </a:r>
            <a:r>
              <a:rPr lang="en-GB" altLang="en-US" dirty="0" smtClean="0"/>
              <a:t>ydro-meteorological hazards are natural phenomena that have caused human suffering since the beginning of humanity, and are being exacerbated as a result of climate change.</a:t>
            </a:r>
            <a:r>
              <a:rPr lang="en-GB" altLang="ja-JP" dirty="0" smtClean="0"/>
              <a:t> Climate change has altered the frequency and intensity of severe weather events posing a continuous challenge to the NMHSs to make accurate predictions of severe weather events.</a:t>
            </a:r>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600" dirty="0" smtClean="0">
                <a:solidFill>
                  <a:srgbClr val="002060"/>
                </a:solidFill>
              </a:rPr>
              <a:t>Dramatic developments in weather forecasting science over the past two decades – advances in monitoring and NWP and Ensemble Prediction Systems (EPS),</a:t>
            </a:r>
          </a:p>
          <a:p>
            <a:pPr>
              <a:lnSpc>
                <a:spcPct val="90000"/>
              </a:lnSpc>
            </a:pPr>
            <a:r>
              <a:rPr lang="en-US" altLang="en-US" sz="600" dirty="0" smtClean="0">
                <a:solidFill>
                  <a:srgbClr val="002060"/>
                </a:solidFill>
              </a:rPr>
              <a:t>leading to improved alerting of weather hazards, at increased lead-times of warnings </a:t>
            </a:r>
          </a:p>
          <a:p>
            <a:pPr>
              <a:lnSpc>
                <a:spcPct val="90000"/>
              </a:lnSpc>
            </a:pPr>
            <a:r>
              <a:rPr lang="en-US" altLang="en-US" sz="700" dirty="0" smtClean="0">
                <a:solidFill>
                  <a:srgbClr val="FF0000"/>
                </a:solidFill>
              </a:rPr>
              <a:t>Developing countries, LDCs, saw little progress due to limited budgets, failing infrastructure, inadequate guidance and expertise,  </a:t>
            </a:r>
          </a:p>
          <a:p>
            <a:pPr>
              <a:lnSpc>
                <a:spcPct val="90000"/>
              </a:lnSpc>
            </a:pPr>
            <a:r>
              <a:rPr lang="en-US" altLang="en-US" sz="700" dirty="0" smtClean="0">
                <a:solidFill>
                  <a:srgbClr val="FF0000"/>
                </a:solidFill>
              </a:rPr>
              <a:t>increasing gap in application of advanced technology (NWP, EPS) in early warnings </a:t>
            </a:r>
          </a:p>
          <a:p>
            <a:pPr>
              <a:lnSpc>
                <a:spcPct val="90000"/>
              </a:lnSpc>
            </a:pPr>
            <a:r>
              <a:rPr lang="en-US" altLang="en-US" sz="600" dirty="0" smtClean="0">
                <a:solidFill>
                  <a:srgbClr val="001D58"/>
                </a:solidFill>
              </a:rPr>
              <a:t>WMO SWFDP attempts to close this gap by increasing availability, and developing capacity to use existing NWP and EPS in countries where it is not effectively used. It applies the ‘Cascading Forecasting Process’ (global to regional to national to users) through regional frameworks (where a regional </a:t>
            </a:r>
            <a:r>
              <a:rPr lang="en-US" altLang="en-US" sz="600" dirty="0" err="1" smtClean="0">
                <a:solidFill>
                  <a:srgbClr val="001D58"/>
                </a:solidFill>
              </a:rPr>
              <a:t>centre</a:t>
            </a:r>
            <a:r>
              <a:rPr lang="en-US" altLang="en-US" sz="600" dirty="0" smtClean="0">
                <a:solidFill>
                  <a:srgbClr val="001D58"/>
                </a:solidFill>
              </a:rPr>
              <a:t> provides forecast guidance to a group of like-countries in a geographical region, with the supported by global </a:t>
            </a:r>
            <a:r>
              <a:rPr lang="en-US" altLang="en-US" sz="600" dirty="0" err="1" smtClean="0">
                <a:solidFill>
                  <a:srgbClr val="001D58"/>
                </a:solidFill>
              </a:rPr>
              <a:t>centres</a:t>
            </a:r>
            <a:r>
              <a:rPr lang="en-US" altLang="en-US" sz="600" dirty="0" smtClean="0">
                <a:solidFill>
                  <a:srgbClr val="001D58"/>
                </a:solidFill>
              </a:rPr>
              <a:t>).</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6800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00742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1997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749666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7740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4504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2752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167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9070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9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8268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27689AC-D69F-4B95-B0A9-710AC06161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6612735"/>
      </p:ext>
    </p:extLst>
  </p:cSld>
  <p:clrMapOvr>
    <a:masterClrMapping/>
  </p:clrMapOvr>
  <p:transition spd="slow"/>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D3369CFF-D513-4E26-AA48-04EE3DC240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3913244"/>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04FD305F-CBB9-4FA0-97C6-549D946D31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0164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433443A6-24D0-4C44-ACFC-6598F5926A4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14394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3DD47891-9C1E-4774-9422-CA5DACE423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3018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253F65A5-9506-42F9-886A-3BD6DBC2F3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00006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161AE786-AA09-406E-A647-697364C11F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70391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2EBE3FEA-FFFD-4C38-B392-55E4CC12F7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32993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0DE45DD1-1B52-4D20-A1D9-2D441F96E3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968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2E8FCF3-6FCA-42AC-8AD6-08C125F8D6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40472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C4695C6E-BB12-4EF7-BC5E-2D0E18040A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60423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07025A4F-587C-4DF8-AF44-677B159D7A4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14319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0476881"/>
      </p:ext>
    </p:extLst>
  </p:cSld>
  <p:clrMapOvr>
    <a:masterClrMapping/>
  </p:clrMapOvr>
  <p:transition/>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409441"/>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26075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91963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0385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0011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8572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660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608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32860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35911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85712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137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9FE792AA-59EE-4A54-B6EB-BF1C622B85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2492408"/>
      </p:ext>
    </p:extLst>
  </p:cSld>
  <p:clrMapOvr>
    <a:masterClrMapping/>
  </p:clrMapOvr>
  <p:transition spd="slow"/>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03AED3E4-5615-4112-841C-EE21442DE9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375544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7CDEAC95-FC57-4AB8-B1BA-0B130C45F5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9911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478E957F-C91B-4EE1-A33A-2840712B19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9492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35F94F4-DC2A-47BE-85E6-A8F9D476D3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3552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FAA1D473-A599-4EDB-87CE-369541E0C7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9924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303DC647-779B-4780-87FB-29A091C819D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848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AF7918C8-47D3-4432-B961-C9786F34B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1424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797C05D3-0EE7-4A49-9766-B577853B6E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839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26C401A6-831E-48E5-BCAD-25959C30F83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7409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1AC22E06-7DF6-4981-9AB2-E54BB74AA9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8896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17A5AA83-E308-4EE0-BC8F-FC2F5F1168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79799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DFD3343E-C5CE-4D73-92B3-323646186E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3076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78328B44-E39B-499D-A9FD-6A26B4FE35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647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77C4AB7A-D3B9-4523-9672-96D632ADCF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8051508"/>
      </p:ext>
    </p:extLst>
  </p:cSld>
  <p:clrMapOvr>
    <a:masterClrMapping/>
  </p:clrMapOvr>
  <p:transition spd="slow"/>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3D24BA6C-D968-4398-B0E0-D7A05B32FE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2333029"/>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9C102555-4D42-4127-A5C6-92D69F45BC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5625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E8E31F25-3E1D-4584-9561-3953AE17A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2007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CA4FB133-1949-4019-9B3E-D270ABD218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531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05C0013E-93ED-42BB-B993-9B21E4664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3867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E0E313E1-D3AC-402A-9499-2A25C669BF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9736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76C72D76-C4A0-49B7-9B1E-08F26B6A66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8640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A18CD9C4-EB48-4BA9-B9B5-510593F3F1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4408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25903C5F-061C-4E4E-A278-6AC47C7DD9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2583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1BF491B-080E-4E0F-8636-1501AE89AF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15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D30C925-AC7F-4350-B224-45CF2F721A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9612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9719F1CA-7DDC-4B47-A0E4-7DCA63C768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6238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32638146-BAFC-4723-8B2E-B051971075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0229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77C4AB7A-D3B9-4523-9672-96D632ADCF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9649181"/>
      </p:ext>
    </p:extLst>
  </p:cSld>
  <p:clrMapOvr>
    <a:masterClrMapping/>
  </p:clrMapOvr>
  <p:transition spd="slow"/>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buClrTx/>
              <a:buFontTx/>
              <a:buNone/>
              <a:defRPr/>
            </a:pPr>
            <a:r>
              <a:rPr 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3D24BA6C-D968-4398-B0E0-D7A05B32FE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5074777"/>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9C102555-4D42-4127-A5C6-92D69F45BC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2472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E8E31F25-3E1D-4584-9561-3953AE17A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153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CA4FB133-1949-4019-9B3E-D270ABD218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589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05C0013E-93ED-42BB-B993-9B21E46642D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21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E0E313E1-D3AC-402A-9499-2A25C669BF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400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76C72D76-C4A0-49B7-9B1E-08F26B6A66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9186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A18CD9C4-EB48-4BA9-B9B5-510593F3F17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7121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25903C5F-061C-4E4E-A278-6AC47C7DD9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57625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1BF491B-080E-4E0F-8636-1501AE89AF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6024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D30C925-AC7F-4350-B224-45CF2F721A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7254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9719F1CA-7DDC-4B47-A0E4-7DCA63C7688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7680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32638146-BAFC-4723-8B2E-B0519710759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4397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5C6246ED-A586-414A-8959-CEBD7B6DE0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7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0CC581D2-5130-441F-9DC3-8602D54632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5797627"/>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5B7DF7F3-FC99-4431-9C68-3D82355957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06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0FBE3F9D-3A50-4A7F-BDEC-6025AAA679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00881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D9C2BB17-A925-4EDC-8E50-A7E3B08FAB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968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fld id="{741C1568-A87D-47DB-A92A-EC320FCC66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2741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fld id="{6E0C1FB1-D944-4C57-93FE-469FD1F7F3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5673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fld id="{0432B2AF-438A-45C2-87ED-DF4C2217E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823690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89BA5F5D-7537-4B90-8A9E-184096D5EE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8423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2A3A9D96-C547-425A-A3D1-25F7EB4B9B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28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94C4B233-F9D8-438F-BD6C-2923A577A3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0401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E2B14AFF-7A55-41A6-9707-AC2B0C8A0F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80903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a:solidFill>
                  <a:srgbClr val="000000"/>
                </a:solidFill>
              </a:rPr>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75F988AB-26A3-4055-8D3E-746532FC56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02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5390228"/>
      </p:ext>
    </p:extLst>
  </p:cSld>
  <p:clrMapOvr>
    <a:masterClrMapping/>
  </p:clrMapOvr>
  <p:transition/>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9068117"/>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8463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2954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89555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9632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22133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0594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7915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889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78832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4106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8912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4749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919322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288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83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1125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5598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50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1.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jpg"/><Relationship Id="rId5" Type="http://schemas.openxmlformats.org/officeDocument/2006/relationships/slideLayout" Target="../slideLayouts/slideLayout97.xml"/><Relationship Id="rId10" Type="http://schemas.openxmlformats.org/officeDocument/2006/relationships/theme" Target="../theme/theme8.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image" Target="../media/image4.jpg"/><Relationship Id="rId5" Type="http://schemas.openxmlformats.org/officeDocument/2006/relationships/slideLayout" Target="../slideLayouts/slideLayout106.xml"/><Relationship Id="rId10" Type="http://schemas.openxmlformats.org/officeDocument/2006/relationships/theme" Target="../theme/theme9.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defRPr>
            </a:lvl1pPr>
          </a:lstStyle>
          <a:p>
            <a:pPr>
              <a:defRPr/>
            </a:pPr>
            <a:r>
              <a:rPr lang="en-US" alt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spcBef>
                <a:spcPct val="0"/>
              </a:spcBef>
              <a:buClrTx/>
              <a:buFontTx/>
              <a:buNone/>
              <a:defRPr/>
            </a:pPr>
            <a:fld id="{D8BE147A-3019-48F2-9552-C13789C4EB3D}" type="slidenum">
              <a:rPr lang="en-US" altLang="en-US">
                <a:solidFill>
                  <a:srgbClr val="000000"/>
                </a:solidFill>
              </a:rPr>
              <a:pPr>
                <a:spcBef>
                  <a:spcPct val="0"/>
                </a:spcBef>
                <a:buClrTx/>
                <a:buFontTx/>
                <a:buNone/>
                <a:defRPr/>
              </a:pPr>
              <a:t>‹#›</a:t>
            </a:fld>
            <a:endParaRPr lang="en-US" altLang="en-US">
              <a:solidFill>
                <a:srgbClr val="000000"/>
              </a:solidFill>
            </a:endParaRPr>
          </a:p>
        </p:txBody>
      </p:sp>
    </p:spTree>
    <p:extLst>
      <p:ext uri="{BB962C8B-B14F-4D97-AF65-F5344CB8AC3E}">
        <p14:creationId xmlns:p14="http://schemas.microsoft.com/office/powerpoint/2010/main" val="872462471"/>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8560014"/>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4FA4C191-9FA3-4D7C-B3F1-68B502C4E6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868989"/>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D5210E5A-0323-4D40-8258-BB70C9F29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393008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D5210E5A-0323-4D40-8258-BB70C9F2901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643968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E2D9FCEA-BD2D-404E-8F9D-AADBC54AF822}" type="slidenum">
              <a:rPr lang="en-US" altLang="en-US" smtClean="0">
                <a:solidFill>
                  <a:srgbClr val="000000"/>
                </a:solidFill>
              </a:rPr>
              <a:pPr/>
              <a:t>‹#›</a:t>
            </a:fld>
            <a:endParaRPr lang="en-US" altLang="en-US" smtClean="0">
              <a:solidFill>
                <a:srgbClr val="000000"/>
              </a:solidFill>
            </a:endParaRPr>
          </a:p>
        </p:txBody>
      </p:sp>
    </p:spTree>
    <p:extLst>
      <p:ext uri="{BB962C8B-B14F-4D97-AF65-F5344CB8AC3E}">
        <p14:creationId xmlns:p14="http://schemas.microsoft.com/office/powerpoint/2010/main" val="419374578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1565941"/>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buClrTx/>
              <a:buFontTx/>
              <a:buNone/>
            </a:pPr>
            <a:fld id="{9259AF2F-52C6-9B46-B8B2-0579234AE62E}" type="slidenum">
              <a:rPr lang="en-US" smtClean="0">
                <a:solidFill>
                  <a:prstClr val="black">
                    <a:tint val="75000"/>
                  </a:prstClr>
                </a:solidFill>
                <a:latin typeface="Calibri"/>
              </a:rPr>
              <a:pPr defTabSz="457200" eaLnBrk="1" fontAlgn="auto" hangingPunct="1">
                <a:spcBef>
                  <a:spcPts val="0"/>
                </a:spcBef>
                <a:spcAft>
                  <a:spcPts val="0"/>
                </a:spcAft>
                <a:buClrTx/>
                <a:buFontTx/>
                <a:buNone/>
              </a:pPr>
              <a:t>‹#›</a:t>
            </a:fld>
            <a:endParaRPr lang="en-US">
              <a:solidFill>
                <a:prstClr val="black">
                  <a:tint val="75000"/>
                </a:prstClr>
              </a:solidFill>
              <a:latin typeface="Calibri"/>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116995962"/>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buClrTx/>
              <a:buFontTx/>
              <a:buNone/>
            </a:pPr>
            <a:fld id="{9259AF2F-52C6-9B46-B8B2-0579234AE62E}" type="slidenum">
              <a:rPr lang="en-US" smtClean="0">
                <a:solidFill>
                  <a:prstClr val="black">
                    <a:tint val="75000"/>
                  </a:prstClr>
                </a:solidFill>
                <a:latin typeface="Calibri"/>
              </a:rPr>
              <a:pPr defTabSz="457200" eaLnBrk="1" fontAlgn="auto" hangingPunct="1">
                <a:spcBef>
                  <a:spcPts val="0"/>
                </a:spcBef>
                <a:spcAft>
                  <a:spcPts val="0"/>
                </a:spcAft>
                <a:buClrTx/>
                <a:buFontTx/>
                <a:buNone/>
              </a:pPr>
              <a:t>‹#›</a:t>
            </a:fld>
            <a:endParaRPr lang="en-US">
              <a:solidFill>
                <a:prstClr val="black">
                  <a:tint val="75000"/>
                </a:prstClr>
              </a:solidFill>
              <a:latin typeface="Calibri"/>
            </a:endParaRPr>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27874078"/>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4.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82.xml"/><Relationship Id="rId5" Type="http://schemas.openxmlformats.org/officeDocument/2006/relationships/image" Target="../media/image15.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hyperlink" Target="http://www.wmo.int/pages/prog/www/DPFS/Meetings/RAII-SeA-SWFDP-RSMT_Hanoi2011/documents/SWFDP_Guidebook_Updated_22-04-2010.pdf"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8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8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44250" y="2132856"/>
            <a:ext cx="8702675" cy="1872209"/>
          </a:xfrm>
        </p:spPr>
        <p:txBody>
          <a:bodyPr/>
          <a:lstStyle/>
          <a:p>
            <a:r>
              <a:rPr lang="fr-FR" altLang="en-US" sz="2800" b="1" dirty="0" smtClean="0">
                <a:cs typeface="Arial" panose="020B0604020202020204" pitchFamily="34" charset="0"/>
              </a:rPr>
              <a:t>Courte introduction au Système d’Alerte Précoce, </a:t>
            </a:r>
            <a:r>
              <a:rPr lang="fr-FR" altLang="en-US" sz="2800" b="1" dirty="0" err="1" smtClean="0">
                <a:cs typeface="Arial" panose="020B0604020202020204" pitchFamily="34" charset="0"/>
              </a:rPr>
              <a:t>Prévisons</a:t>
            </a:r>
            <a:r>
              <a:rPr lang="fr-FR" altLang="en-US" sz="2800" b="1" dirty="0" smtClean="0">
                <a:cs typeface="Arial" panose="020B0604020202020204" pitchFamily="34" charset="0"/>
              </a:rPr>
              <a:t> axées sur les impacts, CAP et au Projet </a:t>
            </a:r>
            <a:r>
              <a:rPr lang="fr-FR" altLang="en-US" sz="2800" b="1" dirty="0">
                <a:cs typeface="Arial" panose="020B0604020202020204" pitchFamily="34" charset="0"/>
              </a:rPr>
              <a:t>de démonstration </a:t>
            </a:r>
            <a:r>
              <a:rPr lang="fr-FR" altLang="en-US" sz="2800" b="1" dirty="0" smtClean="0">
                <a:cs typeface="Arial" panose="020B0604020202020204" pitchFamily="34" charset="0"/>
              </a:rPr>
              <a:t>de prévision </a:t>
            </a:r>
            <a:r>
              <a:rPr lang="fr-FR" altLang="en-US" sz="2800" b="1" dirty="0">
                <a:cs typeface="Arial" panose="020B0604020202020204" pitchFamily="34" charset="0"/>
              </a:rPr>
              <a:t>des conditions météorologiques </a:t>
            </a:r>
            <a:r>
              <a:rPr lang="fr-FR" altLang="en-US" sz="2800" b="1" dirty="0" smtClean="0">
                <a:cs typeface="Arial" panose="020B0604020202020204" pitchFamily="34" charset="0"/>
              </a:rPr>
              <a:t>extrêmes (SWFDP)</a:t>
            </a:r>
            <a:r>
              <a:rPr lang="en-GB" altLang="en-US" sz="2800" b="1" dirty="0" smtClean="0">
                <a:cs typeface="Arial" panose="020B0604020202020204" pitchFamily="34" charset="0"/>
              </a:rPr>
              <a:t>  </a:t>
            </a:r>
            <a:r>
              <a:rPr lang="en-US" altLang="en-US" sz="3200" b="1" dirty="0">
                <a:cs typeface="Arial" panose="020B0604020202020204" pitchFamily="34" charset="0"/>
              </a:rPr>
              <a:t/>
            </a:r>
            <a:br>
              <a:rPr lang="en-US" altLang="en-US" sz="3200" b="1" dirty="0">
                <a:cs typeface="Arial" panose="020B0604020202020204" pitchFamily="34" charset="0"/>
              </a:rPr>
            </a:br>
            <a:r>
              <a:rPr lang="en-GB" altLang="en-US" sz="3200" b="1" dirty="0" smtClean="0">
                <a:cs typeface="Arial" panose="020B0604020202020204" pitchFamily="34" charset="0"/>
              </a:rPr>
              <a:t> </a:t>
            </a:r>
            <a:endParaRPr lang="en-US" altLang="en-US" sz="3200" b="1" dirty="0">
              <a:cs typeface="Arial" panose="020B0604020202020204" pitchFamily="34"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322943" y="4994600"/>
            <a:ext cx="8713787" cy="1800200"/>
          </a:xfrm>
        </p:spPr>
        <p:txBody>
          <a:bodyPr/>
          <a:lstStyle/>
          <a:p>
            <a:pPr>
              <a:lnSpc>
                <a:spcPct val="80000"/>
              </a:lnSpc>
            </a:pPr>
            <a:r>
              <a:rPr lang="en-GB" altLang="en-US" sz="1400" dirty="0" err="1" smtClean="0">
                <a:latin typeface="Arial" charset="0"/>
              </a:rPr>
              <a:t>Abdoulaye</a:t>
            </a:r>
            <a:r>
              <a:rPr lang="en-GB" altLang="en-US" sz="1400" dirty="0" smtClean="0">
                <a:latin typeface="Arial" charset="0"/>
              </a:rPr>
              <a:t> </a:t>
            </a:r>
            <a:r>
              <a:rPr lang="en-GB" altLang="en-US" sz="1400" dirty="0" err="1" smtClean="0">
                <a:latin typeface="Arial" charset="0"/>
              </a:rPr>
              <a:t>Harou</a:t>
            </a:r>
            <a:endParaRPr lang="en-GB" altLang="en-US" sz="1400" dirty="0" smtClean="0">
              <a:latin typeface="Arial" charset="0"/>
            </a:endParaRPr>
          </a:p>
          <a:p>
            <a:pPr>
              <a:lnSpc>
                <a:spcPct val="80000"/>
              </a:lnSpc>
            </a:pPr>
            <a:r>
              <a:rPr lang="en-GB" altLang="en-US" sz="1400" dirty="0" smtClean="0">
                <a:latin typeface="Arial" charset="0"/>
              </a:rPr>
              <a:t>Chef de la </a:t>
            </a:r>
            <a:r>
              <a:rPr lang="fr-FR" altLang="en-US" sz="1400" dirty="0">
                <a:latin typeface="Arial" charset="0"/>
              </a:rPr>
              <a:t>Division du traitement des données et de la prévision</a:t>
            </a:r>
            <a:r>
              <a:rPr lang="en-GB" altLang="en-US" sz="1400" dirty="0" smtClean="0">
                <a:latin typeface="Arial" charset="0"/>
              </a:rPr>
              <a:t> (DPFS)</a:t>
            </a:r>
            <a:endParaRPr lang="en-GB" altLang="en-US" sz="1400" dirty="0">
              <a:latin typeface="Arial" charset="0"/>
            </a:endParaRPr>
          </a:p>
          <a:p>
            <a:pPr>
              <a:lnSpc>
                <a:spcPct val="80000"/>
              </a:lnSpc>
            </a:pPr>
            <a:r>
              <a:rPr lang="fr-FR" altLang="en-US" sz="1400" dirty="0">
                <a:latin typeface="Arial" charset="0"/>
              </a:rPr>
              <a:t>Département des services météorologiques et de réduction des risques de </a:t>
            </a:r>
            <a:r>
              <a:rPr lang="fr-FR" altLang="en-US" sz="1400" dirty="0" smtClean="0">
                <a:latin typeface="Arial" charset="0"/>
              </a:rPr>
              <a:t>catastrophes (WDS)</a:t>
            </a:r>
          </a:p>
          <a:p>
            <a:pPr>
              <a:lnSpc>
                <a:spcPct val="80000"/>
              </a:lnSpc>
            </a:pPr>
            <a:r>
              <a:rPr lang="en-GB" altLang="en-US" sz="1400" u="sng" dirty="0" smtClean="0">
                <a:latin typeface="Arial" charset="0"/>
              </a:rPr>
              <a:t>Aharou@wmo.int</a:t>
            </a:r>
            <a:endParaRPr lang="en-GB" altLang="en-US" sz="1400" dirty="0">
              <a:latin typeface="Arial" charset="0"/>
            </a:endParaRPr>
          </a:p>
        </p:txBody>
      </p:sp>
      <p:sp>
        <p:nvSpPr>
          <p:cNvPr id="2" name="Rectangle 1"/>
          <p:cNvSpPr/>
          <p:nvPr/>
        </p:nvSpPr>
        <p:spPr>
          <a:xfrm>
            <a:off x="0" y="3861048"/>
            <a:ext cx="8892480" cy="784830"/>
          </a:xfrm>
          <a:prstGeom prst="rect">
            <a:avLst/>
          </a:prstGeom>
        </p:spPr>
        <p:txBody>
          <a:bodyPr wrap="square">
            <a:spAutoFit/>
          </a:bodyPr>
          <a:lstStyle/>
          <a:p>
            <a:pPr algn="ctr"/>
            <a:r>
              <a:rPr lang="fr-CH" sz="1800" b="1" dirty="0" smtClean="0">
                <a:solidFill>
                  <a:srgbClr val="FFFF00"/>
                </a:solidFill>
              </a:rPr>
              <a:t>1</a:t>
            </a:r>
            <a:r>
              <a:rPr lang="fr-CH" sz="1800" b="1" baseline="30000" dirty="0" smtClean="0">
                <a:solidFill>
                  <a:srgbClr val="FFFF00"/>
                </a:solidFill>
              </a:rPr>
              <a:t>er</a:t>
            </a:r>
            <a:r>
              <a:rPr lang="fr-CH" sz="1800" b="1" dirty="0" smtClean="0">
                <a:solidFill>
                  <a:srgbClr val="FFFF00"/>
                </a:solidFill>
              </a:rPr>
              <a:t> Forum Hydrométéorologique d’Afrique Centrale</a:t>
            </a:r>
          </a:p>
          <a:p>
            <a:pPr algn="ctr"/>
            <a:r>
              <a:rPr lang="fr-CH" sz="1800" b="1" dirty="0" smtClean="0">
                <a:solidFill>
                  <a:srgbClr val="FFFF00"/>
                </a:solidFill>
              </a:rPr>
              <a:t>(Libreville, 13-16 </a:t>
            </a:r>
            <a:r>
              <a:rPr lang="fr-CH" sz="1800" b="1" dirty="0" err="1" smtClean="0">
                <a:solidFill>
                  <a:srgbClr val="FFFF00"/>
                </a:solidFill>
              </a:rPr>
              <a:t>Nov</a:t>
            </a:r>
            <a:r>
              <a:rPr lang="fr-CH" sz="1800" b="1" dirty="0" smtClean="0">
                <a:solidFill>
                  <a:srgbClr val="FFFF00"/>
                </a:solidFill>
              </a:rPr>
              <a:t> 2018)</a:t>
            </a:r>
            <a:endParaRPr lang="en-US" sz="18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2356338" y="6308725"/>
            <a:ext cx="4994031" cy="457200"/>
          </a:xfrm>
          <a:prstGeom prst="rect">
            <a:avLst/>
          </a:prstGeom>
        </p:spPr>
        <p:txBody>
          <a:bodyPr/>
          <a:lstStyle/>
          <a:p>
            <a:pPr defTabSz="457200" eaLnBrk="1" fontAlgn="auto" hangingPunct="1">
              <a:spcBef>
                <a:spcPts val="0"/>
              </a:spcBef>
              <a:spcAft>
                <a:spcPts val="0"/>
              </a:spcAft>
              <a:buClrTx/>
              <a:buFontTx/>
              <a:buNone/>
              <a:defRPr/>
            </a:pPr>
            <a:r>
              <a:rPr lang="en-US" altLang="en-US" sz="1800">
                <a:solidFill>
                  <a:prstClr val="black"/>
                </a:solidFill>
                <a:latin typeface="Calibri"/>
              </a:rPr>
              <a:t>CAP 101 - Introducing CAP</a:t>
            </a:r>
          </a:p>
        </p:txBody>
      </p:sp>
      <p:sp>
        <p:nvSpPr>
          <p:cNvPr id="6" name="Slide Number Placeholder 5"/>
          <p:cNvSpPr>
            <a:spLocks noGrp="1"/>
          </p:cNvSpPr>
          <p:nvPr>
            <p:ph type="sldNum" sz="quarter" idx="12"/>
          </p:nvPr>
        </p:nvSpPr>
        <p:spPr/>
        <p:txBody>
          <a:bodyPr/>
          <a:lstStyle/>
          <a:p>
            <a:pPr>
              <a:defRPr/>
            </a:pPr>
            <a:fld id="{8DA0EEDB-CDF4-4222-A6F6-2AAF75135F0C}" type="slidenum">
              <a:rPr lang="en-US" altLang="en-US">
                <a:solidFill>
                  <a:prstClr val="black">
                    <a:tint val="75000"/>
                  </a:prstClr>
                </a:solidFill>
              </a:rPr>
              <a:pPr>
                <a:defRPr/>
              </a:pPr>
              <a:t>10</a:t>
            </a:fld>
            <a:endParaRPr lang="en-US" altLang="en-US">
              <a:solidFill>
                <a:prstClr val="black">
                  <a:tint val="75000"/>
                </a:prstClr>
              </a:solidFill>
            </a:endParaRPr>
          </a:p>
        </p:txBody>
      </p:sp>
      <p:sp>
        <p:nvSpPr>
          <p:cNvPr id="17412" name="Rectangle 2"/>
          <p:cNvSpPr>
            <a:spLocks noGrp="1" noChangeArrowheads="1"/>
          </p:cNvSpPr>
          <p:nvPr>
            <p:ph type="title"/>
          </p:nvPr>
        </p:nvSpPr>
        <p:spPr>
          <a:xfrm>
            <a:off x="683568" y="332656"/>
            <a:ext cx="7278565" cy="536575"/>
          </a:xfrm>
          <a:noFill/>
        </p:spPr>
        <p:txBody>
          <a:bodyPr anchor="b">
            <a:noAutofit/>
          </a:bodyPr>
          <a:lstStyle/>
          <a:p>
            <a:pPr eaLnBrk="1" hangingPunct="1">
              <a:tabLst>
                <a:tab pos="457200" algn="l"/>
              </a:tabLst>
            </a:pPr>
            <a:r>
              <a:rPr lang="en-US" altLang="en-US" b="1" dirty="0" smtClean="0">
                <a:solidFill>
                  <a:srgbClr val="0000FF"/>
                </a:solidFill>
                <a:latin typeface="Verdana" pitchFamily="34" charset="0"/>
              </a:rPr>
              <a:t>Le Format de CAP</a:t>
            </a:r>
          </a:p>
        </p:txBody>
      </p:sp>
      <p:sp>
        <p:nvSpPr>
          <p:cNvPr id="17413" name="Rectangle 3"/>
          <p:cNvSpPr>
            <a:spLocks noGrp="1" noChangeArrowheads="1"/>
          </p:cNvSpPr>
          <p:nvPr>
            <p:ph type="body" idx="1"/>
          </p:nvPr>
        </p:nvSpPr>
        <p:spPr>
          <a:xfrm>
            <a:off x="539552" y="1268760"/>
            <a:ext cx="7995138" cy="4824536"/>
          </a:xfrm>
          <a:noFill/>
          <a:extLst>
            <a:ext uri="{91240B29-F687-4F45-9708-019B960494DF}">
              <a14:hiddenLine xmlns:a14="http://schemas.microsoft.com/office/drawing/2010/main" w="3175" cmpd="sng">
                <a:solidFill>
                  <a:schemeClr val="tx1"/>
                </a:solidFill>
                <a:miter lim="800000"/>
                <a:headEnd/>
                <a:tailEnd/>
              </a14:hiddenLine>
            </a:ext>
          </a:extLst>
        </p:spPr>
        <p:txBody>
          <a:bodyPr>
            <a:normAutofit fontScale="92500" lnSpcReduction="10000"/>
          </a:bodyPr>
          <a:lstStyle/>
          <a:p>
            <a:pPr marL="393700" indent="-393700" eaLnBrk="1" hangingPunct="1"/>
            <a:endParaRPr lang="en-US" altLang="en-US" sz="2800" b="1" dirty="0" smtClean="0"/>
          </a:p>
          <a:p>
            <a:pPr marL="393700" indent="-393700"/>
            <a:r>
              <a:rPr lang="fr-FR" altLang="en-US" b="1" dirty="0"/>
              <a:t>Catégories </a:t>
            </a:r>
            <a:r>
              <a:rPr lang="fr-FR" altLang="en-US" b="1" dirty="0" smtClean="0"/>
              <a:t>d'événements: </a:t>
            </a:r>
            <a:r>
              <a:rPr lang="fr-FR" altLang="en-US" sz="2400" i="1" dirty="0" smtClean="0"/>
              <a:t>(Météorologie</a:t>
            </a:r>
            <a:r>
              <a:rPr lang="fr-FR" altLang="en-US" sz="2400" i="1" dirty="0"/>
              <a:t>, incendie, santé, transports, etc</a:t>
            </a:r>
            <a:r>
              <a:rPr lang="fr-FR" altLang="en-US" sz="2400" i="1" dirty="0" smtClean="0"/>
              <a:t>.)</a:t>
            </a:r>
          </a:p>
          <a:p>
            <a:pPr marL="393700" indent="-393700"/>
            <a:endParaRPr lang="fr-FR" altLang="en-US" sz="2400" i="1" dirty="0"/>
          </a:p>
          <a:p>
            <a:pPr marL="393700" indent="-393700"/>
            <a:r>
              <a:rPr lang="fr-FR" altLang="en-US" b="1" dirty="0"/>
              <a:t>Urgence: </a:t>
            </a:r>
            <a:r>
              <a:rPr lang="fr-FR" altLang="en-US" sz="2400" i="1" dirty="0"/>
              <a:t>(</a:t>
            </a:r>
            <a:r>
              <a:rPr lang="fr-FR" altLang="en-US" sz="2400" i="1" dirty="0" smtClean="0"/>
              <a:t>Immédiate, Attendue, Future, Passée…)</a:t>
            </a:r>
            <a:endParaRPr lang="fr-FR" altLang="en-US" sz="2400" i="1" dirty="0"/>
          </a:p>
          <a:p>
            <a:pPr marL="393700" indent="-393700"/>
            <a:endParaRPr lang="fr-FR" altLang="en-US" b="1" dirty="0" smtClean="0"/>
          </a:p>
          <a:p>
            <a:pPr marL="393700" indent="-393700"/>
            <a:r>
              <a:rPr lang="fr-FR" altLang="en-US" b="1" dirty="0" smtClean="0"/>
              <a:t>Gravité</a:t>
            </a:r>
            <a:r>
              <a:rPr lang="fr-FR" altLang="en-US" b="1" dirty="0"/>
              <a:t>: </a:t>
            </a:r>
            <a:r>
              <a:rPr lang="fr-FR" altLang="en-US" sz="2400" i="1" dirty="0"/>
              <a:t>(extrême, sévère, modérée, mineure, inconnue)</a:t>
            </a:r>
          </a:p>
          <a:p>
            <a:pPr marL="393700" indent="-393700"/>
            <a:endParaRPr lang="fr-FR" altLang="en-US" b="1" dirty="0" smtClean="0"/>
          </a:p>
          <a:p>
            <a:pPr marL="393700" indent="-393700"/>
            <a:r>
              <a:rPr lang="fr-FR" altLang="en-US" b="1" dirty="0" smtClean="0"/>
              <a:t>Certitude</a:t>
            </a:r>
            <a:r>
              <a:rPr lang="fr-FR" altLang="en-US" b="1" dirty="0"/>
              <a:t>: </a:t>
            </a:r>
            <a:r>
              <a:rPr lang="fr-FR" altLang="en-US" sz="2400" i="1" dirty="0"/>
              <a:t>(très probable, probable, possible, improbable, inconnue</a:t>
            </a:r>
            <a:r>
              <a:rPr lang="fr-FR" altLang="en-US" sz="2000" i="1" dirty="0"/>
              <a:t>)</a:t>
            </a:r>
            <a:endParaRPr lang="en-US" altLang="en-US" sz="2000" i="1" dirty="0" smtClean="0"/>
          </a:p>
        </p:txBody>
      </p:sp>
      <p:sp>
        <p:nvSpPr>
          <p:cNvPr id="17414" name="Text Box 4"/>
          <p:cNvSpPr txBox="1">
            <a:spLocks noChangeArrowheads="1"/>
          </p:cNvSpPr>
          <p:nvPr/>
        </p:nvSpPr>
        <p:spPr bwMode="auto">
          <a:xfrm>
            <a:off x="1459523" y="1720851"/>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457200" eaLnBrk="1" fontAlgn="auto" hangingPunct="1">
              <a:spcBef>
                <a:spcPct val="0"/>
              </a:spcBef>
              <a:spcAft>
                <a:spcPts val="0"/>
              </a:spcAft>
              <a:buClrTx/>
              <a:buFontTx/>
              <a:buNone/>
            </a:pPr>
            <a:r>
              <a:rPr lang="en-US" altLang="en-US" sz="1800" b="1">
                <a:solidFill>
                  <a:prstClr val="black"/>
                </a:solidFill>
              </a:rPr>
              <a:t> </a:t>
            </a:r>
          </a:p>
        </p:txBody>
      </p:sp>
    </p:spTree>
    <p:extLst>
      <p:ext uri="{BB962C8B-B14F-4D97-AF65-F5344CB8AC3E}">
        <p14:creationId xmlns:p14="http://schemas.microsoft.com/office/powerpoint/2010/main" val="402208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6304" cy="1143000"/>
          </a:xfrm>
        </p:spPr>
        <p:txBody>
          <a:bodyPr>
            <a:normAutofit fontScale="90000"/>
          </a:bodyPr>
          <a:lstStyle/>
          <a:p>
            <a:r>
              <a:rPr lang="fr-CH" b="1" dirty="0" smtClean="0">
                <a:solidFill>
                  <a:srgbClr val="000099"/>
                </a:solidFill>
                <a:latin typeface="Arial" panose="020B0604020202020204" pitchFamily="34" charset="0"/>
                <a:cs typeface="Arial" panose="020B0604020202020204" pitchFamily="34" charset="0"/>
              </a:rPr>
              <a:t>Le CAP (</a:t>
            </a:r>
            <a:r>
              <a:rPr lang="fr-CH" b="1" dirty="0">
                <a:solidFill>
                  <a:srgbClr val="000099"/>
                </a:solidFill>
                <a:latin typeface="Arial" panose="020B0604020202020204" pitchFamily="34" charset="0"/>
                <a:cs typeface="Arial" panose="020B0604020202020204" pitchFamily="34" charset="0"/>
              </a:rPr>
              <a:t>C</a:t>
            </a:r>
            <a:r>
              <a:rPr lang="fr-CH" b="1" dirty="0" smtClean="0">
                <a:solidFill>
                  <a:srgbClr val="000099"/>
                </a:solidFill>
                <a:latin typeface="Arial" panose="020B0604020202020204" pitchFamily="34" charset="0"/>
                <a:cs typeface="Arial" panose="020B0604020202020204" pitchFamily="34" charset="0"/>
              </a:rPr>
              <a:t>ommon </a:t>
            </a:r>
            <a:r>
              <a:rPr lang="fr-CH" b="1" dirty="0" err="1">
                <a:solidFill>
                  <a:srgbClr val="000099"/>
                </a:solidFill>
                <a:latin typeface="Arial" panose="020B0604020202020204" pitchFamily="34" charset="0"/>
                <a:cs typeface="Arial" panose="020B0604020202020204" pitchFamily="34" charset="0"/>
              </a:rPr>
              <a:t>Alerting</a:t>
            </a:r>
            <a:r>
              <a:rPr lang="fr-CH" b="1" dirty="0">
                <a:solidFill>
                  <a:srgbClr val="000099"/>
                </a:solidFill>
                <a:latin typeface="Arial" panose="020B0604020202020204" pitchFamily="34" charset="0"/>
                <a:cs typeface="Arial" panose="020B0604020202020204" pitchFamily="34" charset="0"/>
              </a:rPr>
              <a:t> </a:t>
            </a:r>
            <a:r>
              <a:rPr lang="fr-CH" b="1" dirty="0" smtClean="0">
                <a:solidFill>
                  <a:srgbClr val="000099"/>
                </a:solidFill>
                <a:latin typeface="Arial" panose="020B0604020202020204" pitchFamily="34" charset="0"/>
                <a:cs typeface="Arial" panose="020B0604020202020204" pitchFamily="34" charset="0"/>
              </a:rPr>
              <a:t>Protocol)</a:t>
            </a:r>
            <a:endParaRPr lang="en-US" b="1" dirty="0">
              <a:solidFill>
                <a:srgbClr val="0000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5575" y="1859507"/>
            <a:ext cx="3323230" cy="4525963"/>
          </a:xfrm>
          <a:solidFill>
            <a:schemeClr val="accent2">
              <a:lumMod val="20000"/>
              <a:lumOff val="80000"/>
              <a:alpha val="11000"/>
            </a:schemeClr>
          </a:solidFill>
        </p:spPr>
        <p:txBody>
          <a:bodyPr>
            <a:normAutofit fontScale="92500" lnSpcReduction="10000"/>
          </a:bodyPr>
          <a:lstStyle/>
          <a:p>
            <a:pPr marL="0" indent="0" algn="ctr">
              <a:buNone/>
            </a:pPr>
            <a:r>
              <a:rPr lang="en-US" dirty="0" err="1" smtClean="0"/>
              <a:t>Avertissement</a:t>
            </a:r>
            <a:r>
              <a:rPr lang="en-US" dirty="0" smtClean="0"/>
              <a:t> </a:t>
            </a:r>
            <a:r>
              <a:rPr lang="en-US" dirty="0" err="1" smtClean="0"/>
              <a:t>disséminé</a:t>
            </a:r>
            <a:r>
              <a:rPr lang="en-US" dirty="0" smtClean="0"/>
              <a:t>  </a:t>
            </a:r>
            <a:r>
              <a:rPr lang="en-US" b="1" dirty="0" err="1" smtClean="0">
                <a:solidFill>
                  <a:srgbClr val="FF0000"/>
                </a:solidFill>
              </a:rPr>
              <a:t>simultanement</a:t>
            </a:r>
            <a:endParaRPr lang="en-US" b="1" dirty="0" smtClean="0">
              <a:solidFill>
                <a:srgbClr val="FF0000"/>
              </a:solidFill>
            </a:endParaRPr>
          </a:p>
          <a:p>
            <a:pPr marL="0" indent="0" algn="ctr">
              <a:buNone/>
            </a:pPr>
            <a:r>
              <a:rPr lang="en-US" b="1" dirty="0" smtClean="0"/>
              <a:t>à travers </a:t>
            </a:r>
            <a:r>
              <a:rPr lang="en-US" b="1" dirty="0" err="1" smtClean="0"/>
              <a:t>plusieurs</a:t>
            </a:r>
            <a:r>
              <a:rPr lang="en-US" b="1" dirty="0" smtClean="0"/>
              <a:t> </a:t>
            </a:r>
            <a:r>
              <a:rPr lang="en-US" b="1" dirty="0" err="1" smtClean="0"/>
              <a:t>canaux</a:t>
            </a:r>
            <a:r>
              <a:rPr lang="en-US" b="1" dirty="0" smtClean="0"/>
              <a:t> </a:t>
            </a:r>
            <a:r>
              <a:rPr lang="en-US" b="1" dirty="0" err="1" smtClean="0"/>
              <a:t>d’avertissements</a:t>
            </a:r>
            <a:endParaRPr lang="en-US" dirty="0" smtClean="0"/>
          </a:p>
          <a:p>
            <a:pPr marL="0" indent="0" algn="ctr">
              <a:buNone/>
            </a:pPr>
            <a:r>
              <a:rPr lang="fr-CH" i="1" dirty="0" smtClean="0">
                <a:solidFill>
                  <a:srgbClr val="000066"/>
                </a:solidFill>
              </a:rPr>
              <a:t>( TV, radio, internet, cellulaires, panneaux de signalisation </a:t>
            </a:r>
            <a:r>
              <a:rPr lang="fr-CH" i="1" dirty="0">
                <a:solidFill>
                  <a:srgbClr val="000066"/>
                </a:solidFill>
              </a:rPr>
              <a:t>.</a:t>
            </a:r>
            <a:r>
              <a:rPr lang="fr-CH" i="1" dirty="0" smtClean="0">
                <a:solidFill>
                  <a:srgbClr val="000066"/>
                </a:solidFill>
              </a:rPr>
              <a:t>.. </a:t>
            </a:r>
            <a:r>
              <a:rPr lang="fr-CH" i="1" dirty="0" err="1" smtClean="0">
                <a:solidFill>
                  <a:srgbClr val="000066"/>
                </a:solidFill>
              </a:rPr>
              <a:t>etc</a:t>
            </a:r>
            <a:r>
              <a:rPr lang="fr-CH" i="1" dirty="0" smtClean="0">
                <a:solidFill>
                  <a:srgbClr val="000066"/>
                </a:solidFill>
              </a:rPr>
              <a:t>)</a:t>
            </a:r>
            <a:endParaRPr lang="en-US" i="1" dirty="0">
              <a:solidFill>
                <a:srgbClr val="000066"/>
              </a:solidFill>
            </a:endParaRPr>
          </a:p>
          <a:p>
            <a:endParaRPr lang="en-US" dirty="0"/>
          </a:p>
        </p:txBody>
      </p:sp>
      <p:sp>
        <p:nvSpPr>
          <p:cNvPr id="4" name="AutoShape 4" descr="Image result for digital road signs weat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pic>
        <p:nvPicPr>
          <p:cNvPr id="7" name="Picture 6" descr="Image result for digital road signs weather"/>
          <p:cNvPicPr/>
          <p:nvPr/>
        </p:nvPicPr>
        <p:blipFill rotWithShape="1">
          <a:blip r:embed="rId2" cstate="print">
            <a:extLst>
              <a:ext uri="{28A0092B-C50C-407E-A947-70E740481C1C}">
                <a14:useLocalDpi xmlns:a14="http://schemas.microsoft.com/office/drawing/2010/main" val="0"/>
              </a:ext>
            </a:extLst>
          </a:blip>
          <a:srcRect l="13519" t="15995" r="21620" b="12750"/>
          <a:stretch/>
        </p:blipFill>
        <p:spPr bwMode="auto">
          <a:xfrm>
            <a:off x="5991365" y="4825325"/>
            <a:ext cx="2869857" cy="1860396"/>
          </a:xfrm>
          <a:prstGeom prst="rect">
            <a:avLst/>
          </a:prstGeom>
          <a:noFill/>
          <a:ln>
            <a:noFill/>
          </a:ln>
        </p:spPr>
      </p:pic>
      <p:sp>
        <p:nvSpPr>
          <p:cNvPr id="5" name="AutoShape 8" descr="Image result for rad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sp>
        <p:nvSpPr>
          <p:cNvPr id="6" name="AutoShape 10" descr="Image result for rad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pic>
        <p:nvPicPr>
          <p:cNvPr id="1036" name="Picture 12" descr="Image result for rad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7536" y="1607877"/>
            <a:ext cx="1677501" cy="167750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Image result for websi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pic>
        <p:nvPicPr>
          <p:cNvPr id="1040" name="Picture 16" descr="Image result for web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342" y="3285378"/>
            <a:ext cx="2009695" cy="1214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televi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7529" y="241941"/>
            <a:ext cx="1927508" cy="1235451"/>
          </a:xfrm>
          <a:prstGeom prst="rect">
            <a:avLst/>
          </a:prstGeom>
          <a:noFill/>
          <a:extLst>
            <a:ext uri="{909E8E84-426E-40DD-AFC4-6F175D3DCCD1}">
              <a14:hiddenFill xmlns:a14="http://schemas.microsoft.com/office/drawing/2010/main">
                <a:solidFill>
                  <a:srgbClr val="FFFFFF"/>
                </a:solidFill>
              </a14:hiddenFill>
            </a:ext>
          </a:extLst>
        </p:spPr>
      </p:pic>
      <p:sp>
        <p:nvSpPr>
          <p:cNvPr id="9" name="Vertical Scroll 8"/>
          <p:cNvSpPr/>
          <p:nvPr/>
        </p:nvSpPr>
        <p:spPr>
          <a:xfrm>
            <a:off x="4148919" y="2446628"/>
            <a:ext cx="1419368" cy="1446076"/>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buClrTx/>
              <a:buFontTx/>
              <a:buNone/>
            </a:pPr>
            <a:r>
              <a:rPr lang="en-US" sz="2000" b="1" dirty="0">
                <a:solidFill>
                  <a:srgbClr val="C0504D"/>
                </a:solidFill>
              </a:rPr>
              <a:t>CAP warning</a:t>
            </a:r>
          </a:p>
        </p:txBody>
      </p:sp>
      <p:cxnSp>
        <p:nvCxnSpPr>
          <p:cNvPr id="11" name="Straight Arrow Connector 10"/>
          <p:cNvCxnSpPr/>
          <p:nvPr/>
        </p:nvCxnSpPr>
        <p:spPr>
          <a:xfrm flipV="1">
            <a:off x="5456679" y="1009934"/>
            <a:ext cx="1517327" cy="1784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456679" y="2552130"/>
            <a:ext cx="1380850" cy="4844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495198" y="3285379"/>
            <a:ext cx="1110318" cy="3687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567987" y="3654162"/>
            <a:ext cx="748651" cy="10270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AutoShape 20" descr="Image result for mobile phon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sp>
        <p:nvSpPr>
          <p:cNvPr id="22" name="AutoShape 26" descr="Image result for mobile phon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sp>
        <p:nvSpPr>
          <p:cNvPr id="23" name="AutoShape 28" descr="Image result for mobile phon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Calibri"/>
            </a:endParaRPr>
          </a:p>
        </p:txBody>
      </p:sp>
    </p:spTree>
    <p:extLst>
      <p:ext uri="{BB962C8B-B14F-4D97-AF65-F5344CB8AC3E}">
        <p14:creationId xmlns:p14="http://schemas.microsoft.com/office/powerpoint/2010/main" val="291775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192" t="12295" r="20636" b="17714"/>
          <a:stretch/>
        </p:blipFill>
        <p:spPr bwMode="auto">
          <a:xfrm>
            <a:off x="162078" y="90012"/>
            <a:ext cx="8874418" cy="600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41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24944"/>
            <a:ext cx="8229600" cy="2808312"/>
          </a:xfrm>
        </p:spPr>
        <p:txBody>
          <a:bodyPr>
            <a:normAutofit fontScale="90000"/>
          </a:bodyPr>
          <a:lstStyle/>
          <a:p>
            <a:r>
              <a:rPr lang="fr-FR" altLang="en-US" sz="2800" b="1" kern="0" dirty="0" smtClean="0">
                <a:solidFill>
                  <a:srgbClr val="0000FF"/>
                </a:solidFill>
                <a:latin typeface="Arial" pitchFamily="34" charset="0"/>
                <a:cs typeface="Arial" panose="020B0604020202020204" pitchFamily="34" charset="0"/>
              </a:rPr>
              <a:t> </a:t>
            </a:r>
            <a:r>
              <a:rPr lang="fr-FR" altLang="en-US" sz="4000" b="1" kern="0" dirty="0" smtClean="0">
                <a:solidFill>
                  <a:srgbClr val="0000FF"/>
                </a:solidFill>
                <a:latin typeface="Arial" pitchFamily="34" charset="0"/>
                <a:cs typeface="Arial" panose="020B0604020202020204" pitchFamily="34" charset="0"/>
              </a:rPr>
              <a:t>Projet </a:t>
            </a:r>
            <a:r>
              <a:rPr lang="fr-FR" altLang="en-US" sz="4000" b="1" kern="0" dirty="0">
                <a:solidFill>
                  <a:srgbClr val="0000FF"/>
                </a:solidFill>
                <a:latin typeface="Arial" pitchFamily="34" charset="0"/>
                <a:cs typeface="Arial" panose="020B0604020202020204" pitchFamily="34" charset="0"/>
              </a:rPr>
              <a:t>de démonstration </a:t>
            </a:r>
            <a:r>
              <a:rPr lang="fr-FR" altLang="en-US" sz="4000" b="1" kern="0" dirty="0" smtClean="0">
                <a:solidFill>
                  <a:srgbClr val="0000FF"/>
                </a:solidFill>
                <a:latin typeface="Arial" pitchFamily="34" charset="0"/>
                <a:cs typeface="Arial" panose="020B0604020202020204" pitchFamily="34" charset="0"/>
              </a:rPr>
              <a:t>de prévision </a:t>
            </a:r>
            <a:r>
              <a:rPr lang="fr-FR" altLang="en-US" sz="4000" b="1" kern="0" dirty="0">
                <a:solidFill>
                  <a:srgbClr val="0000FF"/>
                </a:solidFill>
                <a:latin typeface="Arial" pitchFamily="34" charset="0"/>
                <a:cs typeface="Arial" panose="020B0604020202020204" pitchFamily="34" charset="0"/>
              </a:rPr>
              <a:t>des </a:t>
            </a:r>
            <a:r>
              <a:rPr lang="fr-FR" altLang="en-US" sz="4000" b="1" kern="0" dirty="0" smtClean="0">
                <a:solidFill>
                  <a:srgbClr val="0000FF"/>
                </a:solidFill>
                <a:latin typeface="Arial" pitchFamily="34" charset="0"/>
                <a:cs typeface="Arial" panose="020B0604020202020204" pitchFamily="34" charset="0"/>
              </a:rPr>
              <a:t>conditions météorologiques extrêmes</a:t>
            </a:r>
            <a:br>
              <a:rPr lang="fr-FR" altLang="en-US" sz="4000" b="1" kern="0" dirty="0" smtClean="0">
                <a:solidFill>
                  <a:srgbClr val="0000FF"/>
                </a:solidFill>
                <a:latin typeface="Arial" pitchFamily="34" charset="0"/>
                <a:cs typeface="Arial" panose="020B0604020202020204" pitchFamily="34" charset="0"/>
              </a:rPr>
            </a:br>
            <a:r>
              <a:rPr lang="fr-FR" altLang="en-US" sz="4000" b="1" kern="0" dirty="0" smtClean="0">
                <a:solidFill>
                  <a:srgbClr val="0000FF"/>
                </a:solidFill>
                <a:latin typeface="Arial" pitchFamily="34" charset="0"/>
                <a:cs typeface="Arial" panose="020B0604020202020204" pitchFamily="34" charset="0"/>
              </a:rPr>
              <a:t/>
            </a:r>
            <a:br>
              <a:rPr lang="fr-FR" altLang="en-US" sz="4000" b="1" kern="0" dirty="0" smtClean="0">
                <a:solidFill>
                  <a:srgbClr val="0000FF"/>
                </a:solidFill>
                <a:latin typeface="Arial" pitchFamily="34" charset="0"/>
                <a:cs typeface="Arial" panose="020B0604020202020204" pitchFamily="34" charset="0"/>
              </a:rPr>
            </a:br>
            <a:r>
              <a:rPr lang="fr-FR" altLang="en-US" sz="4000" b="1" i="1" kern="0" dirty="0" smtClean="0">
                <a:solidFill>
                  <a:srgbClr val="0000FF"/>
                </a:solidFill>
                <a:latin typeface="Arial" pitchFamily="34" charset="0"/>
                <a:cs typeface="Arial" panose="020B0604020202020204" pitchFamily="34" charset="0"/>
              </a:rPr>
              <a:t>Un des projets phares de l’</a:t>
            </a:r>
            <a:r>
              <a:rPr lang="fr-FR" altLang="en-US" sz="4000" b="1" i="1" kern="0" dirty="0" err="1" smtClean="0">
                <a:solidFill>
                  <a:srgbClr val="0000FF"/>
                </a:solidFill>
                <a:latin typeface="Arial" pitchFamily="34" charset="0"/>
                <a:cs typeface="Arial" panose="020B0604020202020204" pitchFamily="34" charset="0"/>
              </a:rPr>
              <a:t>OMM</a:t>
            </a:r>
            <a:r>
              <a:rPr lang="fr-FR" altLang="en-US" sz="4000" b="1" i="1" kern="0" dirty="0" err="1" smtClean="0">
                <a:solidFill>
                  <a:srgbClr val="FFFFFF"/>
                </a:solidFill>
                <a:latin typeface="Arial" pitchFamily="34" charset="0"/>
                <a:cs typeface="Arial" panose="020B0604020202020204" pitchFamily="34" charset="0"/>
              </a:rPr>
              <a:t>o</a:t>
            </a:r>
            <a:r>
              <a:rPr lang="fr-FR" altLang="en-US" sz="4000" b="1" i="1" kern="0" dirty="0" smtClean="0">
                <a:solidFill>
                  <a:srgbClr val="FFFFFF"/>
                </a:solidFill>
                <a:latin typeface="Arial" pitchFamily="34" charset="0"/>
                <a:cs typeface="Arial" panose="020B0604020202020204" pitchFamily="34" charset="0"/>
              </a:rPr>
              <a:t/>
            </a:r>
            <a:br>
              <a:rPr lang="fr-FR" altLang="en-US" sz="4000" b="1" i="1" kern="0" dirty="0" smtClean="0">
                <a:solidFill>
                  <a:srgbClr val="FFFFFF"/>
                </a:solidFill>
                <a:latin typeface="Arial" pitchFamily="34" charset="0"/>
                <a:cs typeface="Arial" panose="020B0604020202020204" pitchFamily="34" charset="0"/>
              </a:rPr>
            </a:br>
            <a:r>
              <a:rPr lang="fr-FR" altLang="en-US" sz="4000" b="1" i="1" kern="0" dirty="0">
                <a:solidFill>
                  <a:srgbClr val="FFFFFF"/>
                </a:solidFill>
                <a:latin typeface="Arial" pitchFamily="34" charset="0"/>
                <a:cs typeface="Arial" panose="020B0604020202020204" pitchFamily="34" charset="0"/>
              </a:rPr>
              <a:t/>
            </a:r>
            <a:br>
              <a:rPr lang="fr-FR" altLang="en-US" sz="4000" b="1" i="1" kern="0" dirty="0">
                <a:solidFill>
                  <a:srgbClr val="FFFFFF"/>
                </a:solidFill>
                <a:latin typeface="Arial" pitchFamily="34" charset="0"/>
                <a:cs typeface="Arial" panose="020B0604020202020204" pitchFamily="34" charset="0"/>
              </a:rPr>
            </a:br>
            <a:r>
              <a:rPr lang="fr-FR" altLang="en-US" sz="4000" b="1" kern="0" dirty="0" smtClean="0">
                <a:solidFill>
                  <a:srgbClr val="FFFFFF"/>
                </a:solidFill>
                <a:latin typeface="Arial" pitchFamily="34" charset="0"/>
                <a:cs typeface="Arial" panose="020B0604020202020204" pitchFamily="34" charset="0"/>
              </a:rPr>
              <a:t>Un</a:t>
            </a:r>
            <a:r>
              <a:rPr lang="en-GB" altLang="en-US" sz="2800" b="1" kern="0" dirty="0" smtClean="0">
                <a:solidFill>
                  <a:srgbClr val="FFFFFF"/>
                </a:solidFill>
                <a:latin typeface="Arial" pitchFamily="34" charset="0"/>
                <a:cs typeface="Arial" panose="020B0604020202020204" pitchFamily="34" charset="0"/>
              </a:rPr>
              <a:t> </a:t>
            </a:r>
            <a:r>
              <a:rPr lang="fr-FR" altLang="en-US" sz="2800" b="1" kern="0" dirty="0" smtClean="0">
                <a:solidFill>
                  <a:srgbClr val="0000FF"/>
                </a:solidFill>
                <a:latin typeface="Arial" pitchFamily="34" charset="0"/>
                <a:cs typeface="Arial" panose="020B0604020202020204" pitchFamily="34" charset="0"/>
              </a:rPr>
              <a:t> </a:t>
            </a:r>
            <a:r>
              <a:rPr lang="fr-FR" altLang="en-US" sz="2800" b="1" kern="0" dirty="0" smtClean="0">
                <a:solidFill>
                  <a:srgbClr val="FFFFFF"/>
                </a:solidFill>
                <a:latin typeface="Arial" pitchFamily="34" charset="0"/>
                <a:cs typeface="Arial" panose="020B0604020202020204" pitchFamily="34" charset="0"/>
              </a:rPr>
              <a:t>météorologiques</a:t>
            </a:r>
            <a:endParaRPr lang="en-US" dirty="0"/>
          </a:p>
        </p:txBody>
      </p:sp>
    </p:spTree>
    <p:extLst>
      <p:ext uri="{BB962C8B-B14F-4D97-AF65-F5344CB8AC3E}">
        <p14:creationId xmlns:p14="http://schemas.microsoft.com/office/powerpoint/2010/main" val="548995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C98F26CA-DB95-4B39-BD66-118D068D866F}" type="slidenum">
              <a:rPr lang="en-US" altLang="en-US" sz="1200" smtClean="0">
                <a:solidFill>
                  <a:srgbClr val="000000"/>
                </a:solidFill>
              </a:rPr>
              <a:pPr/>
              <a:t>14</a:t>
            </a:fld>
            <a:endParaRPr lang="en-US" altLang="en-US" sz="1200" smtClean="0">
              <a:solidFill>
                <a:srgbClr val="000000"/>
              </a:solidFill>
            </a:endParaRPr>
          </a:p>
        </p:txBody>
      </p:sp>
      <p:sp>
        <p:nvSpPr>
          <p:cNvPr id="5" name="Rectangle 2"/>
          <p:cNvSpPr txBox="1">
            <a:spLocks noChangeArrowheads="1"/>
          </p:cNvSpPr>
          <p:nvPr/>
        </p:nvSpPr>
        <p:spPr bwMode="auto">
          <a:xfrm>
            <a:off x="179388" y="1208508"/>
            <a:ext cx="849706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marL="457200" indent="-457200">
              <a:buClrTx/>
              <a:buFont typeface="Wingdings" pitchFamily="2" charset="2"/>
              <a:buChar char="Ø"/>
              <a:defRPr/>
            </a:pPr>
            <a:r>
              <a:rPr lang="en-US" altLang="en-US" sz="2100" b="1" kern="0" dirty="0" smtClean="0">
                <a:solidFill>
                  <a:schemeClr val="tx1"/>
                </a:solidFill>
              </a:rPr>
              <a:t>Nous ne </a:t>
            </a:r>
            <a:r>
              <a:rPr lang="en-US" altLang="en-US" sz="2100" b="1" kern="0" dirty="0" err="1" smtClean="0">
                <a:solidFill>
                  <a:schemeClr val="tx1"/>
                </a:solidFill>
              </a:rPr>
              <a:t>pouvons</a:t>
            </a:r>
            <a:r>
              <a:rPr lang="en-US" altLang="en-US" sz="2100" b="1" kern="0" dirty="0" smtClean="0">
                <a:solidFill>
                  <a:schemeClr val="tx1"/>
                </a:solidFill>
              </a:rPr>
              <a:t> </a:t>
            </a:r>
            <a:r>
              <a:rPr lang="en-US" altLang="en-US" sz="2100" b="1" kern="0" dirty="0" err="1" smtClean="0">
                <a:solidFill>
                  <a:schemeClr val="tx1"/>
                </a:solidFill>
              </a:rPr>
              <a:t>empêcher</a:t>
            </a:r>
            <a:r>
              <a:rPr lang="en-US" altLang="en-US" sz="2100" b="1" kern="0" dirty="0" smtClean="0">
                <a:solidFill>
                  <a:schemeClr val="tx1"/>
                </a:solidFill>
              </a:rPr>
              <a:t> les conditions </a:t>
            </a:r>
            <a:r>
              <a:rPr lang="en-US" altLang="en-US" sz="2100" b="1" kern="0" dirty="0" err="1" smtClean="0">
                <a:solidFill>
                  <a:schemeClr val="tx1"/>
                </a:solidFill>
              </a:rPr>
              <a:t>météorologiques</a:t>
            </a:r>
            <a:r>
              <a:rPr lang="en-US" altLang="en-US" sz="2100" b="1" kern="0" dirty="0" smtClean="0">
                <a:solidFill>
                  <a:schemeClr val="tx1"/>
                </a:solidFill>
              </a:rPr>
              <a:t> </a:t>
            </a:r>
            <a:r>
              <a:rPr lang="en-US" altLang="en-US" sz="2100" b="1" kern="0" dirty="0" err="1" smtClean="0">
                <a:solidFill>
                  <a:schemeClr val="tx1"/>
                </a:solidFill>
              </a:rPr>
              <a:t>extrêmes</a:t>
            </a:r>
            <a:r>
              <a:rPr lang="en-US" altLang="en-US" sz="2100" b="1" kern="0" dirty="0" smtClean="0">
                <a:solidFill>
                  <a:schemeClr val="tx1"/>
                </a:solidFill>
              </a:rPr>
              <a:t> et les </a:t>
            </a:r>
            <a:r>
              <a:rPr lang="en-US" altLang="en-US" sz="2100" b="1" kern="0" dirty="0" err="1" smtClean="0">
                <a:solidFill>
                  <a:schemeClr val="tx1"/>
                </a:solidFill>
              </a:rPr>
              <a:t>phénomènes</a:t>
            </a:r>
            <a:r>
              <a:rPr lang="en-US" altLang="en-US" sz="2100" b="1" kern="0" dirty="0" smtClean="0">
                <a:solidFill>
                  <a:schemeClr val="tx1"/>
                </a:solidFill>
              </a:rPr>
              <a:t> </a:t>
            </a:r>
            <a:r>
              <a:rPr lang="en-US" altLang="en-US" sz="2100" b="1" kern="0" dirty="0" err="1" smtClean="0">
                <a:solidFill>
                  <a:schemeClr val="tx1"/>
                </a:solidFill>
              </a:rPr>
              <a:t>hydrométéorologiques</a:t>
            </a:r>
            <a:r>
              <a:rPr lang="en-US" altLang="en-US" sz="2100" b="1" kern="0" dirty="0" smtClean="0">
                <a:solidFill>
                  <a:schemeClr val="tx1"/>
                </a:solidFill>
              </a:rPr>
              <a:t> </a:t>
            </a:r>
            <a:r>
              <a:rPr lang="en-US" altLang="en-US" sz="2100" b="1" kern="0" dirty="0" err="1" smtClean="0">
                <a:solidFill>
                  <a:schemeClr val="tx1"/>
                </a:solidFill>
              </a:rPr>
              <a:t>dangereux</a:t>
            </a:r>
            <a:r>
              <a:rPr lang="en-US" altLang="en-US" sz="2100" b="1" kern="0" dirty="0" smtClean="0">
                <a:solidFill>
                  <a:schemeClr val="tx1"/>
                </a:solidFill>
              </a:rPr>
              <a:t>, </a:t>
            </a:r>
            <a:r>
              <a:rPr lang="en-US" altLang="en-US" sz="2100" b="1" kern="0" dirty="0" err="1" smtClean="0">
                <a:solidFill>
                  <a:schemeClr val="tx1"/>
                </a:solidFill>
              </a:rPr>
              <a:t>mais</a:t>
            </a:r>
            <a:r>
              <a:rPr lang="en-US" altLang="en-US" sz="2100" b="1" kern="0" dirty="0" smtClean="0">
                <a:solidFill>
                  <a:schemeClr val="tx1"/>
                </a:solidFill>
              </a:rPr>
              <a:t> nous </a:t>
            </a:r>
            <a:r>
              <a:rPr lang="en-US" altLang="en-US" sz="2100" b="1" kern="0" dirty="0" err="1" smtClean="0">
                <a:solidFill>
                  <a:schemeClr val="tx1"/>
                </a:solidFill>
              </a:rPr>
              <a:t>pouvons</a:t>
            </a:r>
            <a:r>
              <a:rPr lang="en-US" altLang="en-US" sz="2100" b="1" kern="0" dirty="0" smtClean="0">
                <a:solidFill>
                  <a:schemeClr val="tx1"/>
                </a:solidFill>
              </a:rPr>
              <a:t> nous y </a:t>
            </a:r>
            <a:r>
              <a:rPr lang="en-US" altLang="en-US" sz="2100" b="1" kern="0" dirty="0" err="1" smtClean="0">
                <a:solidFill>
                  <a:schemeClr val="tx1"/>
                </a:solidFill>
              </a:rPr>
              <a:t>préparer</a:t>
            </a:r>
            <a:r>
              <a:rPr lang="en-US" altLang="en-US" sz="2100" b="1" kern="0" dirty="0" smtClean="0">
                <a:solidFill>
                  <a:schemeClr val="tx1"/>
                </a:solidFill>
              </a:rPr>
              <a:t>, </a:t>
            </a:r>
            <a:r>
              <a:rPr lang="en-US" altLang="en-US" sz="2100" b="1" kern="0" dirty="0" err="1" smtClean="0">
                <a:solidFill>
                  <a:schemeClr val="tx1"/>
                </a:solidFill>
              </a:rPr>
              <a:t>notamment</a:t>
            </a:r>
            <a:r>
              <a:rPr lang="en-US" altLang="en-US" sz="2100" b="1" kern="0" dirty="0" smtClean="0">
                <a:solidFill>
                  <a:schemeClr val="tx1"/>
                </a:solidFill>
              </a:rPr>
              <a:t> en </a:t>
            </a:r>
            <a:r>
              <a:rPr lang="en-US" altLang="en-US" sz="2100" b="1" kern="0" dirty="0" err="1" smtClean="0">
                <a:solidFill>
                  <a:schemeClr val="tx1"/>
                </a:solidFill>
              </a:rPr>
              <a:t>améliorant</a:t>
            </a:r>
            <a:r>
              <a:rPr lang="en-US" altLang="en-US" sz="2100" b="1" kern="0" dirty="0" smtClean="0">
                <a:solidFill>
                  <a:schemeClr val="tx1"/>
                </a:solidFill>
              </a:rPr>
              <a:t> les services de </a:t>
            </a:r>
            <a:r>
              <a:rPr lang="en-US" altLang="en-US" sz="2100" b="1" kern="0" dirty="0" err="1" smtClean="0">
                <a:solidFill>
                  <a:schemeClr val="tx1"/>
                </a:solidFill>
              </a:rPr>
              <a:t>prévision</a:t>
            </a:r>
            <a:r>
              <a:rPr lang="en-US" altLang="en-US" sz="2100" b="1" kern="0" dirty="0" smtClean="0">
                <a:solidFill>
                  <a:schemeClr val="tx1"/>
                </a:solidFill>
              </a:rPr>
              <a:t> et </a:t>
            </a:r>
            <a:r>
              <a:rPr lang="en-US" altLang="en-US" sz="2100" b="1" kern="0" dirty="0" err="1" smtClean="0">
                <a:solidFill>
                  <a:schemeClr val="tx1"/>
                </a:solidFill>
              </a:rPr>
              <a:t>d’alertes</a:t>
            </a:r>
            <a:endParaRPr lang="en-US" altLang="en-US" sz="2100" b="1" kern="0" dirty="0" smtClean="0">
              <a:solidFill>
                <a:schemeClr val="tx1"/>
              </a:solidFill>
            </a:endParaRPr>
          </a:p>
          <a:p>
            <a:pPr>
              <a:buClrTx/>
              <a:defRPr/>
            </a:pPr>
            <a:endParaRPr lang="en-US" altLang="en-US" sz="2100" b="1" kern="0" dirty="0" smtClean="0">
              <a:solidFill>
                <a:schemeClr val="tx1"/>
              </a:solidFill>
            </a:endParaRPr>
          </a:p>
          <a:p>
            <a:pPr marL="457200" indent="-457200">
              <a:buClrTx/>
              <a:buFont typeface="Wingdings" pitchFamily="2" charset="2"/>
              <a:buChar char="Ø"/>
              <a:defRPr/>
            </a:pPr>
            <a:r>
              <a:rPr lang="en-US" altLang="en-US" sz="2100" b="1" kern="0" dirty="0" err="1" smtClean="0">
                <a:solidFill>
                  <a:schemeClr val="tx1"/>
                </a:solidFill>
              </a:rPr>
              <a:t>Investir</a:t>
            </a:r>
            <a:r>
              <a:rPr lang="en-US" altLang="en-US" sz="2100" b="1" kern="0" dirty="0" smtClean="0">
                <a:solidFill>
                  <a:schemeClr val="tx1"/>
                </a:solidFill>
              </a:rPr>
              <a:t> </a:t>
            </a:r>
            <a:r>
              <a:rPr lang="en-US" altLang="en-US" sz="2100" b="1" kern="0" dirty="0" err="1" smtClean="0">
                <a:solidFill>
                  <a:schemeClr val="tx1"/>
                </a:solidFill>
              </a:rPr>
              <a:t>en</a:t>
            </a:r>
            <a:r>
              <a:rPr lang="en-US" altLang="en-US" sz="2100" b="1" kern="0" dirty="0" smtClean="0">
                <a:solidFill>
                  <a:schemeClr val="tx1"/>
                </a:solidFill>
              </a:rPr>
              <a:t> </a:t>
            </a:r>
            <a:r>
              <a:rPr lang="en-US" altLang="en-US" sz="2100" b="1" kern="0" dirty="0" err="1" smtClean="0">
                <a:solidFill>
                  <a:schemeClr val="tx1"/>
                </a:solidFill>
              </a:rPr>
              <a:t>amont</a:t>
            </a:r>
            <a:r>
              <a:rPr lang="en-US" altLang="en-US" sz="2100" b="1" kern="0" dirty="0" smtClean="0">
                <a:solidFill>
                  <a:schemeClr val="tx1"/>
                </a:solidFill>
              </a:rPr>
              <a:t>, par ex: </a:t>
            </a:r>
            <a:r>
              <a:rPr lang="en-US" altLang="en-US" sz="2100" b="1" kern="0" dirty="0" err="1" smtClean="0">
                <a:solidFill>
                  <a:schemeClr val="tx1"/>
                </a:solidFill>
              </a:rPr>
              <a:t>développement</a:t>
            </a:r>
            <a:r>
              <a:rPr lang="en-US" altLang="en-US" sz="2100" b="1" kern="0" dirty="0" smtClean="0">
                <a:solidFill>
                  <a:schemeClr val="tx1"/>
                </a:solidFill>
              </a:rPr>
              <a:t> des </a:t>
            </a:r>
            <a:r>
              <a:rPr lang="en-US" altLang="en-US" sz="2100" b="1" kern="0" dirty="0" err="1" smtClean="0">
                <a:solidFill>
                  <a:schemeClr val="tx1"/>
                </a:solidFill>
              </a:rPr>
              <a:t>capacités</a:t>
            </a:r>
            <a:r>
              <a:rPr lang="en-US" altLang="en-US" sz="2100" b="1" kern="0" dirty="0" smtClean="0">
                <a:solidFill>
                  <a:schemeClr val="tx1"/>
                </a:solidFill>
              </a:rPr>
              <a:t> des SMHN à diffuser des </a:t>
            </a:r>
            <a:r>
              <a:rPr lang="fr-FR" altLang="en-US" sz="2100" b="1" kern="0" dirty="0" smtClean="0">
                <a:solidFill>
                  <a:schemeClr val="tx1"/>
                </a:solidFill>
              </a:rPr>
              <a:t>prévisions </a:t>
            </a:r>
            <a:r>
              <a:rPr lang="fr-FR" altLang="en-US" sz="2100" b="1" kern="0" dirty="0">
                <a:solidFill>
                  <a:schemeClr val="tx1"/>
                </a:solidFill>
              </a:rPr>
              <a:t>axées sur les </a:t>
            </a:r>
            <a:r>
              <a:rPr lang="fr-FR" altLang="en-US" sz="2100" b="1" kern="0" dirty="0" smtClean="0">
                <a:solidFill>
                  <a:schemeClr val="tx1"/>
                </a:solidFill>
              </a:rPr>
              <a:t>impacts </a:t>
            </a:r>
            <a:r>
              <a:rPr lang="fr-FR" altLang="en-US" sz="2100" b="1" kern="0" dirty="0">
                <a:solidFill>
                  <a:schemeClr val="tx1"/>
                </a:solidFill>
              </a:rPr>
              <a:t>et </a:t>
            </a:r>
            <a:r>
              <a:rPr lang="fr-FR" altLang="en-US" sz="2100" b="1" kern="0" dirty="0" smtClean="0">
                <a:solidFill>
                  <a:schemeClr val="tx1"/>
                </a:solidFill>
              </a:rPr>
              <a:t>des avis </a:t>
            </a:r>
            <a:r>
              <a:rPr lang="fr-FR" altLang="en-US" sz="2100" b="1" kern="0" dirty="0">
                <a:solidFill>
                  <a:schemeClr val="tx1"/>
                </a:solidFill>
              </a:rPr>
              <a:t>axés sur les risques</a:t>
            </a:r>
            <a:r>
              <a:rPr lang="en-US" altLang="en-US" sz="2100" b="1" kern="0" dirty="0" smtClean="0">
                <a:solidFill>
                  <a:schemeClr val="tx1"/>
                </a:solidFill>
              </a:rPr>
              <a:t>, la </a:t>
            </a:r>
            <a:r>
              <a:rPr lang="en-US" altLang="en-US" sz="2100" b="1" kern="0" dirty="0" err="1" smtClean="0">
                <a:solidFill>
                  <a:schemeClr val="tx1"/>
                </a:solidFill>
              </a:rPr>
              <a:t>gestion</a:t>
            </a:r>
            <a:r>
              <a:rPr lang="en-US" altLang="en-US" sz="2100" b="1" kern="0" dirty="0" smtClean="0">
                <a:solidFill>
                  <a:schemeClr val="tx1"/>
                </a:solidFill>
              </a:rPr>
              <a:t> des catastrophes et </a:t>
            </a:r>
            <a:r>
              <a:rPr lang="en-US" altLang="en-US" sz="2100" b="1" kern="0" dirty="0" err="1" smtClean="0">
                <a:solidFill>
                  <a:schemeClr val="tx1"/>
                </a:solidFill>
              </a:rPr>
              <a:t>s’atteler</a:t>
            </a:r>
            <a:r>
              <a:rPr lang="en-US" altLang="en-US" sz="2100" b="1" kern="0" dirty="0" smtClean="0">
                <a:solidFill>
                  <a:schemeClr val="tx1"/>
                </a:solidFill>
              </a:rPr>
              <a:t> au </a:t>
            </a:r>
            <a:r>
              <a:rPr lang="en-US" altLang="en-US" sz="2100" b="1" kern="0" dirty="0" err="1" smtClean="0">
                <a:solidFill>
                  <a:schemeClr val="tx1"/>
                </a:solidFill>
              </a:rPr>
              <a:t>renforcement</a:t>
            </a:r>
            <a:r>
              <a:rPr lang="en-US" altLang="en-US" sz="2100" b="1" kern="0" dirty="0" smtClean="0">
                <a:solidFill>
                  <a:schemeClr val="tx1"/>
                </a:solidFill>
              </a:rPr>
              <a:t> des </a:t>
            </a:r>
            <a:r>
              <a:rPr lang="en-US" altLang="en-US" sz="2100" b="1" kern="0" dirty="0" err="1" smtClean="0">
                <a:solidFill>
                  <a:schemeClr val="tx1"/>
                </a:solidFill>
              </a:rPr>
              <a:t>systèmes</a:t>
            </a:r>
            <a:r>
              <a:rPr lang="en-US" altLang="en-US" sz="2100" b="1" kern="0" dirty="0" smtClean="0">
                <a:solidFill>
                  <a:schemeClr val="tx1"/>
                </a:solidFill>
              </a:rPr>
              <a:t> </a:t>
            </a:r>
            <a:r>
              <a:rPr lang="en-US" altLang="en-US" sz="2100" b="1" kern="0" dirty="0" err="1" smtClean="0">
                <a:solidFill>
                  <a:schemeClr val="tx1"/>
                </a:solidFill>
              </a:rPr>
              <a:t>d’alerte</a:t>
            </a:r>
            <a:r>
              <a:rPr lang="en-US" altLang="en-US" sz="2100" b="1" kern="0" dirty="0" smtClean="0">
                <a:solidFill>
                  <a:schemeClr val="tx1"/>
                </a:solidFill>
              </a:rPr>
              <a:t> </a:t>
            </a:r>
            <a:r>
              <a:rPr lang="en-US" altLang="en-US" sz="2100" b="1" kern="0" dirty="0" err="1" smtClean="0">
                <a:solidFill>
                  <a:schemeClr val="tx1"/>
                </a:solidFill>
              </a:rPr>
              <a:t>précoce</a:t>
            </a:r>
            <a:r>
              <a:rPr lang="en-US" altLang="en-US" sz="2100" b="1" kern="0" dirty="0" smtClean="0">
                <a:solidFill>
                  <a:schemeClr val="tx1"/>
                </a:solidFill>
              </a:rPr>
              <a:t> et de </a:t>
            </a:r>
            <a:r>
              <a:rPr lang="en-US" altLang="en-US" sz="2100" b="1" kern="0" dirty="0" err="1" smtClean="0">
                <a:solidFill>
                  <a:schemeClr val="tx1"/>
                </a:solidFill>
              </a:rPr>
              <a:t>réponse</a:t>
            </a:r>
            <a:r>
              <a:rPr lang="en-US" altLang="en-US" sz="2100" b="1" kern="0" dirty="0" smtClean="0">
                <a:solidFill>
                  <a:schemeClr val="tx1"/>
                </a:solidFill>
              </a:rPr>
              <a:t>.</a:t>
            </a:r>
          </a:p>
          <a:p>
            <a:pPr marL="457200" indent="-457200">
              <a:buClrTx/>
              <a:buFont typeface="Wingdings" pitchFamily="2" charset="2"/>
              <a:buChar char="Ø"/>
              <a:defRPr/>
            </a:pPr>
            <a:endParaRPr lang="en-US" altLang="en-US" sz="2100" b="1" kern="0" dirty="0" smtClean="0">
              <a:solidFill>
                <a:schemeClr val="tx1"/>
              </a:solidFill>
            </a:endParaRPr>
          </a:p>
          <a:p>
            <a:pPr marL="457200" indent="-457200">
              <a:buClrTx/>
              <a:buFont typeface="Wingdings" pitchFamily="2" charset="2"/>
              <a:buChar char="Ø"/>
              <a:defRPr/>
            </a:pPr>
            <a:r>
              <a:rPr lang="en-US" altLang="en-US" sz="2100" b="1" kern="0" dirty="0" err="1" smtClean="0">
                <a:solidFill>
                  <a:schemeClr val="tx1"/>
                </a:solidFill>
              </a:rPr>
              <a:t>L’instauration</a:t>
            </a:r>
            <a:r>
              <a:rPr lang="en-US" altLang="en-US" sz="2100" b="1" kern="0" dirty="0" smtClean="0">
                <a:solidFill>
                  <a:schemeClr val="tx1"/>
                </a:solidFill>
              </a:rPr>
              <a:t> d’un </a:t>
            </a:r>
            <a:r>
              <a:rPr lang="en-US" altLang="en-US" sz="2100" b="1" kern="0" dirty="0" err="1" smtClean="0">
                <a:solidFill>
                  <a:schemeClr val="tx1"/>
                </a:solidFill>
              </a:rPr>
              <a:t>système</a:t>
            </a:r>
            <a:r>
              <a:rPr lang="en-US" altLang="en-US" sz="2100" b="1" kern="0" dirty="0" smtClean="0">
                <a:solidFill>
                  <a:schemeClr val="tx1"/>
                </a:solidFill>
              </a:rPr>
              <a:t> </a:t>
            </a:r>
            <a:r>
              <a:rPr lang="en-US" altLang="en-US" sz="2100" b="1" kern="0" dirty="0" err="1" smtClean="0">
                <a:solidFill>
                  <a:schemeClr val="tx1"/>
                </a:solidFill>
              </a:rPr>
              <a:t>d’alerte</a:t>
            </a:r>
            <a:r>
              <a:rPr lang="en-US" altLang="en-US" sz="2100" b="1" kern="0" dirty="0" smtClean="0">
                <a:solidFill>
                  <a:schemeClr val="tx1"/>
                </a:solidFill>
              </a:rPr>
              <a:t> multi-dangers </a:t>
            </a:r>
            <a:r>
              <a:rPr lang="en-US" altLang="en-US" sz="2100" b="1" kern="0" dirty="0" err="1" smtClean="0">
                <a:solidFill>
                  <a:schemeClr val="tx1"/>
                </a:solidFill>
              </a:rPr>
              <a:t>permet</a:t>
            </a:r>
            <a:r>
              <a:rPr lang="en-US" altLang="en-US" sz="2100" b="1" kern="0" dirty="0" smtClean="0">
                <a:solidFill>
                  <a:schemeClr val="tx1"/>
                </a:solidFill>
              </a:rPr>
              <a:t> de </a:t>
            </a:r>
            <a:r>
              <a:rPr lang="en-US" altLang="en-US" sz="2100" b="1" kern="0" dirty="0" err="1" smtClean="0">
                <a:solidFill>
                  <a:schemeClr val="tx1"/>
                </a:solidFill>
              </a:rPr>
              <a:t>sauver</a:t>
            </a:r>
            <a:r>
              <a:rPr lang="en-US" altLang="en-US" sz="2100" b="1" kern="0" dirty="0" smtClean="0">
                <a:solidFill>
                  <a:schemeClr val="tx1"/>
                </a:solidFill>
              </a:rPr>
              <a:t> des vies et de </a:t>
            </a:r>
            <a:r>
              <a:rPr lang="en-US" altLang="en-US" sz="2100" b="1" kern="0" dirty="0" err="1" smtClean="0">
                <a:solidFill>
                  <a:schemeClr val="tx1"/>
                </a:solidFill>
              </a:rPr>
              <a:t>réduire</a:t>
            </a:r>
            <a:r>
              <a:rPr lang="en-US" altLang="en-US" sz="2100" b="1" kern="0" dirty="0" smtClean="0">
                <a:solidFill>
                  <a:schemeClr val="tx1"/>
                </a:solidFill>
              </a:rPr>
              <a:t> les </a:t>
            </a:r>
            <a:r>
              <a:rPr lang="en-US" altLang="en-US" sz="2100" b="1" kern="0" dirty="0" err="1" smtClean="0">
                <a:solidFill>
                  <a:schemeClr val="tx1"/>
                </a:solidFill>
              </a:rPr>
              <a:t>dégats</a:t>
            </a:r>
            <a:r>
              <a:rPr lang="en-US" altLang="en-US" sz="2100" b="1" kern="0" dirty="0" smtClean="0">
                <a:solidFill>
                  <a:schemeClr val="tx1"/>
                </a:solidFill>
              </a:rPr>
              <a:t> </a:t>
            </a:r>
            <a:r>
              <a:rPr lang="en-US" altLang="en-US" sz="2100" b="1" kern="0" dirty="0" err="1" smtClean="0">
                <a:solidFill>
                  <a:schemeClr val="tx1"/>
                </a:solidFill>
              </a:rPr>
              <a:t>dus</a:t>
            </a:r>
            <a:r>
              <a:rPr lang="en-US" altLang="en-US" sz="2100" b="1" kern="0" dirty="0" smtClean="0">
                <a:solidFill>
                  <a:schemeClr val="tx1"/>
                </a:solidFill>
              </a:rPr>
              <a:t> aux </a:t>
            </a:r>
            <a:r>
              <a:rPr lang="en-US" altLang="en-US" sz="2100" b="1" kern="0" dirty="0" err="1" smtClean="0">
                <a:solidFill>
                  <a:schemeClr val="tx1"/>
                </a:solidFill>
              </a:rPr>
              <a:t>phénomènes</a:t>
            </a:r>
            <a:r>
              <a:rPr lang="en-US" altLang="en-US" sz="2100" b="1" kern="0" dirty="0" smtClean="0">
                <a:solidFill>
                  <a:schemeClr val="tx1"/>
                </a:solidFill>
              </a:rPr>
              <a:t> </a:t>
            </a:r>
            <a:r>
              <a:rPr lang="en-US" altLang="en-US" sz="2100" b="1" kern="0" dirty="0" err="1" smtClean="0">
                <a:solidFill>
                  <a:schemeClr val="tx1"/>
                </a:solidFill>
              </a:rPr>
              <a:t>hydrométéorologiques</a:t>
            </a:r>
            <a:r>
              <a:rPr lang="en-US" altLang="en-US" sz="2100" b="1" kern="0" dirty="0" smtClean="0">
                <a:solidFill>
                  <a:schemeClr val="tx1"/>
                </a:solidFill>
              </a:rPr>
              <a:t> </a:t>
            </a:r>
            <a:r>
              <a:rPr lang="en-US" altLang="en-US" sz="2100" b="1" kern="0" dirty="0" err="1" smtClean="0">
                <a:solidFill>
                  <a:schemeClr val="tx1"/>
                </a:solidFill>
              </a:rPr>
              <a:t>dangereux</a:t>
            </a:r>
            <a:r>
              <a:rPr lang="en-US" altLang="en-US" sz="2100" b="1" kern="0" dirty="0" smtClean="0">
                <a:solidFill>
                  <a:schemeClr val="tx1"/>
                </a:solidFill>
              </a:rPr>
              <a:t>. </a:t>
            </a:r>
          </a:p>
          <a:p>
            <a:pPr marL="457200" indent="-457200">
              <a:buClrTx/>
              <a:buFont typeface="Wingdings" pitchFamily="2" charset="2"/>
              <a:buChar char="Ø"/>
              <a:defRPr/>
            </a:pPr>
            <a:endParaRPr lang="en-US" altLang="en-US" sz="2100" b="1" kern="0" dirty="0" smtClean="0">
              <a:solidFill>
                <a:schemeClr val="tx1"/>
              </a:solidFill>
            </a:endParaRPr>
          </a:p>
          <a:p>
            <a:pPr marL="457200" indent="-457200">
              <a:buClrTx/>
              <a:buFont typeface="Wingdings" pitchFamily="2" charset="2"/>
              <a:buChar char="Ø"/>
              <a:defRPr/>
            </a:pPr>
            <a:r>
              <a:rPr lang="en-US" altLang="en-US" sz="2100" b="1" kern="0" dirty="0" smtClean="0">
                <a:solidFill>
                  <a:schemeClr val="tx1"/>
                </a:solidFill>
              </a:rPr>
              <a:t>Le SWFDP un grand contributor.</a:t>
            </a:r>
            <a:endParaRPr lang="en-US" altLang="en-US" sz="2100" kern="0" dirty="0" smtClean="0">
              <a:solidFill>
                <a:schemeClr val="tx1"/>
              </a:solidFill>
            </a:endParaRPr>
          </a:p>
        </p:txBody>
      </p:sp>
      <p:sp>
        <p:nvSpPr>
          <p:cNvPr id="6" name="Rectangle 2"/>
          <p:cNvSpPr txBox="1">
            <a:spLocks noChangeArrowheads="1"/>
          </p:cNvSpPr>
          <p:nvPr/>
        </p:nvSpPr>
        <p:spPr bwMode="auto">
          <a:xfrm>
            <a:off x="1159615" y="15025"/>
            <a:ext cx="7958137" cy="120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342900" indent="-342900" algn="ctr">
              <a:spcBef>
                <a:spcPct val="20000"/>
              </a:spcBef>
              <a:buNone/>
              <a:defRPr sz="2600" b="1">
                <a:solidFill>
                  <a:srgbClr val="000099"/>
                </a:solidFill>
                <a:latin typeface="Arial Black" pitchFamily="34" charset="0"/>
                <a:cs typeface="Arial" charset="0"/>
              </a:defRPr>
            </a:lvl1pPr>
            <a:lvl2pPr marL="742950" indent="-285750">
              <a:spcBef>
                <a:spcPct val="20000"/>
              </a:spcBef>
              <a:buChar char="§"/>
              <a:defRPr sz="2800"/>
            </a:lvl2pPr>
            <a:lvl3pPr marL="1143000" indent="-228600">
              <a:spcBef>
                <a:spcPct val="20000"/>
              </a:spcBef>
              <a:buChar cha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lr>
                <a:srgbClr val="FF9900"/>
              </a:buClr>
              <a:buFont typeface="Wingdings" pitchFamily="2" charset="2"/>
              <a:buChar char="§"/>
              <a:defRPr sz="2000"/>
            </a:lvl6pPr>
            <a:lvl7pPr marL="2971800" indent="-228600" eaLnBrk="0" fontAlgn="base" hangingPunct="0">
              <a:spcBef>
                <a:spcPct val="20000"/>
              </a:spcBef>
              <a:spcAft>
                <a:spcPct val="0"/>
              </a:spcAft>
              <a:buClr>
                <a:srgbClr val="FF9900"/>
              </a:buClr>
              <a:buFont typeface="Wingdings" pitchFamily="2" charset="2"/>
              <a:buChar char="§"/>
              <a:defRPr sz="2000"/>
            </a:lvl7pPr>
            <a:lvl8pPr marL="3429000" indent="-228600" eaLnBrk="0" fontAlgn="base" hangingPunct="0">
              <a:spcBef>
                <a:spcPct val="20000"/>
              </a:spcBef>
              <a:spcAft>
                <a:spcPct val="0"/>
              </a:spcAft>
              <a:buClr>
                <a:srgbClr val="FF9900"/>
              </a:buClr>
              <a:buFont typeface="Wingdings" pitchFamily="2" charset="2"/>
              <a:buChar char="§"/>
              <a:defRPr sz="2000"/>
            </a:lvl8pPr>
            <a:lvl9pPr marL="3886200" indent="-228600" eaLnBrk="0" fontAlgn="base" hangingPunct="0">
              <a:spcBef>
                <a:spcPct val="20000"/>
              </a:spcBef>
              <a:spcAft>
                <a:spcPct val="0"/>
              </a:spcAft>
              <a:buClr>
                <a:srgbClr val="FF9900"/>
              </a:buClr>
              <a:buFont typeface="Wingdings" pitchFamily="2" charset="2"/>
              <a:buChar char="§"/>
              <a:defRPr sz="2000"/>
            </a:lvl9pPr>
          </a:lstStyle>
          <a:p>
            <a:r>
              <a:rPr lang="en-US" altLang="en-US" dirty="0" err="1" smtClean="0"/>
              <a:t>Investir</a:t>
            </a:r>
            <a:r>
              <a:rPr lang="en-US" altLang="en-US" dirty="0" smtClean="0"/>
              <a:t> </a:t>
            </a:r>
            <a:r>
              <a:rPr lang="en-US" altLang="en-US" dirty="0" err="1" smtClean="0"/>
              <a:t>avant</a:t>
            </a:r>
            <a:r>
              <a:rPr lang="en-US" altLang="en-US" dirty="0" smtClean="0"/>
              <a:t> </a:t>
            </a:r>
            <a:r>
              <a:rPr lang="en-US" altLang="en-US" dirty="0" err="1" smtClean="0"/>
              <a:t>ou</a:t>
            </a:r>
            <a:r>
              <a:rPr lang="en-US" altLang="en-US" dirty="0" smtClean="0"/>
              <a:t> </a:t>
            </a:r>
            <a:r>
              <a:rPr lang="en-US" altLang="en-US" dirty="0" err="1" smtClean="0"/>
              <a:t>dépenser</a:t>
            </a:r>
            <a:r>
              <a:rPr lang="en-US" altLang="en-US" dirty="0" smtClean="0"/>
              <a:t> </a:t>
            </a:r>
            <a:br>
              <a:rPr lang="en-US" altLang="en-US" dirty="0" smtClean="0"/>
            </a:br>
            <a:r>
              <a:rPr lang="en-US" altLang="en-US" dirty="0" smtClean="0"/>
              <a:t>après </a:t>
            </a:r>
            <a:r>
              <a:rPr lang="en-US" altLang="en-US" dirty="0" err="1" smtClean="0"/>
              <a:t>une</a:t>
            </a:r>
            <a:r>
              <a:rPr lang="en-US" altLang="en-US" dirty="0" smtClean="0"/>
              <a:t> catastrophe?</a:t>
            </a:r>
            <a:endParaRPr lang="en-US" altLang="en-US" dirty="0"/>
          </a:p>
        </p:txBody>
      </p:sp>
      <p:pic>
        <p:nvPicPr>
          <p:cNvPr id="4301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008113" cy="93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19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idx="4294967295"/>
          </p:nvPr>
        </p:nvSpPr>
        <p:spPr>
          <a:xfrm>
            <a:off x="1501173" y="188118"/>
            <a:ext cx="7489825" cy="792163"/>
          </a:xfrm>
        </p:spPr>
        <p:txBody>
          <a:bodyPr/>
          <a:lstStyle/>
          <a:p>
            <a:r>
              <a:rPr lang="en-GB" altLang="en-US" sz="2600" b="1" dirty="0" err="1" smtClean="0">
                <a:solidFill>
                  <a:schemeClr val="accent2"/>
                </a:solidFill>
              </a:rPr>
              <a:t>Pourquoi</a:t>
            </a:r>
            <a:r>
              <a:rPr lang="en-GB" altLang="en-US" sz="2600" b="1" dirty="0" smtClean="0">
                <a:solidFill>
                  <a:schemeClr val="accent2"/>
                </a:solidFill>
              </a:rPr>
              <a:t> un </a:t>
            </a:r>
            <a:r>
              <a:rPr lang="en-GB" altLang="en-US" sz="2600" b="1" u="sng" dirty="0" err="1" smtClean="0">
                <a:solidFill>
                  <a:schemeClr val="accent2"/>
                </a:solidFill>
              </a:rPr>
              <a:t>projet</a:t>
            </a:r>
            <a:r>
              <a:rPr lang="en-GB" altLang="en-US" sz="2600" b="1" u="sng" dirty="0" smtClean="0">
                <a:solidFill>
                  <a:schemeClr val="accent2"/>
                </a:solidFill>
              </a:rPr>
              <a:t> </a:t>
            </a:r>
            <a:r>
              <a:rPr lang="en-GB" altLang="en-US" sz="2600" b="1" u="sng" dirty="0" err="1" smtClean="0">
                <a:solidFill>
                  <a:schemeClr val="accent2"/>
                </a:solidFill>
              </a:rPr>
              <a:t>sur</a:t>
            </a:r>
            <a:r>
              <a:rPr lang="en-GB" altLang="en-US" sz="2600" b="1" u="sng" dirty="0" smtClean="0">
                <a:solidFill>
                  <a:schemeClr val="accent2"/>
                </a:solidFill>
              </a:rPr>
              <a:t> la </a:t>
            </a:r>
            <a:r>
              <a:rPr lang="en-GB" altLang="en-US" sz="2600" b="1" u="sng" dirty="0" err="1" smtClean="0">
                <a:solidFill>
                  <a:schemeClr val="accent2"/>
                </a:solidFill>
              </a:rPr>
              <a:t>prévision</a:t>
            </a:r>
            <a:r>
              <a:rPr lang="en-GB" altLang="en-US" sz="2600" b="1" u="sng" dirty="0" smtClean="0">
                <a:solidFill>
                  <a:schemeClr val="accent2"/>
                </a:solidFill>
              </a:rPr>
              <a:t> des conditions </a:t>
            </a:r>
            <a:r>
              <a:rPr lang="en-GB" altLang="en-US" sz="2600" b="1" u="sng" dirty="0" err="1" smtClean="0">
                <a:solidFill>
                  <a:schemeClr val="accent2"/>
                </a:solidFill>
              </a:rPr>
              <a:t>météorologiques</a:t>
            </a:r>
            <a:r>
              <a:rPr lang="en-GB" altLang="en-US" sz="2600" b="1" u="sng" dirty="0" smtClean="0">
                <a:solidFill>
                  <a:schemeClr val="accent2"/>
                </a:solidFill>
              </a:rPr>
              <a:t> </a:t>
            </a:r>
            <a:r>
              <a:rPr lang="en-GB" altLang="en-US" sz="2600" b="1" u="sng" dirty="0" err="1" smtClean="0">
                <a:solidFill>
                  <a:schemeClr val="accent2"/>
                </a:solidFill>
              </a:rPr>
              <a:t>extrêmes</a:t>
            </a:r>
            <a:r>
              <a:rPr lang="en-GB" altLang="en-US" sz="2600" b="1" u="sng" dirty="0" smtClean="0">
                <a:solidFill>
                  <a:schemeClr val="accent2"/>
                </a:solidFill>
              </a:rPr>
              <a:t>?</a:t>
            </a:r>
            <a:endParaRPr lang="en-US" altLang="en-US" sz="2600" b="1" u="sng" dirty="0" smtClean="0">
              <a:solidFill>
                <a:schemeClr val="accent2"/>
              </a:solidFill>
            </a:endParaRPr>
          </a:p>
        </p:txBody>
      </p:sp>
      <p:sp>
        <p:nvSpPr>
          <p:cNvPr id="15363" name="Rectangle 12"/>
          <p:cNvSpPr>
            <a:spLocks noChangeArrowheads="1"/>
          </p:cNvSpPr>
          <p:nvPr/>
        </p:nvSpPr>
        <p:spPr bwMode="auto">
          <a:xfrm>
            <a:off x="155575" y="1812925"/>
            <a:ext cx="30972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r>
              <a:rPr lang="en-GB" altLang="en-US" b="1" u="sng" dirty="0" err="1" smtClean="0"/>
              <a:t>Mandat</a:t>
            </a:r>
            <a:r>
              <a:rPr lang="en-GB" altLang="en-US" b="1" u="sng" dirty="0" smtClean="0"/>
              <a:t> de base des SMHN:</a:t>
            </a:r>
            <a:r>
              <a:rPr lang="en-GB" altLang="en-US" b="1" dirty="0" smtClean="0"/>
              <a:t>  </a:t>
            </a:r>
            <a:endParaRPr lang="en-GB" altLang="en-US" b="1" dirty="0"/>
          </a:p>
          <a:p>
            <a:pPr algn="ctr"/>
            <a:r>
              <a:rPr lang="en-GB" altLang="en-US" dirty="0" err="1" smtClean="0">
                <a:solidFill>
                  <a:srgbClr val="FF0000"/>
                </a:solidFill>
              </a:rPr>
              <a:t>Fournir</a:t>
            </a:r>
            <a:r>
              <a:rPr lang="en-GB" altLang="en-US" dirty="0" smtClean="0">
                <a:solidFill>
                  <a:srgbClr val="FF0000"/>
                </a:solidFill>
              </a:rPr>
              <a:t> des </a:t>
            </a:r>
            <a:r>
              <a:rPr lang="en-GB" altLang="en-US" dirty="0" err="1" smtClean="0">
                <a:solidFill>
                  <a:srgbClr val="FF0000"/>
                </a:solidFill>
              </a:rPr>
              <a:t>informations</a:t>
            </a:r>
            <a:r>
              <a:rPr lang="en-GB" altLang="en-US" dirty="0" smtClean="0">
                <a:solidFill>
                  <a:srgbClr val="FF0000"/>
                </a:solidFill>
              </a:rPr>
              <a:t> </a:t>
            </a:r>
            <a:r>
              <a:rPr lang="en-GB" altLang="en-US" dirty="0" err="1" smtClean="0">
                <a:solidFill>
                  <a:srgbClr val="FF0000"/>
                </a:solidFill>
              </a:rPr>
              <a:t>météorologiques</a:t>
            </a:r>
            <a:r>
              <a:rPr lang="en-GB" altLang="en-US" dirty="0" smtClean="0">
                <a:solidFill>
                  <a:srgbClr val="FF0000"/>
                </a:solidFill>
              </a:rPr>
              <a:t> pour </a:t>
            </a:r>
            <a:r>
              <a:rPr lang="en-GB" altLang="en-US" dirty="0" err="1" smtClean="0">
                <a:solidFill>
                  <a:srgbClr val="FF0000"/>
                </a:solidFill>
              </a:rPr>
              <a:t>protéger</a:t>
            </a:r>
            <a:r>
              <a:rPr lang="en-GB" altLang="en-US" dirty="0" smtClean="0">
                <a:solidFill>
                  <a:srgbClr val="FF0000"/>
                </a:solidFill>
              </a:rPr>
              <a:t> les </a:t>
            </a:r>
            <a:r>
              <a:rPr lang="en-GB" altLang="en-US" dirty="0" err="1" smtClean="0">
                <a:solidFill>
                  <a:srgbClr val="FF0000"/>
                </a:solidFill>
              </a:rPr>
              <a:t>personnes</a:t>
            </a:r>
            <a:r>
              <a:rPr lang="en-GB" altLang="en-US" dirty="0" smtClean="0">
                <a:solidFill>
                  <a:srgbClr val="FF0000"/>
                </a:solidFill>
              </a:rPr>
              <a:t>, les </a:t>
            </a:r>
            <a:r>
              <a:rPr lang="en-GB" altLang="en-US" dirty="0" err="1" smtClean="0">
                <a:solidFill>
                  <a:srgbClr val="FF0000"/>
                </a:solidFill>
              </a:rPr>
              <a:t>moyens</a:t>
            </a:r>
            <a:r>
              <a:rPr lang="en-GB" altLang="en-US" dirty="0" smtClean="0">
                <a:solidFill>
                  <a:srgbClr val="FF0000"/>
                </a:solidFill>
              </a:rPr>
              <a:t> </a:t>
            </a:r>
            <a:r>
              <a:rPr lang="en-GB" altLang="en-US" dirty="0" err="1" smtClean="0">
                <a:solidFill>
                  <a:srgbClr val="FF0000"/>
                </a:solidFill>
              </a:rPr>
              <a:t>d’existence</a:t>
            </a:r>
            <a:r>
              <a:rPr lang="en-GB" altLang="en-US" dirty="0" smtClean="0">
                <a:solidFill>
                  <a:srgbClr val="FF0000"/>
                </a:solidFill>
              </a:rPr>
              <a:t>, les </a:t>
            </a:r>
            <a:r>
              <a:rPr lang="en-GB" altLang="en-US" dirty="0" err="1" smtClean="0">
                <a:solidFill>
                  <a:srgbClr val="FF0000"/>
                </a:solidFill>
              </a:rPr>
              <a:t>biens</a:t>
            </a:r>
            <a:r>
              <a:rPr lang="en-GB" altLang="en-US" dirty="0" smtClean="0">
                <a:solidFill>
                  <a:srgbClr val="FF0000"/>
                </a:solidFill>
              </a:rPr>
              <a:t> </a:t>
            </a:r>
            <a:r>
              <a:rPr lang="en-GB" altLang="zh-CN" dirty="0" smtClean="0">
                <a:solidFill>
                  <a:srgbClr val="FF0000"/>
                </a:solidFill>
                <a:ea typeface="宋体" pitchFamily="2" charset="-122"/>
              </a:rPr>
              <a:t>et </a:t>
            </a:r>
            <a:r>
              <a:rPr lang="en-GB" altLang="zh-CN" dirty="0" err="1" smtClean="0">
                <a:solidFill>
                  <a:srgbClr val="FF0000"/>
                </a:solidFill>
                <a:ea typeface="宋体" pitchFamily="2" charset="-122"/>
              </a:rPr>
              <a:t>l’environnement</a:t>
            </a:r>
            <a:r>
              <a:rPr lang="en-US" altLang="zh-CN" dirty="0" smtClean="0">
                <a:solidFill>
                  <a:srgbClr val="FF0000"/>
                </a:solidFill>
                <a:ea typeface="宋体" pitchFamily="2" charset="-122"/>
              </a:rPr>
              <a:t> </a:t>
            </a:r>
            <a:endParaRPr lang="en-US" altLang="en-US" dirty="0">
              <a:solidFill>
                <a:srgbClr val="FF0000"/>
              </a:solidFill>
            </a:endParaRPr>
          </a:p>
        </p:txBody>
      </p:sp>
      <p:pic>
        <p:nvPicPr>
          <p:cNvPr id="15364" name="Picture 9" descr="C:\SWFDP\SWFDP-presents\SevereWx-photoes\Severe-Gales-Waves-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850" y="1341438"/>
            <a:ext cx="371951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100_0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3773488"/>
            <a:ext cx="330517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C:\SWFDP\SWFDP-presents\SevereWx-photoes\SevereW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1182688"/>
            <a:ext cx="29749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C:\SWFDP\SWFDP-presents\SevereWx-photoes\SevereStorm-U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3762375"/>
            <a:ext cx="342423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descr="wmo2012_en_acronym_whitegoldblu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3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r" eaLnBrk="1" hangingPunct="1">
              <a:spcBef>
                <a:spcPct val="0"/>
              </a:spcBef>
              <a:buClrTx/>
              <a:buFontTx/>
              <a:buNone/>
            </a:pPr>
            <a:fld id="{17FDD80A-258A-4014-AD06-690500D7D04C}" type="slidenum">
              <a:rPr lang="en-US" altLang="en-US" sz="1200">
                <a:solidFill>
                  <a:srgbClr val="898989"/>
                </a:solidFill>
                <a:latin typeface="Times New Roman" pitchFamily="18" charset="0"/>
              </a:rPr>
              <a:pPr algn="r" eaLnBrk="1" hangingPunct="1">
                <a:spcBef>
                  <a:spcPct val="0"/>
                </a:spcBef>
                <a:buClrTx/>
                <a:buFontTx/>
                <a:buNone/>
              </a:pPr>
              <a:t>16</a:t>
            </a:fld>
            <a:endParaRPr lang="en-US" altLang="en-US" sz="1200">
              <a:solidFill>
                <a:srgbClr val="898989"/>
              </a:solidFill>
              <a:latin typeface="Times New Roman" pitchFamily="18" charset="0"/>
            </a:endParaRPr>
          </a:p>
        </p:txBody>
      </p:sp>
      <p:sp>
        <p:nvSpPr>
          <p:cNvPr id="5" name="Rectangle 4"/>
          <p:cNvSpPr/>
          <p:nvPr/>
        </p:nvSpPr>
        <p:spPr>
          <a:xfrm>
            <a:off x="4284663" y="2067053"/>
            <a:ext cx="4751387" cy="31448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hangingPunct="1">
              <a:spcBef>
                <a:spcPct val="0"/>
              </a:spcBef>
              <a:buClrTx/>
              <a:buFontTx/>
              <a:buNone/>
              <a:defRPr/>
            </a:pPr>
            <a:endParaRPr lang="en-US" altLang="en-US" sz="1400" dirty="0" smtClean="0">
              <a:solidFill>
                <a:srgbClr val="FFFFFF"/>
              </a:solidFill>
              <a:latin typeface="Arial Narrow" pitchFamily="34" charset="0"/>
            </a:endParaRPr>
          </a:p>
        </p:txBody>
      </p:sp>
      <p:cxnSp>
        <p:nvCxnSpPr>
          <p:cNvPr id="7" name="Straight Connector 6"/>
          <p:cNvCxnSpPr/>
          <p:nvPr/>
        </p:nvCxnSpPr>
        <p:spPr>
          <a:xfrm>
            <a:off x="4535488" y="4370388"/>
            <a:ext cx="435768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35488" y="2084388"/>
            <a:ext cx="4214812" cy="2286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06925" y="4084638"/>
            <a:ext cx="2143125"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50050" y="3798888"/>
            <a:ext cx="2000250" cy="285750"/>
          </a:xfrm>
          <a:prstGeom prst="straightConnector1">
            <a:avLst/>
          </a:prstGeom>
          <a:ln w="2540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535738" y="3513138"/>
            <a:ext cx="857250"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07238" y="2513013"/>
            <a:ext cx="1571625" cy="71437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97186" y="2441571"/>
            <a:ext cx="530914" cy="923330"/>
          </a:xfrm>
          <a:prstGeom prst="rect">
            <a:avLst/>
          </a:prstGeom>
          <a:noFill/>
        </p:spPr>
        <p:txBody>
          <a:bodyPr wrap="none">
            <a:spAutoFit/>
          </a:bodyPr>
          <a:lstStyle/>
          <a:p>
            <a:pPr algn="ctr" eaLnBrk="1" hangingPunct="1">
              <a:spcBef>
                <a:spcPct val="0"/>
              </a:spcBef>
              <a:buClrTx/>
              <a:buFontTx/>
              <a:buNone/>
              <a:defRPr/>
            </a:pPr>
            <a:r>
              <a:rPr lang="en-US" sz="5400" b="1" dirty="0">
                <a:ln w="19050">
                  <a:solidFill>
                    <a:srgbClr val="000000">
                      <a:tint val="1000"/>
                    </a:srgbClr>
                  </a:solidFill>
                  <a:prstDash val="solid"/>
                </a:ln>
                <a:solidFill>
                  <a:srgbClr val="C00000"/>
                </a:solidFill>
                <a:effectLst>
                  <a:outerShdw blurRad="50000" dist="50800" dir="7500000" algn="tl">
                    <a:srgbClr val="000000">
                      <a:shade val="5000"/>
                      <a:alpha val="35000"/>
                    </a:srgbClr>
                  </a:outerShdw>
                </a:effectLst>
                <a:latin typeface="Times New Roman" pitchFamily="18" charset="0"/>
              </a:rPr>
              <a:t>?</a:t>
            </a:r>
          </a:p>
        </p:txBody>
      </p:sp>
      <p:cxnSp>
        <p:nvCxnSpPr>
          <p:cNvPr id="29" name="Straight Arrow Connector 28"/>
          <p:cNvCxnSpPr/>
          <p:nvPr/>
        </p:nvCxnSpPr>
        <p:spPr>
          <a:xfrm rot="5400000" flipH="1" flipV="1">
            <a:off x="8499476" y="2333625"/>
            <a:ext cx="500062"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535194" y="3512344"/>
            <a:ext cx="428625"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22" name="Rectangle 9"/>
          <p:cNvSpPr>
            <a:spLocks noChangeArrowheads="1"/>
          </p:cNvSpPr>
          <p:nvPr/>
        </p:nvSpPr>
        <p:spPr bwMode="auto">
          <a:xfrm>
            <a:off x="1403350" y="188913"/>
            <a:ext cx="7885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buFontTx/>
              <a:buNone/>
            </a:pPr>
            <a:r>
              <a:rPr lang="fr-FR" altLang="en-US" sz="2600" b="1" dirty="0">
                <a:solidFill>
                  <a:srgbClr val="333399"/>
                </a:solidFill>
              </a:rPr>
              <a:t>Pourquoi un projet sur la prévision des conditions météorologiques extrêmes?</a:t>
            </a:r>
          </a:p>
        </p:txBody>
      </p:sp>
      <p:pic>
        <p:nvPicPr>
          <p:cNvPr id="1742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06628" y="5157788"/>
            <a:ext cx="788677" cy="338554"/>
          </a:xfrm>
          <a:prstGeom prst="rect">
            <a:avLst/>
          </a:prstGeom>
          <a:noFill/>
        </p:spPr>
        <p:txBody>
          <a:bodyPr wrap="none" rtlCol="0">
            <a:spAutoFit/>
          </a:bodyPr>
          <a:lstStyle/>
          <a:p>
            <a:r>
              <a:rPr lang="fr-CH" sz="1600" dirty="0" smtClean="0">
                <a:solidFill>
                  <a:srgbClr val="000000"/>
                </a:solidFill>
              </a:rPr>
              <a:t>Temps</a:t>
            </a:r>
            <a:endParaRPr lang="en-US" sz="1600" dirty="0">
              <a:solidFill>
                <a:srgbClr val="000000"/>
              </a:solidFill>
            </a:endParaRPr>
          </a:p>
        </p:txBody>
      </p:sp>
      <p:sp>
        <p:nvSpPr>
          <p:cNvPr id="4" name="TextBox 3"/>
          <p:cNvSpPr txBox="1"/>
          <p:nvPr/>
        </p:nvSpPr>
        <p:spPr>
          <a:xfrm rot="16200000">
            <a:off x="2035334" y="3343860"/>
            <a:ext cx="4160113" cy="338554"/>
          </a:xfrm>
          <a:prstGeom prst="rect">
            <a:avLst/>
          </a:prstGeom>
          <a:noFill/>
        </p:spPr>
        <p:txBody>
          <a:bodyPr wrap="none" rtlCol="0">
            <a:spAutoFit/>
          </a:bodyPr>
          <a:lstStyle/>
          <a:p>
            <a:r>
              <a:rPr lang="fr-CH" sz="1600" dirty="0" smtClean="0">
                <a:solidFill>
                  <a:srgbClr val="000000"/>
                </a:solidFill>
              </a:rPr>
              <a:t>Disponibilité de produits de grandes valeurs</a:t>
            </a:r>
            <a:endParaRPr lang="en-US" sz="1600" dirty="0">
              <a:solidFill>
                <a:srgbClr val="000000"/>
              </a:solidFill>
            </a:endParaRPr>
          </a:p>
        </p:txBody>
      </p:sp>
      <p:sp>
        <p:nvSpPr>
          <p:cNvPr id="6" name="TextBox 5"/>
          <p:cNvSpPr txBox="1"/>
          <p:nvPr/>
        </p:nvSpPr>
        <p:spPr>
          <a:xfrm rot="19882517">
            <a:off x="5622915" y="3053328"/>
            <a:ext cx="1398844" cy="276999"/>
          </a:xfrm>
          <a:prstGeom prst="rect">
            <a:avLst/>
          </a:prstGeom>
          <a:noFill/>
        </p:spPr>
        <p:txBody>
          <a:bodyPr wrap="none" rtlCol="0">
            <a:spAutoFit/>
          </a:bodyPr>
          <a:lstStyle/>
          <a:p>
            <a:r>
              <a:rPr lang="fr-CH" sz="1200" b="1" dirty="0" smtClean="0">
                <a:solidFill>
                  <a:srgbClr val="00B050"/>
                </a:solidFill>
              </a:rPr>
              <a:t>SHMN </a:t>
            </a:r>
            <a:r>
              <a:rPr lang="fr-CH" sz="1200" b="1" dirty="0" err="1" smtClean="0">
                <a:solidFill>
                  <a:srgbClr val="00B050"/>
                </a:solidFill>
              </a:rPr>
              <a:t>Advancés</a:t>
            </a:r>
            <a:endParaRPr lang="en-US" sz="1200" b="1" dirty="0">
              <a:solidFill>
                <a:srgbClr val="00B050"/>
              </a:solidFill>
            </a:endParaRPr>
          </a:p>
        </p:txBody>
      </p:sp>
      <p:sp>
        <p:nvSpPr>
          <p:cNvPr id="21" name="TextBox 20"/>
          <p:cNvSpPr txBox="1"/>
          <p:nvPr/>
        </p:nvSpPr>
        <p:spPr>
          <a:xfrm rot="21233504">
            <a:off x="5996093" y="4020412"/>
            <a:ext cx="1851789" cy="276999"/>
          </a:xfrm>
          <a:prstGeom prst="rect">
            <a:avLst/>
          </a:prstGeom>
          <a:noFill/>
        </p:spPr>
        <p:txBody>
          <a:bodyPr wrap="none" rtlCol="0">
            <a:spAutoFit/>
          </a:bodyPr>
          <a:lstStyle/>
          <a:p>
            <a:r>
              <a:rPr lang="fr-CH" sz="1200" b="1" dirty="0" smtClean="0">
                <a:solidFill>
                  <a:srgbClr val="FF0000"/>
                </a:solidFill>
              </a:rPr>
              <a:t>SHMN en </a:t>
            </a:r>
            <a:r>
              <a:rPr lang="fr-CH" sz="1200" b="1" dirty="0" err="1" smtClean="0">
                <a:solidFill>
                  <a:srgbClr val="FF0000"/>
                </a:solidFill>
              </a:rPr>
              <a:t>development</a:t>
            </a:r>
            <a:endParaRPr lang="en-US" sz="1200" b="1" dirty="0">
              <a:solidFill>
                <a:srgbClr val="FF0000"/>
              </a:solidFill>
            </a:endParaRPr>
          </a:p>
        </p:txBody>
      </p:sp>
      <p:sp>
        <p:nvSpPr>
          <p:cNvPr id="22" name="Content Placeholder 2"/>
          <p:cNvSpPr txBox="1">
            <a:spLocks/>
          </p:cNvSpPr>
          <p:nvPr/>
        </p:nvSpPr>
        <p:spPr bwMode="auto">
          <a:xfrm>
            <a:off x="20787" y="1195388"/>
            <a:ext cx="392532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0" indent="-273050">
              <a:lnSpc>
                <a:spcPct val="90000"/>
              </a:lnSpc>
              <a:spcBef>
                <a:spcPct val="0"/>
              </a:spcBef>
            </a:pPr>
            <a:r>
              <a:rPr lang="en-US" altLang="en-US" sz="1600" kern="0" dirty="0" err="1" smtClean="0">
                <a:solidFill>
                  <a:srgbClr val="002060"/>
                </a:solidFill>
              </a:rPr>
              <a:t>Avancées</a:t>
            </a:r>
            <a:r>
              <a:rPr lang="en-US" altLang="en-US" sz="1600" kern="0" dirty="0" smtClean="0">
                <a:solidFill>
                  <a:srgbClr val="002060"/>
                </a:solidFill>
              </a:rPr>
              <a:t> </a:t>
            </a:r>
            <a:r>
              <a:rPr lang="en-US" altLang="en-US" sz="1600" kern="0" dirty="0" err="1" smtClean="0">
                <a:solidFill>
                  <a:srgbClr val="002060"/>
                </a:solidFill>
              </a:rPr>
              <a:t>spectaculaires</a:t>
            </a:r>
            <a:r>
              <a:rPr lang="en-US" altLang="en-US" sz="1600" kern="0" dirty="0" smtClean="0">
                <a:solidFill>
                  <a:srgbClr val="002060"/>
                </a:solidFill>
              </a:rPr>
              <a:t> </a:t>
            </a:r>
            <a:r>
              <a:rPr lang="en-US" altLang="en-US" sz="1600" kern="0" dirty="0" err="1" smtClean="0">
                <a:solidFill>
                  <a:srgbClr val="002060"/>
                </a:solidFill>
              </a:rPr>
              <a:t>en</a:t>
            </a:r>
            <a:r>
              <a:rPr lang="en-US" altLang="en-US" sz="1600" kern="0" dirty="0" smtClean="0">
                <a:solidFill>
                  <a:srgbClr val="002060"/>
                </a:solidFill>
              </a:rPr>
              <a:t> </a:t>
            </a:r>
            <a:r>
              <a:rPr lang="en-US" altLang="en-US" sz="1600" kern="0" dirty="0" err="1" smtClean="0">
                <a:solidFill>
                  <a:srgbClr val="002060"/>
                </a:solidFill>
              </a:rPr>
              <a:t>matière</a:t>
            </a:r>
            <a:r>
              <a:rPr lang="en-US" altLang="en-US" sz="1600" kern="0" dirty="0" smtClean="0">
                <a:solidFill>
                  <a:srgbClr val="002060"/>
                </a:solidFill>
              </a:rPr>
              <a:t> de science  de </a:t>
            </a:r>
            <a:r>
              <a:rPr lang="en-US" altLang="en-US" sz="1600" kern="0" dirty="0" err="1" smtClean="0">
                <a:solidFill>
                  <a:srgbClr val="002060"/>
                </a:solidFill>
              </a:rPr>
              <a:t>prédiction</a:t>
            </a:r>
            <a:r>
              <a:rPr lang="en-US" altLang="en-US" sz="1600" kern="0" dirty="0" smtClean="0">
                <a:solidFill>
                  <a:srgbClr val="002060"/>
                </a:solidFill>
              </a:rPr>
              <a:t>  </a:t>
            </a:r>
            <a:r>
              <a:rPr lang="en-US" altLang="en-US" sz="1600" kern="0" dirty="0" err="1" smtClean="0">
                <a:solidFill>
                  <a:srgbClr val="002060"/>
                </a:solidFill>
              </a:rPr>
              <a:t>météorologique</a:t>
            </a:r>
            <a:r>
              <a:rPr lang="en-US" altLang="en-US" sz="1600" kern="0" dirty="0" smtClean="0">
                <a:solidFill>
                  <a:srgbClr val="002060"/>
                </a:solidFill>
              </a:rPr>
              <a:t> et </a:t>
            </a:r>
            <a:r>
              <a:rPr lang="en-US" altLang="en-US" sz="1600" kern="0" dirty="0" err="1" smtClean="0">
                <a:solidFill>
                  <a:srgbClr val="002060"/>
                </a:solidFill>
              </a:rPr>
              <a:t>climatique</a:t>
            </a:r>
            <a:endParaRPr lang="en-US" altLang="en-US" sz="1600" kern="0" dirty="0" smtClean="0">
              <a:solidFill>
                <a:srgbClr val="002060"/>
              </a:solidFill>
            </a:endParaRPr>
          </a:p>
          <a:p>
            <a:pPr marL="0" indent="-273050">
              <a:lnSpc>
                <a:spcPct val="90000"/>
              </a:lnSpc>
              <a:spcBef>
                <a:spcPct val="0"/>
              </a:spcBef>
            </a:pPr>
            <a:endParaRPr lang="en-US" altLang="en-US" sz="1600" kern="0" dirty="0" smtClean="0">
              <a:solidFill>
                <a:srgbClr val="002060"/>
              </a:solidFill>
            </a:endParaRPr>
          </a:p>
          <a:p>
            <a:pPr marL="0" indent="-273050">
              <a:lnSpc>
                <a:spcPct val="90000"/>
              </a:lnSpc>
              <a:spcBef>
                <a:spcPct val="0"/>
              </a:spcBef>
            </a:pPr>
            <a:r>
              <a:rPr lang="en-US" altLang="en-US" sz="1600" kern="0" dirty="0" err="1" smtClean="0">
                <a:solidFill>
                  <a:srgbClr val="002060"/>
                </a:solidFill>
              </a:rPr>
              <a:t>Résultant</a:t>
            </a:r>
            <a:r>
              <a:rPr lang="en-US" altLang="en-US" sz="1600" kern="0" dirty="0" smtClean="0">
                <a:solidFill>
                  <a:srgbClr val="002060"/>
                </a:solidFill>
              </a:rPr>
              <a:t> à </a:t>
            </a:r>
            <a:r>
              <a:rPr lang="en-US" altLang="en-US" sz="1600" kern="0" dirty="0" err="1" smtClean="0">
                <a:solidFill>
                  <a:srgbClr val="002060"/>
                </a:solidFill>
              </a:rPr>
              <a:t>l’améllioration</a:t>
            </a:r>
            <a:r>
              <a:rPr lang="en-US" altLang="en-US" sz="1600" kern="0" dirty="0" smtClean="0">
                <a:solidFill>
                  <a:srgbClr val="002060"/>
                </a:solidFill>
              </a:rPr>
              <a:t>  des </a:t>
            </a:r>
            <a:r>
              <a:rPr lang="en-US" altLang="en-US" sz="1600" kern="0" dirty="0" err="1" smtClean="0">
                <a:solidFill>
                  <a:srgbClr val="002060"/>
                </a:solidFill>
              </a:rPr>
              <a:t>alertes</a:t>
            </a:r>
            <a:r>
              <a:rPr lang="en-US" altLang="en-US" sz="1600" kern="0" dirty="0" smtClean="0">
                <a:solidFill>
                  <a:srgbClr val="002060"/>
                </a:solidFill>
              </a:rPr>
              <a:t> des </a:t>
            </a:r>
            <a:r>
              <a:rPr lang="en-US" altLang="en-US" sz="1600" kern="0" dirty="0" err="1" smtClean="0">
                <a:solidFill>
                  <a:srgbClr val="002060"/>
                </a:solidFill>
              </a:rPr>
              <a:t>phénomènes</a:t>
            </a:r>
            <a:r>
              <a:rPr lang="en-US" altLang="en-US" sz="1600" kern="0" dirty="0" smtClean="0">
                <a:solidFill>
                  <a:srgbClr val="002060"/>
                </a:solidFill>
              </a:rPr>
              <a:t> </a:t>
            </a:r>
            <a:r>
              <a:rPr lang="en-US" altLang="en-US" sz="1600" kern="0" dirty="0" err="1" smtClean="0">
                <a:solidFill>
                  <a:srgbClr val="002060"/>
                </a:solidFill>
              </a:rPr>
              <a:t>hydrométéoprologiques</a:t>
            </a:r>
            <a:r>
              <a:rPr lang="en-US" altLang="en-US" sz="1600" kern="0" dirty="0" smtClean="0">
                <a:solidFill>
                  <a:srgbClr val="002060"/>
                </a:solidFill>
              </a:rPr>
              <a:t> </a:t>
            </a:r>
            <a:r>
              <a:rPr lang="en-US" altLang="en-US" sz="1600" kern="0" dirty="0" err="1" smtClean="0">
                <a:solidFill>
                  <a:srgbClr val="002060"/>
                </a:solidFill>
              </a:rPr>
              <a:t>dangereux</a:t>
            </a:r>
            <a:r>
              <a:rPr lang="en-US" altLang="en-US" sz="1600" kern="0" dirty="0" smtClean="0">
                <a:solidFill>
                  <a:srgbClr val="002060"/>
                </a:solidFill>
              </a:rPr>
              <a:t> du point de </a:t>
            </a:r>
            <a:r>
              <a:rPr lang="en-US" altLang="en-US" sz="1600" kern="0" dirty="0" err="1" smtClean="0">
                <a:solidFill>
                  <a:srgbClr val="002060"/>
                </a:solidFill>
              </a:rPr>
              <a:t>vue</a:t>
            </a:r>
            <a:r>
              <a:rPr lang="en-US" altLang="en-US" sz="1600" kern="0" dirty="0" smtClean="0">
                <a:solidFill>
                  <a:srgbClr val="002060"/>
                </a:solidFill>
              </a:rPr>
              <a:t> de la </a:t>
            </a:r>
            <a:r>
              <a:rPr lang="en-US" altLang="en-US" sz="1600" kern="0" dirty="0" err="1" smtClean="0">
                <a:solidFill>
                  <a:srgbClr val="002060"/>
                </a:solidFill>
              </a:rPr>
              <a:t>précision</a:t>
            </a:r>
            <a:r>
              <a:rPr lang="en-US" altLang="en-US" sz="1600" kern="0" dirty="0" smtClean="0">
                <a:solidFill>
                  <a:srgbClr val="002060"/>
                </a:solidFill>
              </a:rPr>
              <a:t>, </a:t>
            </a:r>
            <a:r>
              <a:rPr lang="en-US" altLang="en-US" sz="1600" kern="0" dirty="0" err="1" smtClean="0">
                <a:solidFill>
                  <a:srgbClr val="002060"/>
                </a:solidFill>
              </a:rPr>
              <a:t>fiabilité</a:t>
            </a:r>
            <a:r>
              <a:rPr lang="en-US" altLang="en-US" sz="1600" kern="0" dirty="0" smtClean="0">
                <a:solidFill>
                  <a:srgbClr val="002060"/>
                </a:solidFill>
              </a:rPr>
              <a:t>  et de </a:t>
            </a:r>
            <a:r>
              <a:rPr lang="en-US" altLang="en-US" sz="1600" kern="0" dirty="0" err="1" smtClean="0">
                <a:solidFill>
                  <a:srgbClr val="002060"/>
                </a:solidFill>
              </a:rPr>
              <a:t>l’avis</a:t>
            </a:r>
            <a:r>
              <a:rPr lang="en-US" altLang="en-US" sz="1600" kern="0" dirty="0" smtClean="0">
                <a:solidFill>
                  <a:srgbClr val="002060"/>
                </a:solidFill>
              </a:rPr>
              <a:t> </a:t>
            </a:r>
            <a:r>
              <a:rPr lang="en-US" altLang="en-US" sz="1600" kern="0" dirty="0" err="1" smtClean="0">
                <a:solidFill>
                  <a:srgbClr val="002060"/>
                </a:solidFill>
              </a:rPr>
              <a:t>avant</a:t>
            </a:r>
            <a:r>
              <a:rPr lang="en-US" altLang="en-US" sz="1600" kern="0" dirty="0" smtClean="0">
                <a:solidFill>
                  <a:srgbClr val="002060"/>
                </a:solidFill>
              </a:rPr>
              <a:t> </a:t>
            </a:r>
            <a:r>
              <a:rPr lang="en-US" altLang="en-US" sz="1600" kern="0" dirty="0" err="1" smtClean="0">
                <a:solidFill>
                  <a:srgbClr val="002060"/>
                </a:solidFill>
              </a:rPr>
              <a:t>l’évènement</a:t>
            </a:r>
            <a:endParaRPr lang="en-US" altLang="en-US" sz="1600" kern="0" dirty="0" smtClean="0">
              <a:solidFill>
                <a:srgbClr val="002060"/>
              </a:solidFill>
            </a:endParaRPr>
          </a:p>
          <a:p>
            <a:pPr marL="0" indent="-273050">
              <a:lnSpc>
                <a:spcPct val="90000"/>
              </a:lnSpc>
              <a:spcBef>
                <a:spcPct val="0"/>
              </a:spcBef>
              <a:buFont typeface="Wingdings" pitchFamily="2" charset="2"/>
              <a:buNone/>
            </a:pPr>
            <a:endParaRPr lang="en-US" altLang="en-US" sz="1600" kern="0" dirty="0" smtClean="0">
              <a:solidFill>
                <a:srgbClr val="002060"/>
              </a:solidFill>
            </a:endParaRPr>
          </a:p>
          <a:p>
            <a:pPr marL="0" indent="-273050">
              <a:lnSpc>
                <a:spcPct val="90000"/>
              </a:lnSpc>
              <a:spcBef>
                <a:spcPct val="0"/>
              </a:spcBef>
            </a:pPr>
            <a:r>
              <a:rPr lang="en-US" altLang="en-US" sz="1600" kern="0" dirty="0" smtClean="0">
                <a:solidFill>
                  <a:srgbClr val="FF0000"/>
                </a:solidFill>
              </a:rPr>
              <a:t>Les pays </a:t>
            </a:r>
            <a:r>
              <a:rPr lang="en-US" altLang="en-US" sz="1600" kern="0" dirty="0" err="1" smtClean="0">
                <a:solidFill>
                  <a:srgbClr val="FF0000"/>
                </a:solidFill>
              </a:rPr>
              <a:t>en</a:t>
            </a:r>
            <a:r>
              <a:rPr lang="en-US" altLang="en-US" sz="1600" kern="0" dirty="0" smtClean="0">
                <a:solidFill>
                  <a:srgbClr val="FF0000"/>
                </a:solidFill>
              </a:rPr>
              <a:t> development y </a:t>
            </a:r>
            <a:r>
              <a:rPr lang="en-US" altLang="en-US" sz="1600" kern="0" dirty="0" err="1" smtClean="0">
                <a:solidFill>
                  <a:srgbClr val="FF0000"/>
                </a:solidFill>
              </a:rPr>
              <a:t>compris</a:t>
            </a:r>
            <a:r>
              <a:rPr lang="en-US" altLang="en-US" sz="1600" kern="0" dirty="0" smtClean="0">
                <a:solidFill>
                  <a:srgbClr val="FF0000"/>
                </a:solidFill>
              </a:rPr>
              <a:t> les pays les </a:t>
            </a:r>
            <a:r>
              <a:rPr lang="en-US" altLang="en-US" sz="1600" kern="0" dirty="0" err="1" smtClean="0">
                <a:solidFill>
                  <a:srgbClr val="FF0000"/>
                </a:solidFill>
              </a:rPr>
              <a:t>moins</a:t>
            </a:r>
            <a:r>
              <a:rPr lang="en-US" altLang="en-US" sz="1600" kern="0" dirty="0" smtClean="0">
                <a:solidFill>
                  <a:srgbClr val="FF0000"/>
                </a:solidFill>
              </a:rPr>
              <a:t>     </a:t>
            </a:r>
            <a:r>
              <a:rPr lang="en-US" altLang="en-US" sz="1600" kern="0" dirty="0" err="1" smtClean="0">
                <a:solidFill>
                  <a:srgbClr val="FF0000"/>
                </a:solidFill>
              </a:rPr>
              <a:t>avancés</a:t>
            </a:r>
            <a:r>
              <a:rPr lang="en-US" altLang="en-US" sz="1600" kern="0" dirty="0" smtClean="0">
                <a:solidFill>
                  <a:srgbClr val="FF0000"/>
                </a:solidFill>
              </a:rPr>
              <a:t> et les </a:t>
            </a:r>
            <a:r>
              <a:rPr lang="en-US" altLang="en-US" sz="1600" kern="0" dirty="0" err="1" smtClean="0">
                <a:solidFill>
                  <a:srgbClr val="FF0000"/>
                </a:solidFill>
              </a:rPr>
              <a:t>petits</a:t>
            </a:r>
            <a:r>
              <a:rPr lang="en-US" altLang="en-US" sz="1600" kern="0" dirty="0" smtClean="0">
                <a:solidFill>
                  <a:srgbClr val="FF0000"/>
                </a:solidFill>
              </a:rPr>
              <a:t> </a:t>
            </a:r>
            <a:r>
              <a:rPr lang="en-US" altLang="en-US" sz="1600" kern="0" dirty="0" err="1" smtClean="0">
                <a:solidFill>
                  <a:srgbClr val="FF0000"/>
                </a:solidFill>
              </a:rPr>
              <a:t>États</a:t>
            </a:r>
            <a:r>
              <a:rPr lang="en-US" altLang="en-US" sz="1600" kern="0" dirty="0" smtClean="0">
                <a:solidFill>
                  <a:srgbClr val="FF0000"/>
                </a:solidFill>
              </a:rPr>
              <a:t> </a:t>
            </a:r>
            <a:r>
              <a:rPr lang="en-US" altLang="en-US" sz="1600" kern="0" dirty="0" err="1" smtClean="0">
                <a:solidFill>
                  <a:srgbClr val="FF0000"/>
                </a:solidFill>
              </a:rPr>
              <a:t>insulaires</a:t>
            </a:r>
            <a:r>
              <a:rPr lang="en-US" altLang="en-US" sz="1600" kern="0" dirty="0" smtClean="0">
                <a:solidFill>
                  <a:srgbClr val="FF0000"/>
                </a:solidFill>
              </a:rPr>
              <a:t> </a:t>
            </a:r>
            <a:r>
              <a:rPr lang="en-US" altLang="en-US" sz="1600" kern="0" dirty="0" err="1" smtClean="0">
                <a:solidFill>
                  <a:srgbClr val="FF0000"/>
                </a:solidFill>
              </a:rPr>
              <a:t>n’ont</a:t>
            </a:r>
            <a:r>
              <a:rPr lang="en-US" altLang="en-US" sz="1600" kern="0" dirty="0" smtClean="0">
                <a:solidFill>
                  <a:srgbClr val="FF0000"/>
                </a:solidFill>
              </a:rPr>
              <a:t> </a:t>
            </a:r>
            <a:r>
              <a:rPr lang="en-US" altLang="en-US" sz="1600" kern="0" dirty="0" err="1" smtClean="0">
                <a:solidFill>
                  <a:srgbClr val="FF0000"/>
                </a:solidFill>
              </a:rPr>
              <a:t>vue</a:t>
            </a:r>
            <a:r>
              <a:rPr lang="en-US" altLang="en-US" sz="1600" kern="0" dirty="0" smtClean="0">
                <a:solidFill>
                  <a:srgbClr val="FF0000"/>
                </a:solidFill>
              </a:rPr>
              <a:t> que </a:t>
            </a:r>
            <a:r>
              <a:rPr lang="en-US" altLang="en-US" sz="1600" kern="0" dirty="0" err="1" smtClean="0">
                <a:solidFill>
                  <a:srgbClr val="FF0000"/>
                </a:solidFill>
              </a:rPr>
              <a:t>peu</a:t>
            </a:r>
            <a:r>
              <a:rPr lang="en-US" altLang="en-US" sz="1600" kern="0" dirty="0" smtClean="0">
                <a:solidFill>
                  <a:srgbClr val="FF0000"/>
                </a:solidFill>
              </a:rPr>
              <a:t> </a:t>
            </a:r>
            <a:r>
              <a:rPr lang="en-US" altLang="en-US" sz="1600" kern="0" dirty="0" err="1" smtClean="0">
                <a:solidFill>
                  <a:srgbClr val="FF0000"/>
                </a:solidFill>
              </a:rPr>
              <a:t>d’améliorations</a:t>
            </a:r>
            <a:endParaRPr lang="en-US" altLang="en-US" sz="1600" kern="0" dirty="0" smtClean="0">
              <a:solidFill>
                <a:srgbClr val="FF0000"/>
              </a:solidFill>
            </a:endParaRPr>
          </a:p>
          <a:p>
            <a:pPr marL="0" indent="0">
              <a:lnSpc>
                <a:spcPct val="90000"/>
              </a:lnSpc>
              <a:spcBef>
                <a:spcPct val="0"/>
              </a:spcBef>
              <a:buFont typeface="Wingdings" pitchFamily="2" charset="2"/>
              <a:buNone/>
            </a:pPr>
            <a:endParaRPr lang="en-US" altLang="en-US" sz="1600" kern="0" dirty="0" smtClean="0">
              <a:solidFill>
                <a:srgbClr val="FF0000"/>
              </a:solidFill>
            </a:endParaRPr>
          </a:p>
          <a:p>
            <a:pPr marL="0" indent="-273050">
              <a:lnSpc>
                <a:spcPct val="90000"/>
              </a:lnSpc>
              <a:spcBef>
                <a:spcPct val="0"/>
              </a:spcBef>
            </a:pPr>
            <a:r>
              <a:rPr lang="en-US" altLang="en-US" sz="1600" kern="0" dirty="0" err="1" smtClean="0">
                <a:solidFill>
                  <a:srgbClr val="FF0000"/>
                </a:solidFill>
              </a:rPr>
              <a:t>Fossé</a:t>
            </a:r>
            <a:r>
              <a:rPr lang="en-US" altLang="en-US" sz="1600" kern="0" dirty="0" smtClean="0">
                <a:solidFill>
                  <a:srgbClr val="FF0000"/>
                </a:solidFill>
              </a:rPr>
              <a:t> </a:t>
            </a:r>
            <a:r>
              <a:rPr lang="en-US" altLang="en-US" sz="1600" kern="0" dirty="0" err="1" smtClean="0">
                <a:solidFill>
                  <a:srgbClr val="FF0000"/>
                </a:solidFill>
              </a:rPr>
              <a:t>grandissant</a:t>
            </a:r>
            <a:r>
              <a:rPr lang="en-US" altLang="en-US" sz="1600" kern="0" dirty="0" smtClean="0">
                <a:solidFill>
                  <a:srgbClr val="FF0000"/>
                </a:solidFill>
              </a:rPr>
              <a:t> </a:t>
            </a:r>
            <a:r>
              <a:rPr lang="en-US" altLang="en-US" sz="1600" kern="0" dirty="0" err="1" smtClean="0">
                <a:solidFill>
                  <a:srgbClr val="FF0000"/>
                </a:solidFill>
              </a:rPr>
              <a:t>dans</a:t>
            </a:r>
            <a:r>
              <a:rPr lang="en-US" altLang="en-US" sz="1600" kern="0" dirty="0" smtClean="0">
                <a:solidFill>
                  <a:srgbClr val="FF0000"/>
                </a:solidFill>
              </a:rPr>
              <a:t> </a:t>
            </a:r>
            <a:r>
              <a:rPr lang="en-US" altLang="en-US" sz="1600" kern="0" dirty="0" err="1" smtClean="0">
                <a:solidFill>
                  <a:srgbClr val="FF0000"/>
                </a:solidFill>
              </a:rPr>
              <a:t>l’utilisation</a:t>
            </a:r>
            <a:r>
              <a:rPr lang="en-US" altLang="en-US" sz="1600" kern="0" dirty="0" smtClean="0">
                <a:solidFill>
                  <a:srgbClr val="FF0000"/>
                </a:solidFill>
              </a:rPr>
              <a:t> des </a:t>
            </a:r>
            <a:r>
              <a:rPr lang="en-US" altLang="en-US" sz="1600" kern="0" dirty="0" err="1" smtClean="0">
                <a:solidFill>
                  <a:srgbClr val="FF0000"/>
                </a:solidFill>
              </a:rPr>
              <a:t>outils</a:t>
            </a:r>
            <a:r>
              <a:rPr lang="en-US" altLang="en-US" sz="1600" kern="0" dirty="0" smtClean="0">
                <a:solidFill>
                  <a:srgbClr val="FF0000"/>
                </a:solidFill>
              </a:rPr>
              <a:t> et technologies  de pointe pour les </a:t>
            </a:r>
            <a:r>
              <a:rPr lang="en-US" altLang="en-US" sz="1600" kern="0" dirty="0" err="1" smtClean="0">
                <a:solidFill>
                  <a:srgbClr val="FF0000"/>
                </a:solidFill>
              </a:rPr>
              <a:t>prévisions</a:t>
            </a:r>
            <a:r>
              <a:rPr lang="en-US" altLang="en-US" sz="1600" kern="0" dirty="0" smtClean="0">
                <a:solidFill>
                  <a:srgbClr val="FF0000"/>
                </a:solidFill>
              </a:rPr>
              <a:t> et </a:t>
            </a:r>
            <a:r>
              <a:rPr lang="en-US" altLang="en-US" sz="1600" kern="0" dirty="0" err="1" smtClean="0">
                <a:solidFill>
                  <a:srgbClr val="FF0000"/>
                </a:solidFill>
              </a:rPr>
              <a:t>alertes</a:t>
            </a:r>
            <a:r>
              <a:rPr lang="en-US" altLang="en-US" sz="1600" kern="0" dirty="0" smtClean="0">
                <a:solidFill>
                  <a:srgbClr val="FF0000"/>
                </a:solidFill>
              </a:rPr>
              <a:t> </a:t>
            </a:r>
            <a:r>
              <a:rPr lang="en-US" altLang="en-US" sz="1600" kern="0" dirty="0" err="1" smtClean="0">
                <a:solidFill>
                  <a:srgbClr val="FF0000"/>
                </a:solidFill>
              </a:rPr>
              <a:t>précoces</a:t>
            </a:r>
            <a:endParaRPr lang="en-US" altLang="en-US" sz="1600" kern="0" dirty="0" smtClean="0">
              <a:solidFill>
                <a:srgbClr val="FF0000"/>
              </a:solidFill>
            </a:endParaRPr>
          </a:p>
          <a:p>
            <a:pPr marL="0" indent="-273050">
              <a:lnSpc>
                <a:spcPct val="90000"/>
              </a:lnSpc>
              <a:spcBef>
                <a:spcPct val="0"/>
              </a:spcBef>
            </a:pPr>
            <a:endParaRPr lang="en-US" altLang="en-US" sz="1600" kern="0" dirty="0" smtClean="0">
              <a:solidFill>
                <a:srgbClr val="001D58"/>
              </a:solidFill>
            </a:endParaRPr>
          </a:p>
          <a:p>
            <a:pPr marL="0" indent="-273050">
              <a:lnSpc>
                <a:spcPct val="90000"/>
              </a:lnSpc>
              <a:spcBef>
                <a:spcPct val="0"/>
              </a:spcBef>
            </a:pPr>
            <a:r>
              <a:rPr lang="en-US" altLang="en-US" sz="1600" kern="0" dirty="0" smtClean="0">
                <a:solidFill>
                  <a:srgbClr val="001D58"/>
                </a:solidFill>
              </a:rPr>
              <a:t>Le </a:t>
            </a:r>
            <a:r>
              <a:rPr lang="en-US" altLang="en-US" sz="1600" kern="0" dirty="0" err="1" smtClean="0">
                <a:solidFill>
                  <a:srgbClr val="001D58"/>
                </a:solidFill>
              </a:rPr>
              <a:t>Projet</a:t>
            </a:r>
            <a:r>
              <a:rPr lang="en-US" altLang="en-US" sz="1600" kern="0" dirty="0" smtClean="0">
                <a:solidFill>
                  <a:srgbClr val="001D58"/>
                </a:solidFill>
              </a:rPr>
              <a:t> de </a:t>
            </a:r>
            <a:r>
              <a:rPr lang="en-US" altLang="en-US" sz="1600" kern="0" dirty="0" err="1" smtClean="0">
                <a:solidFill>
                  <a:srgbClr val="001D58"/>
                </a:solidFill>
              </a:rPr>
              <a:t>démonstration</a:t>
            </a:r>
            <a:r>
              <a:rPr lang="en-US" altLang="en-US" sz="1600" kern="0" dirty="0" smtClean="0">
                <a:solidFill>
                  <a:srgbClr val="001D58"/>
                </a:solidFill>
              </a:rPr>
              <a:t> vise à </a:t>
            </a:r>
            <a:r>
              <a:rPr lang="en-US" altLang="en-US" sz="1600" kern="0" dirty="0" err="1" smtClean="0">
                <a:solidFill>
                  <a:srgbClr val="001D58"/>
                </a:solidFill>
              </a:rPr>
              <a:t>combler</a:t>
            </a:r>
            <a:r>
              <a:rPr lang="en-US" altLang="en-US" sz="1600" kern="0" dirty="0" smtClean="0">
                <a:solidFill>
                  <a:srgbClr val="001D58"/>
                </a:solidFill>
              </a:rPr>
              <a:t/>
            </a:r>
            <a:br>
              <a:rPr lang="en-US" altLang="en-US" sz="1600" kern="0" dirty="0" smtClean="0">
                <a:solidFill>
                  <a:srgbClr val="001D58"/>
                </a:solidFill>
              </a:rPr>
            </a:br>
            <a:r>
              <a:rPr lang="en-US" altLang="en-US" sz="1600" kern="0" dirty="0" smtClean="0">
                <a:solidFill>
                  <a:srgbClr val="001D58"/>
                </a:solidFill>
              </a:rPr>
              <a:t>    </a:t>
            </a:r>
            <a:r>
              <a:rPr lang="en-US" altLang="en-US" sz="1600" kern="0" dirty="0" err="1" smtClean="0">
                <a:solidFill>
                  <a:srgbClr val="001D58"/>
                </a:solidFill>
              </a:rPr>
              <a:t>ce</a:t>
            </a:r>
            <a:r>
              <a:rPr lang="en-US" altLang="en-US" sz="1600" kern="0" dirty="0" smtClean="0">
                <a:solidFill>
                  <a:srgbClr val="001D58"/>
                </a:solidFill>
              </a:rPr>
              <a:t> </a:t>
            </a:r>
            <a:r>
              <a:rPr lang="en-US" altLang="en-US" sz="1600" kern="0" dirty="0" err="1" smtClean="0">
                <a:solidFill>
                  <a:srgbClr val="001D58"/>
                </a:solidFill>
              </a:rPr>
              <a:t>fossé</a:t>
            </a:r>
            <a:r>
              <a:rPr lang="en-US" altLang="en-US" sz="1600" kern="0" dirty="0" smtClean="0">
                <a:solidFill>
                  <a:srgbClr val="001D58"/>
                </a:solidFill>
              </a:rPr>
              <a:t> via le </a:t>
            </a:r>
            <a:r>
              <a:rPr lang="fr-FR" altLang="en-US" sz="1600" i="1" kern="0" dirty="0" smtClean="0">
                <a:solidFill>
                  <a:srgbClr val="001D58"/>
                </a:solidFill>
              </a:rPr>
              <a:t>processus de prévision en    cascade</a:t>
            </a:r>
            <a:r>
              <a:rPr lang="en-US" altLang="en-US" sz="1600" i="1" kern="0" dirty="0" smtClean="0">
                <a:solidFill>
                  <a:srgbClr val="001D58"/>
                </a:solidFill>
              </a:rPr>
              <a:t> </a:t>
            </a:r>
            <a:r>
              <a:rPr lang="en-US" altLang="en-US" sz="1600" kern="0" dirty="0" smtClean="0">
                <a:solidFill>
                  <a:srgbClr val="001D58"/>
                </a:solidFill>
              </a:rPr>
              <a:t>(cadres </a:t>
            </a:r>
            <a:r>
              <a:rPr lang="en-US" altLang="en-US" sz="1600" kern="0" dirty="0" err="1" smtClean="0">
                <a:solidFill>
                  <a:srgbClr val="001D58"/>
                </a:solidFill>
              </a:rPr>
              <a:t>régionaux</a:t>
            </a:r>
            <a:r>
              <a:rPr lang="en-US" altLang="en-US" sz="1800" kern="0" dirty="0" smtClean="0">
                <a:solidFill>
                  <a:srgbClr val="001D58"/>
                </a:solidFill>
              </a:rPr>
              <a:t>)</a:t>
            </a:r>
          </a:p>
        </p:txBody>
      </p:sp>
    </p:spTree>
    <p:extLst>
      <p:ext uri="{BB962C8B-B14F-4D97-AF65-F5344CB8AC3E}">
        <p14:creationId xmlns:p14="http://schemas.microsoft.com/office/powerpoint/2010/main" val="4253400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xit" presetSubtype="0" fill="hold"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2">
                                            <p:txEl>
                                              <p:pRg st="4" end="4"/>
                                            </p:txEl>
                                          </p:spTgt>
                                        </p:tgtEl>
                                        <p:attrNameLst>
                                          <p:attrName>style.visibility</p:attrName>
                                        </p:attrNameLst>
                                      </p:cBhvr>
                                      <p:to>
                                        <p:strVal val="visible"/>
                                      </p:to>
                                    </p:set>
                                    <p:animEffect transition="in" filter="blinds(horizontal)">
                                      <p:cBhvr>
                                        <p:cTn id="39" dur="500"/>
                                        <p:tgtEl>
                                          <p:spTgt spid="22">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2">
                                            <p:txEl>
                                              <p:pRg st="6" end="6"/>
                                            </p:txEl>
                                          </p:spTgt>
                                        </p:tgtEl>
                                        <p:attrNameLst>
                                          <p:attrName>style.visibility</p:attrName>
                                        </p:attrNameLst>
                                      </p:cBhvr>
                                      <p:to>
                                        <p:strVal val="visible"/>
                                      </p:to>
                                    </p:set>
                                    <p:animEffect transition="in" filter="blinds(horizontal)">
                                      <p:cBhvr>
                                        <p:cTn id="42" dur="500"/>
                                        <p:tgtEl>
                                          <p:spTgt spid="2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2">
                                            <p:txEl>
                                              <p:pRg st="8" end="8"/>
                                            </p:txEl>
                                          </p:spTgt>
                                        </p:tgtEl>
                                        <p:attrNameLst>
                                          <p:attrName>style.visibility</p:attrName>
                                        </p:attrNameLst>
                                      </p:cBhvr>
                                      <p:to>
                                        <p:strVal val="visible"/>
                                      </p:to>
                                    </p:set>
                                    <p:animEffect transition="in" filter="blinds(horizontal)">
                                      <p:cBhvr>
                                        <p:cTn id="47"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1192213" y="34925"/>
            <a:ext cx="7772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pPr>
            <a:r>
              <a:rPr lang="en-GB" altLang="en-US" sz="4800" b="1" dirty="0" smtClean="0">
                <a:solidFill>
                  <a:schemeClr val="accent2"/>
                </a:solidFill>
              </a:rPr>
              <a:t>La Vision</a:t>
            </a:r>
            <a:endParaRPr lang="en-US" altLang="en-US" sz="4800" b="1" dirty="0">
              <a:solidFill>
                <a:srgbClr val="000066"/>
              </a:solidFill>
              <a:latin typeface="Times New Roman" pitchFamily="18" charset="0"/>
            </a:endParaRPr>
          </a:p>
        </p:txBody>
      </p:sp>
      <p:pic>
        <p:nvPicPr>
          <p:cNvPr id="6147"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95737" y="1225363"/>
            <a:ext cx="8759701" cy="47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marL="274320" algn="ctr">
              <a:lnSpc>
                <a:spcPct val="90000"/>
              </a:lnSpc>
              <a:buNone/>
              <a:defRPr/>
            </a:pPr>
            <a:r>
              <a:rPr lang="en-GB" altLang="en-US" sz="2600" b="1" dirty="0"/>
              <a:t>	</a:t>
            </a:r>
            <a:r>
              <a:rPr lang="en-GB" altLang="en-US" sz="2400" dirty="0" smtClean="0">
                <a:solidFill>
                  <a:srgbClr val="000099"/>
                </a:solidFill>
                <a:latin typeface="Arial" panose="020B0604020202020204" pitchFamily="34" charset="0"/>
                <a:cs typeface="Arial" panose="020B0604020202020204" pitchFamily="34" charset="0"/>
              </a:rPr>
              <a:t>Le </a:t>
            </a:r>
            <a:r>
              <a:rPr lang="en-GB" altLang="en-US" sz="2400" dirty="0" err="1" smtClean="0">
                <a:solidFill>
                  <a:srgbClr val="000099"/>
                </a:solidFill>
                <a:latin typeface="Arial" panose="020B0604020202020204" pitchFamily="34" charset="0"/>
                <a:cs typeface="Arial" panose="020B0604020202020204" pitchFamily="34" charset="0"/>
              </a:rPr>
              <a:t>Congrès</a:t>
            </a:r>
            <a:r>
              <a:rPr lang="en-GB" altLang="en-US" sz="2400" dirty="0" smtClean="0">
                <a:solidFill>
                  <a:srgbClr val="000099"/>
                </a:solidFill>
                <a:latin typeface="Arial" panose="020B0604020202020204" pitchFamily="34" charset="0"/>
                <a:cs typeface="Arial" panose="020B0604020202020204" pitchFamily="34" charset="0"/>
              </a:rPr>
              <a:t> de </a:t>
            </a:r>
            <a:r>
              <a:rPr lang="en-GB" altLang="en-US" sz="2400" dirty="0" err="1" smtClean="0">
                <a:solidFill>
                  <a:srgbClr val="000099"/>
                </a:solidFill>
                <a:latin typeface="Arial" panose="020B0604020202020204" pitchFamily="34" charset="0"/>
                <a:cs typeface="Arial" panose="020B0604020202020204" pitchFamily="34" charset="0"/>
              </a:rPr>
              <a:t>l’OMM</a:t>
            </a:r>
            <a:r>
              <a:rPr lang="en-GB" altLang="en-US" sz="2400" dirty="0" smtClean="0">
                <a:solidFill>
                  <a:srgbClr val="000099"/>
                </a:solidFill>
                <a:latin typeface="Arial" panose="020B0604020202020204" pitchFamily="34" charset="0"/>
                <a:cs typeface="Arial" panose="020B0604020202020204" pitchFamily="34" charset="0"/>
              </a:rPr>
              <a:t> a </a:t>
            </a:r>
            <a:r>
              <a:rPr lang="en-GB" altLang="en-US" sz="2400" dirty="0" err="1" smtClean="0">
                <a:solidFill>
                  <a:srgbClr val="000099"/>
                </a:solidFill>
                <a:latin typeface="Arial" panose="020B0604020202020204" pitchFamily="34" charset="0"/>
                <a:cs typeface="Arial" panose="020B0604020202020204" pitchFamily="34" charset="0"/>
              </a:rPr>
              <a:t>dessiné</a:t>
            </a:r>
            <a:r>
              <a:rPr lang="en-GB" altLang="en-US" sz="2400" dirty="0" smtClean="0">
                <a:solidFill>
                  <a:srgbClr val="000099"/>
                </a:solidFill>
                <a:latin typeface="Arial" panose="020B0604020202020204" pitchFamily="34" charset="0"/>
                <a:cs typeface="Arial" panose="020B0604020202020204" pitchFamily="34" charset="0"/>
              </a:rPr>
              <a:t> la </a:t>
            </a:r>
            <a:r>
              <a:rPr lang="en-GB" altLang="en-US" sz="2400" dirty="0" err="1" smtClean="0">
                <a:solidFill>
                  <a:srgbClr val="000099"/>
                </a:solidFill>
                <a:latin typeface="Arial" panose="020B0604020202020204" pitchFamily="34" charset="0"/>
                <a:cs typeface="Arial" panose="020B0604020202020204" pitchFamily="34" charset="0"/>
              </a:rPr>
              <a:t>voie</a:t>
            </a:r>
            <a:r>
              <a:rPr lang="en-GB" altLang="en-US" sz="2400" dirty="0" smtClean="0">
                <a:solidFill>
                  <a:srgbClr val="000099"/>
                </a:solidFill>
                <a:latin typeface="Arial" panose="020B0604020202020204" pitchFamily="34" charset="0"/>
                <a:cs typeface="Arial" panose="020B0604020202020204" pitchFamily="34" charset="0"/>
              </a:rPr>
              <a:t> à </a:t>
            </a:r>
            <a:r>
              <a:rPr lang="en-GB" altLang="en-US" sz="2400" dirty="0" err="1" smtClean="0">
                <a:solidFill>
                  <a:srgbClr val="000099"/>
                </a:solidFill>
                <a:latin typeface="Arial" panose="020B0604020202020204" pitchFamily="34" charset="0"/>
                <a:cs typeface="Arial" panose="020B0604020202020204" pitchFamily="34" charset="0"/>
              </a:rPr>
              <a:t>suivre</a:t>
            </a:r>
            <a:r>
              <a:rPr lang="en-GB" altLang="en-US" sz="2400" dirty="0" smtClean="0">
                <a:solidFill>
                  <a:srgbClr val="000099"/>
                </a:solidFill>
                <a:latin typeface="Arial" panose="020B0604020202020204" pitchFamily="34" charset="0"/>
                <a:cs typeface="Arial" panose="020B0604020202020204" pitchFamily="34" charset="0"/>
              </a:rPr>
              <a:t> </a:t>
            </a:r>
            <a:br>
              <a:rPr lang="en-GB" altLang="en-US" sz="2400" dirty="0" smtClean="0">
                <a:solidFill>
                  <a:srgbClr val="000099"/>
                </a:solidFill>
                <a:latin typeface="Arial" panose="020B0604020202020204" pitchFamily="34" charset="0"/>
                <a:cs typeface="Arial" panose="020B0604020202020204" pitchFamily="34" charset="0"/>
              </a:rPr>
            </a:br>
            <a:r>
              <a:rPr lang="en-GB" altLang="en-US" sz="2400" dirty="0" smtClean="0">
                <a:solidFill>
                  <a:srgbClr val="000099"/>
                </a:solidFill>
                <a:latin typeface="Arial" panose="020B0604020202020204" pitchFamily="34" charset="0"/>
                <a:cs typeface="Arial" panose="020B0604020202020204" pitchFamily="34" charset="0"/>
              </a:rPr>
              <a:t>pour </a:t>
            </a:r>
            <a:r>
              <a:rPr lang="fr-FR" altLang="en-US" sz="2400" dirty="0">
                <a:solidFill>
                  <a:srgbClr val="000099"/>
                </a:solidFill>
                <a:latin typeface="Arial" panose="020B0604020202020204" pitchFamily="34" charset="0"/>
                <a:cs typeface="Arial" panose="020B0604020202020204" pitchFamily="34" charset="0"/>
              </a:rPr>
              <a:t>a</a:t>
            </a:r>
            <a:r>
              <a:rPr lang="fr-FR" altLang="en-US" sz="2400" dirty="0" smtClean="0">
                <a:solidFill>
                  <a:srgbClr val="000099"/>
                </a:solidFill>
                <a:latin typeface="Arial" panose="020B0604020202020204" pitchFamily="34" charset="0"/>
                <a:cs typeface="Arial" panose="020B0604020202020204" pitchFamily="34" charset="0"/>
              </a:rPr>
              <a:t>méliorer </a:t>
            </a:r>
            <a:r>
              <a:rPr lang="fr-FR" altLang="en-US" sz="2400" dirty="0">
                <a:solidFill>
                  <a:srgbClr val="000099"/>
                </a:solidFill>
                <a:latin typeface="Arial" panose="020B0604020202020204" pitchFamily="34" charset="0"/>
                <a:cs typeface="Arial" panose="020B0604020202020204" pitchFamily="34" charset="0"/>
              </a:rPr>
              <a:t>les services d'alerte et de prévision </a:t>
            </a:r>
            <a:r>
              <a:rPr lang="fr-FR" altLang="en-US" sz="2400" dirty="0" smtClean="0">
                <a:solidFill>
                  <a:srgbClr val="000099"/>
                </a:solidFill>
                <a:latin typeface="Arial" panose="020B0604020202020204" pitchFamily="34" charset="0"/>
                <a:cs typeface="Arial" panose="020B0604020202020204" pitchFamily="34" charset="0"/>
              </a:rPr>
              <a:t/>
            </a:r>
            <a:br>
              <a:rPr lang="fr-FR" altLang="en-US" sz="2400" dirty="0" smtClean="0">
                <a:solidFill>
                  <a:srgbClr val="000099"/>
                </a:solidFill>
                <a:latin typeface="Arial" panose="020B0604020202020204" pitchFamily="34" charset="0"/>
                <a:cs typeface="Arial" panose="020B0604020202020204" pitchFamily="34" charset="0"/>
              </a:rPr>
            </a:br>
            <a:r>
              <a:rPr lang="fr-FR" altLang="en-US" sz="2400" dirty="0" smtClean="0">
                <a:solidFill>
                  <a:srgbClr val="000099"/>
                </a:solidFill>
                <a:latin typeface="Arial" panose="020B0604020202020204" pitchFamily="34" charset="0"/>
                <a:cs typeface="Arial" panose="020B0604020202020204" pitchFamily="34" charset="0"/>
              </a:rPr>
              <a:t>des </a:t>
            </a:r>
            <a:r>
              <a:rPr lang="fr-FR" altLang="en-US" sz="2400" dirty="0">
                <a:solidFill>
                  <a:srgbClr val="000099"/>
                </a:solidFill>
                <a:latin typeface="Arial" panose="020B0604020202020204" pitchFamily="34" charset="0"/>
                <a:cs typeface="Arial" panose="020B0604020202020204" pitchFamily="34" charset="0"/>
              </a:rPr>
              <a:t>conditions météorologiques dangereuses </a:t>
            </a:r>
            <a:r>
              <a:rPr lang="fr-FR" altLang="en-US" sz="2400" dirty="0" smtClean="0">
                <a:solidFill>
                  <a:srgbClr val="000099"/>
                </a:solidFill>
                <a:latin typeface="Arial" panose="020B0604020202020204" pitchFamily="34" charset="0"/>
                <a:cs typeface="Arial" panose="020B0604020202020204" pitchFamily="34" charset="0"/>
              </a:rPr>
              <a:t/>
            </a:r>
            <a:br>
              <a:rPr lang="fr-FR" altLang="en-US" sz="2400" dirty="0" smtClean="0">
                <a:solidFill>
                  <a:srgbClr val="000099"/>
                </a:solidFill>
                <a:latin typeface="Arial" panose="020B0604020202020204" pitchFamily="34" charset="0"/>
                <a:cs typeface="Arial" panose="020B0604020202020204" pitchFamily="34" charset="0"/>
              </a:rPr>
            </a:br>
            <a:r>
              <a:rPr lang="fr-FR" altLang="en-US" sz="2400" dirty="0" smtClean="0">
                <a:solidFill>
                  <a:srgbClr val="000099"/>
                </a:solidFill>
                <a:latin typeface="Arial" panose="020B0604020202020204" pitchFamily="34" charset="0"/>
                <a:cs typeface="Arial" panose="020B0604020202020204" pitchFamily="34" charset="0"/>
              </a:rPr>
              <a:t>dans </a:t>
            </a:r>
            <a:r>
              <a:rPr lang="fr-FR" altLang="en-US" sz="2400" dirty="0">
                <a:solidFill>
                  <a:srgbClr val="000099"/>
                </a:solidFill>
                <a:latin typeface="Arial" panose="020B0604020202020204" pitchFamily="34" charset="0"/>
                <a:cs typeface="Arial" panose="020B0604020202020204" pitchFamily="34" charset="0"/>
              </a:rPr>
              <a:t>les pays en développement</a:t>
            </a:r>
            <a:endParaRPr lang="en-US" altLang="en-US" sz="2400" dirty="0">
              <a:solidFill>
                <a:srgbClr val="000099"/>
              </a:solidFill>
              <a:latin typeface="Arial" panose="020B0604020202020204" pitchFamily="34" charset="0"/>
              <a:cs typeface="Arial" panose="020B0604020202020204" pitchFamily="34" charset="0"/>
            </a:endParaRPr>
          </a:p>
          <a:p>
            <a:pPr marL="274320" algn="just">
              <a:lnSpc>
                <a:spcPct val="90000"/>
              </a:lnSpc>
              <a:spcBef>
                <a:spcPts val="600"/>
              </a:spcBef>
              <a:buNone/>
              <a:defRPr/>
            </a:pPr>
            <a:r>
              <a:rPr lang="en-GB" altLang="en-US" sz="2400" dirty="0" smtClean="0"/>
              <a:t>	“Les SMHN </a:t>
            </a:r>
            <a:r>
              <a:rPr lang="fr-FR" altLang="en-US" sz="2400" dirty="0"/>
              <a:t>des pays en développement sont capables </a:t>
            </a:r>
            <a:r>
              <a:rPr lang="fr-FR" altLang="en-US" sz="2400" dirty="0" smtClean="0"/>
              <a:t>de mettre </a:t>
            </a:r>
            <a:r>
              <a:rPr lang="fr-FR" altLang="en-US" sz="2400" dirty="0"/>
              <a:t>en </a:t>
            </a:r>
            <a:r>
              <a:rPr lang="fr-FR" altLang="en-US" sz="2400" dirty="0" smtClean="0"/>
              <a:t>œuvre </a:t>
            </a:r>
            <a:r>
              <a:rPr lang="fr-FR" altLang="en-US" sz="2400" dirty="0"/>
              <a:t>et d'exploiter avec </a:t>
            </a:r>
            <a:r>
              <a:rPr lang="fr-FR" altLang="en-US" sz="2400" dirty="0" smtClean="0"/>
              <a:t>efficacité et fiabilité des </a:t>
            </a:r>
            <a:r>
              <a:rPr lang="fr-FR" altLang="en-US" sz="2400" dirty="0"/>
              <a:t>programmes de prévision et </a:t>
            </a:r>
            <a:r>
              <a:rPr lang="fr-FR" altLang="en-US" sz="2400" dirty="0" smtClean="0"/>
              <a:t>d’alertes </a:t>
            </a:r>
            <a:r>
              <a:rPr lang="fr-FR" altLang="en-US" sz="2400" dirty="0"/>
              <a:t>de conditions météorologiques extrêmes, grâce à une meilleure utilisation des produits de la prévision numérique du temps </a:t>
            </a:r>
            <a:r>
              <a:rPr lang="fr-FR" altLang="en-US" sz="2400" dirty="0" smtClean="0"/>
              <a:t>et à </a:t>
            </a:r>
            <a:r>
              <a:rPr lang="fr-FR" altLang="en-US" sz="2400" dirty="0"/>
              <a:t>la </a:t>
            </a:r>
            <a:r>
              <a:rPr lang="fr-FR" altLang="en-US" sz="2400" dirty="0" smtClean="0"/>
              <a:t>prestation de services de prévisions et d’alertes précoces sans délai, </a:t>
            </a:r>
            <a:r>
              <a:rPr lang="fr-FR" altLang="en-US" sz="2400" dirty="0"/>
              <a:t>contribuant ainsi à la réduction des risques de catastrophes liés aux dangers naturels</a:t>
            </a:r>
            <a:r>
              <a:rPr lang="en-GB" altLang="en-US" sz="2400" dirty="0" smtClean="0"/>
              <a:t>.” </a:t>
            </a:r>
            <a:r>
              <a:rPr lang="en-GB" altLang="en-US" sz="2400" dirty="0"/>
              <a:t>	</a:t>
            </a:r>
            <a:endParaRPr lang="en-GB" altLang="en-US" sz="2400" dirty="0" smtClean="0"/>
          </a:p>
          <a:p>
            <a:pPr marL="274320" algn="just">
              <a:lnSpc>
                <a:spcPct val="90000"/>
              </a:lnSpc>
              <a:spcBef>
                <a:spcPts val="600"/>
              </a:spcBef>
              <a:buNone/>
              <a:defRPr/>
            </a:pPr>
            <a:r>
              <a:rPr lang="en-GB" altLang="en-US" sz="2400" dirty="0" smtClean="0"/>
              <a:t>		 			</a:t>
            </a:r>
            <a:r>
              <a:rPr lang="en-GB" altLang="en-US" sz="2400" dirty="0" smtClean="0">
                <a:solidFill>
                  <a:srgbClr val="000099"/>
                </a:solidFill>
              </a:rPr>
              <a:t> Cg-15 (2007) &amp; Cg-16 (2011</a:t>
            </a:r>
            <a:r>
              <a:rPr lang="en-GB" altLang="en-US" sz="2400" dirty="0">
                <a:solidFill>
                  <a:srgbClr val="000099"/>
                </a:solidFill>
              </a:rPr>
              <a:t>)</a:t>
            </a:r>
          </a:p>
          <a:p>
            <a:pPr>
              <a:lnSpc>
                <a:spcPct val="90000"/>
              </a:lnSpc>
              <a:buFont typeface="Wingdings" pitchFamily="2" charset="2"/>
              <a:buNone/>
              <a:defRPr/>
            </a:pPr>
            <a:endParaRPr lang="en-GB" altLang="en-US" sz="2600" b="1" dirty="0">
              <a:solidFill>
                <a:schemeClr val="accent2"/>
              </a:solidFill>
            </a:endParaRPr>
          </a:p>
          <a:p>
            <a:pPr>
              <a:lnSpc>
                <a:spcPct val="90000"/>
              </a:lnSpc>
              <a:buFont typeface="Wingdings" pitchFamily="2" charset="2"/>
              <a:buNone/>
              <a:defRPr/>
            </a:pPr>
            <a:endParaRPr lang="en-GB" altLang="en-US" sz="2600" b="1" dirty="0">
              <a:solidFill>
                <a:schemeClr val="accent2"/>
              </a:solidFill>
            </a:endParaRPr>
          </a:p>
          <a:p>
            <a:pPr>
              <a:lnSpc>
                <a:spcPct val="90000"/>
              </a:lnSpc>
              <a:buFont typeface="Wingdings" pitchFamily="2" charset="2"/>
              <a:buNone/>
              <a:defRPr/>
            </a:pPr>
            <a:r>
              <a:rPr lang="en-GB" altLang="en-US" sz="2600" b="1" dirty="0">
                <a:solidFill>
                  <a:schemeClr val="accent2"/>
                </a:solidFill>
              </a:rPr>
              <a:t>	</a:t>
            </a:r>
            <a:endParaRPr lang="en-GB" alt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1192213" y="34925"/>
            <a:ext cx="77724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defRPr/>
            </a:pPr>
            <a:r>
              <a:rPr lang="fr-CH" sz="4800" b="1" dirty="0" smtClean="0">
                <a:solidFill>
                  <a:schemeClr val="accent6"/>
                </a:solidFill>
              </a:rPr>
              <a:t>Concrétisation de la vision</a:t>
            </a:r>
            <a:endParaRPr lang="en-US" altLang="en-US" sz="4800" b="1" dirty="0">
              <a:solidFill>
                <a:srgbClr val="000066"/>
              </a:solidFill>
              <a:latin typeface="Times New Roman" pitchFamily="18" charset="0"/>
            </a:endParaRPr>
          </a:p>
        </p:txBody>
      </p:sp>
      <p:pic>
        <p:nvPicPr>
          <p:cNvPr id="7171"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0" y="1501775"/>
            <a:ext cx="9144000" cy="4475163"/>
          </a:xfrm>
          <a:prstGeom prst="rect">
            <a:avLst/>
          </a:prstGeom>
        </p:spPr>
        <p:txBody>
          <a:bodyPr/>
          <a:lst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a:lstStyle>
          <a:p>
            <a:pPr marL="0" indent="0">
              <a:buNone/>
              <a:defRPr/>
            </a:pPr>
            <a:r>
              <a:rPr lang="en-US" altLang="en-US" kern="0" dirty="0" smtClean="0">
                <a:solidFill>
                  <a:schemeClr val="accent4"/>
                </a:solidFill>
              </a:rPr>
              <a:t>Par la </a:t>
            </a:r>
            <a:r>
              <a:rPr lang="en-GB" altLang="en-US" kern="0" dirty="0" smtClean="0">
                <a:solidFill>
                  <a:schemeClr val="accent4"/>
                </a:solidFill>
              </a:rPr>
              <a:t>Collaboration entre les </a:t>
            </a:r>
            <a:r>
              <a:rPr lang="en-US" dirty="0" err="1"/>
              <a:t>centres</a:t>
            </a:r>
            <a:r>
              <a:rPr lang="en-US" dirty="0"/>
              <a:t> du </a:t>
            </a:r>
            <a:r>
              <a:rPr lang="fr-FR" dirty="0"/>
              <a:t>Système mondial </a:t>
            </a:r>
            <a:r>
              <a:rPr lang="fr-FR" dirty="0" smtClean="0"/>
              <a:t>de </a:t>
            </a:r>
            <a:r>
              <a:rPr lang="fr-FR" dirty="0"/>
              <a:t>traitement des données (</a:t>
            </a:r>
            <a:r>
              <a:rPr lang="en-US" dirty="0"/>
              <a:t>SMTDP</a:t>
            </a:r>
            <a:r>
              <a:rPr lang="en-US" dirty="0" smtClean="0"/>
              <a:t>) </a:t>
            </a:r>
            <a:r>
              <a:rPr lang="fr-FR" dirty="0" smtClean="0"/>
              <a:t>et des services météorologiques au public SMP) et le concours d’autres Programmes</a:t>
            </a:r>
            <a:r>
              <a:rPr lang="fr-CH" dirty="0" smtClean="0"/>
              <a:t>  </a:t>
            </a:r>
            <a:endParaRPr lang="en-GB" altLang="en-US" kern="0" dirty="0" smtClean="0">
              <a:solidFill>
                <a:schemeClr val="accent4"/>
              </a:solidFill>
            </a:endParaRPr>
          </a:p>
          <a:p>
            <a:pPr marL="0" indent="0" algn="ctr">
              <a:buFont typeface="Wingdings" pitchFamily="2" charset="2"/>
              <a:buNone/>
              <a:defRPr/>
            </a:pPr>
            <a:r>
              <a:rPr lang="en-GB" altLang="en-US" kern="0" dirty="0" err="1" smtClean="0">
                <a:solidFill>
                  <a:srgbClr val="C00000"/>
                </a:solidFill>
              </a:rPr>
              <a:t>Afin</a:t>
            </a:r>
            <a:r>
              <a:rPr lang="en-GB" altLang="en-US" kern="0" dirty="0" smtClean="0">
                <a:solidFill>
                  <a:srgbClr val="C00000"/>
                </a:solidFill>
              </a:rPr>
              <a:t> de </a:t>
            </a:r>
          </a:p>
          <a:p>
            <a:pPr marL="0" indent="0" algn="ctr">
              <a:buNone/>
              <a:defRPr/>
            </a:pPr>
            <a:r>
              <a:rPr lang="en-GB" altLang="en-US" kern="0" dirty="0" err="1" smtClean="0">
                <a:solidFill>
                  <a:schemeClr val="accent4"/>
                </a:solidFill>
              </a:rPr>
              <a:t>Mettre</a:t>
            </a:r>
            <a:r>
              <a:rPr lang="en-GB" altLang="en-US" kern="0" dirty="0" smtClean="0">
                <a:solidFill>
                  <a:schemeClr val="accent4"/>
                </a:solidFill>
              </a:rPr>
              <a:t> en place </a:t>
            </a:r>
            <a:r>
              <a:rPr lang="fr-FR" altLang="en-US" kern="0" dirty="0" smtClean="0">
                <a:solidFill>
                  <a:schemeClr val="accent4"/>
                </a:solidFill>
              </a:rPr>
              <a:t>le </a:t>
            </a:r>
            <a:r>
              <a:rPr lang="fr-FR" altLang="en-US" u="sng" kern="0" dirty="0">
                <a:solidFill>
                  <a:schemeClr val="accent4"/>
                </a:solidFill>
              </a:rPr>
              <a:t>processus de prévision en </a:t>
            </a:r>
            <a:r>
              <a:rPr lang="fr-FR" altLang="en-US" u="sng" kern="0" dirty="0" smtClean="0">
                <a:solidFill>
                  <a:schemeClr val="accent4"/>
                </a:solidFill>
              </a:rPr>
              <a:t>cascade</a:t>
            </a:r>
            <a:r>
              <a:rPr lang="en-GB" altLang="en-US" kern="0" dirty="0" smtClean="0">
                <a:solidFill>
                  <a:schemeClr val="accent4"/>
                </a:solidFill>
              </a:rPr>
              <a:t> (</a:t>
            </a:r>
            <a:r>
              <a:rPr lang="en-GB" altLang="en-US" kern="0" dirty="0" err="1" smtClean="0">
                <a:solidFill>
                  <a:schemeClr val="accent4"/>
                </a:solidFill>
              </a:rPr>
              <a:t>échelle</a:t>
            </a:r>
            <a:r>
              <a:rPr lang="en-GB" altLang="en-US" kern="0" dirty="0" smtClean="0">
                <a:solidFill>
                  <a:schemeClr val="accent4"/>
                </a:solidFill>
              </a:rPr>
              <a:t> </a:t>
            </a:r>
            <a:r>
              <a:rPr lang="en-GB" altLang="en-US" kern="0" dirty="0" err="1" smtClean="0">
                <a:solidFill>
                  <a:schemeClr val="accent4"/>
                </a:solidFill>
              </a:rPr>
              <a:t>mondiale</a:t>
            </a:r>
            <a:r>
              <a:rPr lang="en-GB" altLang="en-US" kern="0" dirty="0" smtClean="0">
                <a:solidFill>
                  <a:schemeClr val="accent4"/>
                </a:solidFill>
              </a:rPr>
              <a:t> -&gt; </a:t>
            </a:r>
            <a:r>
              <a:rPr lang="en-GB" altLang="en-US" kern="0" dirty="0" err="1" smtClean="0">
                <a:solidFill>
                  <a:schemeClr val="accent4"/>
                </a:solidFill>
              </a:rPr>
              <a:t>régionale</a:t>
            </a:r>
            <a:r>
              <a:rPr lang="en-GB" altLang="en-US" kern="0" dirty="0" smtClean="0">
                <a:solidFill>
                  <a:schemeClr val="accent4"/>
                </a:solidFill>
              </a:rPr>
              <a:t> -&gt;</a:t>
            </a:r>
            <a:r>
              <a:rPr lang="en-GB" altLang="en-US" kern="0" dirty="0" err="1" smtClean="0">
                <a:solidFill>
                  <a:schemeClr val="accent4"/>
                </a:solidFill>
              </a:rPr>
              <a:t>nationale</a:t>
            </a:r>
            <a:r>
              <a:rPr lang="en-GB" altLang="en-US" kern="0" dirty="0" smtClean="0">
                <a:solidFill>
                  <a:schemeClr val="accent4"/>
                </a:solidFill>
              </a:rPr>
              <a:t>) par </a:t>
            </a:r>
            <a:r>
              <a:rPr lang="en-GB" altLang="en-US" kern="0" dirty="0" err="1" smtClean="0">
                <a:solidFill>
                  <a:schemeClr val="accent4"/>
                </a:solidFill>
              </a:rPr>
              <a:t>l’entremise</a:t>
            </a:r>
            <a:r>
              <a:rPr lang="en-GB" altLang="en-US" kern="0" dirty="0" smtClean="0">
                <a:solidFill>
                  <a:schemeClr val="accent4"/>
                </a:solidFill>
              </a:rPr>
              <a:t> du </a:t>
            </a:r>
            <a:r>
              <a:rPr lang="en-GB" altLang="en-US" kern="0" dirty="0" err="1" smtClean="0">
                <a:solidFill>
                  <a:schemeClr val="accent4"/>
                </a:solidFill>
              </a:rPr>
              <a:t>Projet</a:t>
            </a:r>
            <a:r>
              <a:rPr lang="en-GB" altLang="en-US" kern="0" dirty="0" smtClean="0">
                <a:solidFill>
                  <a:schemeClr val="accent4"/>
                </a:solidFill>
              </a:rPr>
              <a:t> </a:t>
            </a:r>
            <a:r>
              <a:rPr lang="fr-FR" altLang="en-US" dirty="0" smtClean="0">
                <a:cs typeface="Arial" panose="020B0604020202020204" pitchFamily="34" charset="0"/>
              </a:rPr>
              <a:t>concernant </a:t>
            </a:r>
            <a:r>
              <a:rPr lang="fr-FR" altLang="en-US" dirty="0">
                <a:cs typeface="Arial" panose="020B0604020202020204" pitchFamily="34" charset="0"/>
              </a:rPr>
              <a:t>la prévision des conditions météorologiques extrêmes</a:t>
            </a:r>
            <a:r>
              <a:rPr lang="en-GB" altLang="en-US" kern="0" dirty="0" smtClean="0">
                <a:solidFill>
                  <a:schemeClr val="accent4"/>
                </a:solidFill>
              </a:rPr>
              <a:t>  (SWFDP)</a:t>
            </a:r>
            <a:endParaRPr lang="en-US" kern="0" dirty="0">
              <a:solidFill>
                <a:schemeClr val="accent4"/>
              </a:solidFill>
            </a:endParaRPr>
          </a:p>
        </p:txBody>
      </p:sp>
      <p:sp>
        <p:nvSpPr>
          <p:cNvPr id="5" name="Slide Number Placeholder 3"/>
          <p:cNvSpPr>
            <a:spLocks noGrp="1"/>
          </p:cNvSpPr>
          <p:nvPr>
            <p:ph type="sldNum" sz="quarter" idx="11"/>
          </p:nvPr>
        </p:nvSpPr>
        <p:spPr>
          <a:xfrm>
            <a:off x="5867400" y="6478588"/>
            <a:ext cx="1152525"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pPr/>
              <a:t>18</a:t>
            </a:fld>
            <a:endParaRPr lang="en-US" altLang="en-US"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4" y="4440904"/>
            <a:ext cx="9137658" cy="2418328"/>
          </a:xfrm>
          <a:prstGeom prst="rect">
            <a:avLst/>
          </a:prstGeom>
          <a:solidFill>
            <a:schemeClr val="accent2">
              <a:lumMod val="20000"/>
              <a:lumOff val="80000"/>
            </a:schemeClr>
          </a:solidFill>
          <a:ln w="9525" cap="flat" cmpd="sng" algn="ctr">
            <a:noFill/>
            <a:prstDash val="solid"/>
            <a:round/>
            <a:headEnd type="none" w="med" len="med"/>
            <a:tailEnd type="none" w="med" len="med"/>
          </a:ln>
          <a:effectLst>
            <a:softEdge rad="63500"/>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9269" name="Content Placeholder 2"/>
          <p:cNvSpPr>
            <a:spLocks noGrp="1"/>
          </p:cNvSpPr>
          <p:nvPr>
            <p:ph idx="4294967295"/>
          </p:nvPr>
        </p:nvSpPr>
        <p:spPr>
          <a:xfrm>
            <a:off x="323528" y="1052512"/>
            <a:ext cx="8501385" cy="2952551"/>
          </a:xfrm>
        </p:spPr>
        <p:txBody>
          <a:bodyPr/>
          <a:lstStyle/>
          <a:p>
            <a:r>
              <a:rPr lang="en-GB" altLang="en-US" sz="1400" i="1" dirty="0" smtClean="0"/>
              <a:t>Les </a:t>
            </a:r>
            <a:r>
              <a:rPr lang="en-GB" altLang="en-US" sz="1400" i="1" u="sng" dirty="0" smtClean="0"/>
              <a:t>centres </a:t>
            </a:r>
            <a:r>
              <a:rPr lang="en-GB" altLang="en-US" sz="1400" i="1" u="sng" dirty="0" err="1" smtClean="0"/>
              <a:t>mondiaux</a:t>
            </a:r>
            <a:r>
              <a:rPr lang="en-GB" altLang="en-US" sz="1400" i="1" u="sng" dirty="0" smtClean="0"/>
              <a:t> </a:t>
            </a:r>
            <a:r>
              <a:rPr lang="en-GB" altLang="en-US" sz="1400" dirty="0" err="1" smtClean="0"/>
              <a:t>proposent</a:t>
            </a:r>
            <a:r>
              <a:rPr lang="en-GB" altLang="en-US" sz="1400" dirty="0" smtClean="0"/>
              <a:t> des </a:t>
            </a:r>
            <a:r>
              <a:rPr lang="en-GB" altLang="en-US" sz="1400" dirty="0" err="1" smtClean="0"/>
              <a:t>produits</a:t>
            </a:r>
            <a:r>
              <a:rPr lang="en-GB" altLang="en-US" sz="1400" dirty="0" smtClean="0"/>
              <a:t> de </a:t>
            </a:r>
            <a:r>
              <a:rPr lang="en-GB" altLang="en-US" sz="1400" dirty="0" err="1" smtClean="0"/>
              <a:t>prévision</a:t>
            </a:r>
            <a:r>
              <a:rPr lang="en-GB" altLang="en-US" sz="1400" dirty="0" smtClean="0"/>
              <a:t> </a:t>
            </a:r>
            <a:r>
              <a:rPr lang="en-GB" altLang="en-US" sz="1400" dirty="0" err="1"/>
              <a:t>numérique</a:t>
            </a:r>
            <a:r>
              <a:rPr lang="en-GB" altLang="en-US" sz="1400" dirty="0"/>
              <a:t> du temps (</a:t>
            </a:r>
            <a:r>
              <a:rPr lang="en-GB" altLang="en-US" sz="1400" dirty="0" smtClean="0"/>
              <a:t>PNT)/</a:t>
            </a:r>
            <a:r>
              <a:rPr lang="en-GB" altLang="en-US" sz="1400" dirty="0" err="1" smtClean="0"/>
              <a:t>prévision</a:t>
            </a:r>
            <a:r>
              <a:rPr lang="en-GB" altLang="en-US" sz="1400" dirty="0" smtClean="0"/>
              <a:t> </a:t>
            </a:r>
            <a:r>
              <a:rPr lang="en-GB" altLang="en-US" sz="1400" dirty="0" err="1" smtClean="0"/>
              <a:t>d’ensemble</a:t>
            </a:r>
            <a:r>
              <a:rPr lang="en-GB" altLang="en-US" sz="1400" dirty="0" smtClean="0"/>
              <a:t> et des </a:t>
            </a:r>
            <a:r>
              <a:rPr lang="en-GB" altLang="en-US" sz="1400" dirty="0" err="1" smtClean="0"/>
              <a:t>produits</a:t>
            </a:r>
            <a:r>
              <a:rPr lang="en-GB" altLang="en-US" sz="1400" dirty="0" smtClean="0"/>
              <a:t> </a:t>
            </a:r>
            <a:r>
              <a:rPr lang="en-GB" altLang="en-US" sz="1400" dirty="0" err="1" smtClean="0"/>
              <a:t>satellitaires</a:t>
            </a:r>
            <a:r>
              <a:rPr lang="en-GB" altLang="en-US" sz="1400" dirty="0" smtClean="0"/>
              <a:t>, y </a:t>
            </a:r>
            <a:r>
              <a:rPr lang="en-GB" altLang="en-US" sz="1400" dirty="0" err="1" smtClean="0"/>
              <a:t>compris</a:t>
            </a:r>
            <a:r>
              <a:rPr lang="en-GB" altLang="en-US" sz="1400" dirty="0" smtClean="0"/>
              <a:t> sous </a:t>
            </a:r>
            <a:r>
              <a:rPr lang="en-GB" altLang="en-US" sz="1400" dirty="0" err="1" smtClean="0"/>
              <a:t>forme</a:t>
            </a:r>
            <a:r>
              <a:rPr lang="en-GB" altLang="en-US" sz="1400" dirty="0" smtClean="0"/>
              <a:t> </a:t>
            </a:r>
            <a:r>
              <a:rPr lang="en-GB" altLang="en-US" sz="1400" dirty="0" err="1" smtClean="0"/>
              <a:t>probabilistique</a:t>
            </a:r>
            <a:r>
              <a:rPr lang="en-GB" altLang="en-US" sz="1400" dirty="0" smtClean="0"/>
              <a:t>, à </a:t>
            </a:r>
            <a:r>
              <a:rPr lang="en-GB" altLang="en-US" sz="1400" dirty="0" err="1" smtClean="0"/>
              <a:t>l’échelle</a:t>
            </a:r>
            <a:r>
              <a:rPr lang="en-GB" altLang="en-US" sz="1400" dirty="0" smtClean="0"/>
              <a:t> du </a:t>
            </a:r>
            <a:r>
              <a:rPr lang="en-GB" altLang="en-US" sz="1400" dirty="0" err="1" smtClean="0"/>
              <a:t>projet</a:t>
            </a:r>
            <a:r>
              <a:rPr lang="en-GB" altLang="en-US" sz="1400" dirty="0" smtClean="0"/>
              <a:t>;</a:t>
            </a:r>
            <a:endParaRPr lang="en-US" altLang="en-US" sz="1400" dirty="0" smtClean="0"/>
          </a:p>
          <a:p>
            <a:r>
              <a:rPr lang="en-GB" altLang="en-US" sz="1400" i="1" dirty="0" smtClean="0">
                <a:solidFill>
                  <a:schemeClr val="accent2"/>
                </a:solidFill>
              </a:rPr>
              <a:t>Les </a:t>
            </a:r>
            <a:r>
              <a:rPr lang="en-GB" altLang="en-US" sz="1400" i="1" u="sng" dirty="0" smtClean="0">
                <a:solidFill>
                  <a:schemeClr val="accent2"/>
                </a:solidFill>
              </a:rPr>
              <a:t>centres </a:t>
            </a:r>
            <a:r>
              <a:rPr lang="en-GB" altLang="en-US" sz="1400" i="1" u="sng" dirty="0" err="1" smtClean="0">
                <a:solidFill>
                  <a:schemeClr val="accent2"/>
                </a:solidFill>
              </a:rPr>
              <a:t>régionaux</a:t>
            </a:r>
            <a:r>
              <a:rPr lang="en-GB" altLang="en-US" sz="1400" dirty="0" smtClean="0">
                <a:solidFill>
                  <a:schemeClr val="accent2"/>
                </a:solidFill>
              </a:rPr>
              <a:t> </a:t>
            </a:r>
            <a:r>
              <a:rPr lang="fr-FR" altLang="en-US" sz="1400" dirty="0" smtClean="0">
                <a:solidFill>
                  <a:schemeClr val="accent2"/>
                </a:solidFill>
              </a:rPr>
              <a:t>interprètent </a:t>
            </a:r>
            <a:r>
              <a:rPr lang="fr-FR" altLang="en-US" sz="1400" dirty="0">
                <a:solidFill>
                  <a:schemeClr val="accent2"/>
                </a:solidFill>
              </a:rPr>
              <a:t>les informations provenant des centres mondiaux</a:t>
            </a:r>
            <a:r>
              <a:rPr lang="en-GB" altLang="en-US" sz="1400" dirty="0">
                <a:solidFill>
                  <a:schemeClr val="accent2"/>
                </a:solidFill>
              </a:rPr>
              <a:t>, </a:t>
            </a:r>
            <a:r>
              <a:rPr lang="en-GB" altLang="en-US" sz="1400" dirty="0" err="1" smtClean="0">
                <a:solidFill>
                  <a:schemeClr val="accent2"/>
                </a:solidFill>
              </a:rPr>
              <a:t>élaborent</a:t>
            </a:r>
            <a:r>
              <a:rPr lang="en-GB" altLang="en-US" sz="1400" dirty="0" smtClean="0">
                <a:solidFill>
                  <a:schemeClr val="accent2"/>
                </a:solidFill>
              </a:rPr>
              <a:t> </a:t>
            </a:r>
            <a:r>
              <a:rPr lang="en-GB" altLang="en-US" sz="1400" dirty="0">
                <a:solidFill>
                  <a:schemeClr val="accent2"/>
                </a:solidFill>
              </a:rPr>
              <a:t>des </a:t>
            </a:r>
            <a:r>
              <a:rPr lang="en-GB" altLang="en-US" sz="1400" dirty="0" smtClean="0">
                <a:solidFill>
                  <a:schemeClr val="accent2"/>
                </a:solidFill>
              </a:rPr>
              <a:t>guides </a:t>
            </a:r>
            <a:r>
              <a:rPr lang="en-GB" altLang="en-US" sz="1400" dirty="0" err="1" smtClean="0">
                <a:solidFill>
                  <a:schemeClr val="accent2"/>
                </a:solidFill>
              </a:rPr>
              <a:t>prévisionnels</a:t>
            </a:r>
            <a:r>
              <a:rPr lang="en-GB" altLang="en-US" sz="1400" dirty="0" smtClean="0">
                <a:solidFill>
                  <a:schemeClr val="accent2"/>
                </a:solidFill>
              </a:rPr>
              <a:t> (</a:t>
            </a:r>
            <a:r>
              <a:rPr lang="en-GB" altLang="en-US" sz="1400" dirty="0" err="1" smtClean="0">
                <a:solidFill>
                  <a:schemeClr val="accent2"/>
                </a:solidFill>
              </a:rPr>
              <a:t>jusqu’à</a:t>
            </a:r>
            <a:r>
              <a:rPr lang="en-GB" altLang="en-US" sz="1400" dirty="0" smtClean="0">
                <a:solidFill>
                  <a:schemeClr val="accent2"/>
                </a:solidFill>
              </a:rPr>
              <a:t> 5 </a:t>
            </a:r>
            <a:r>
              <a:rPr lang="en-GB" altLang="en-US" sz="1400" dirty="0" err="1" smtClean="0">
                <a:solidFill>
                  <a:schemeClr val="accent2"/>
                </a:solidFill>
              </a:rPr>
              <a:t>jours</a:t>
            </a:r>
            <a:r>
              <a:rPr lang="en-GB" altLang="en-US" sz="1400" dirty="0" smtClean="0">
                <a:solidFill>
                  <a:schemeClr val="accent2"/>
                </a:solidFill>
              </a:rPr>
              <a:t>) pour les centres </a:t>
            </a:r>
            <a:r>
              <a:rPr lang="en-GB" altLang="en-US" sz="1400" dirty="0" err="1" smtClean="0">
                <a:solidFill>
                  <a:schemeClr val="accent2"/>
                </a:solidFill>
              </a:rPr>
              <a:t>météorologiques</a:t>
            </a:r>
            <a:r>
              <a:rPr lang="en-GB" altLang="en-US" sz="1400" dirty="0" smtClean="0">
                <a:solidFill>
                  <a:schemeClr val="accent2"/>
                </a:solidFill>
              </a:rPr>
              <a:t> </a:t>
            </a:r>
            <a:r>
              <a:rPr lang="en-GB" altLang="en-US" sz="1400" dirty="0" err="1" smtClean="0">
                <a:solidFill>
                  <a:schemeClr val="accent2"/>
                </a:solidFill>
              </a:rPr>
              <a:t>nationaux</a:t>
            </a:r>
            <a:r>
              <a:rPr lang="en-GB" altLang="en-US" sz="1400" dirty="0" smtClean="0">
                <a:solidFill>
                  <a:schemeClr val="accent2"/>
                </a:solidFill>
              </a:rPr>
              <a:t> (CMN), </a:t>
            </a:r>
            <a:r>
              <a:rPr lang="fr-FR" altLang="en-US" sz="1400" dirty="0" smtClean="0">
                <a:solidFill>
                  <a:schemeClr val="accent2"/>
                </a:solidFill>
              </a:rPr>
              <a:t>exploitent </a:t>
            </a:r>
            <a:r>
              <a:rPr lang="fr-FR" altLang="en-US" sz="1400" dirty="0">
                <a:solidFill>
                  <a:schemeClr val="accent2"/>
                </a:solidFill>
              </a:rPr>
              <a:t>des modèles à </a:t>
            </a:r>
            <a:r>
              <a:rPr lang="fr-FR" altLang="en-US" sz="1400" dirty="0" smtClean="0">
                <a:solidFill>
                  <a:schemeClr val="accent2"/>
                </a:solidFill>
              </a:rPr>
              <a:t>mailles limités </a:t>
            </a:r>
            <a:r>
              <a:rPr lang="fr-FR" altLang="en-US" sz="1400" dirty="0">
                <a:solidFill>
                  <a:schemeClr val="accent2"/>
                </a:solidFill>
              </a:rPr>
              <a:t>pour affiner les </a:t>
            </a:r>
            <a:r>
              <a:rPr lang="fr-FR" altLang="en-US" sz="1400" dirty="0" smtClean="0">
                <a:solidFill>
                  <a:schemeClr val="accent2"/>
                </a:solidFill>
              </a:rPr>
              <a:t>produits</a:t>
            </a:r>
            <a:r>
              <a:rPr lang="en-GB" altLang="en-US" sz="1400" dirty="0" smtClean="0">
                <a:solidFill>
                  <a:schemeClr val="accent2"/>
                </a:solidFill>
              </a:rPr>
              <a:t>, </a:t>
            </a:r>
            <a:r>
              <a:rPr lang="en-GB" altLang="en-US" sz="1400" dirty="0" err="1" smtClean="0">
                <a:solidFill>
                  <a:schemeClr val="accent2"/>
                </a:solidFill>
              </a:rPr>
              <a:t>tiennent</a:t>
            </a:r>
            <a:r>
              <a:rPr lang="en-GB" altLang="en-US" sz="1400" dirty="0" smtClean="0">
                <a:solidFill>
                  <a:schemeClr val="accent2"/>
                </a:solidFill>
              </a:rPr>
              <a:t> à jour les sites </a:t>
            </a:r>
            <a:r>
              <a:rPr lang="en-GB" altLang="en-US" sz="1400" dirty="0">
                <a:solidFill>
                  <a:schemeClr val="accent2"/>
                </a:solidFill>
              </a:rPr>
              <a:t>Web des </a:t>
            </a:r>
            <a:r>
              <a:rPr lang="en-GB" altLang="en-US" sz="1400" dirty="0" smtClean="0">
                <a:solidFill>
                  <a:schemeClr val="accent2"/>
                </a:solidFill>
              </a:rPr>
              <a:t>centres </a:t>
            </a:r>
            <a:r>
              <a:rPr lang="en-GB" altLang="en-US" sz="1400" dirty="0" err="1" smtClean="0">
                <a:solidFill>
                  <a:schemeClr val="accent2"/>
                </a:solidFill>
              </a:rPr>
              <a:t>météorologiques</a:t>
            </a:r>
            <a:r>
              <a:rPr lang="en-GB" altLang="en-US" sz="1400" dirty="0" smtClean="0">
                <a:solidFill>
                  <a:schemeClr val="accent2"/>
                </a:solidFill>
              </a:rPr>
              <a:t> </a:t>
            </a:r>
            <a:r>
              <a:rPr lang="en-GB" altLang="en-US" sz="1400" dirty="0" err="1" smtClean="0">
                <a:solidFill>
                  <a:schemeClr val="accent2"/>
                </a:solidFill>
              </a:rPr>
              <a:t>régionaux</a:t>
            </a:r>
            <a:r>
              <a:rPr lang="en-GB" altLang="en-US" sz="1400" dirty="0" smtClean="0">
                <a:solidFill>
                  <a:schemeClr val="accent2"/>
                </a:solidFill>
              </a:rPr>
              <a:t> </a:t>
            </a:r>
            <a:r>
              <a:rPr lang="en-GB" altLang="en-US" sz="1400" dirty="0" err="1" smtClean="0">
                <a:solidFill>
                  <a:schemeClr val="accent2"/>
                </a:solidFill>
              </a:rPr>
              <a:t>spécialisés</a:t>
            </a:r>
            <a:r>
              <a:rPr lang="en-GB" altLang="en-US" sz="1400" dirty="0" smtClean="0">
                <a:solidFill>
                  <a:schemeClr val="accent2"/>
                </a:solidFill>
              </a:rPr>
              <a:t> (CMRS), et </a:t>
            </a:r>
            <a:r>
              <a:rPr lang="en-GB" altLang="en-US" sz="1400" dirty="0" err="1" smtClean="0">
                <a:solidFill>
                  <a:schemeClr val="accent2"/>
                </a:solidFill>
              </a:rPr>
              <a:t>communiquent</a:t>
            </a:r>
            <a:r>
              <a:rPr lang="en-GB" altLang="en-US" sz="1400" dirty="0" smtClean="0">
                <a:solidFill>
                  <a:schemeClr val="accent2"/>
                </a:solidFill>
              </a:rPr>
              <a:t> avec les </a:t>
            </a:r>
            <a:r>
              <a:rPr lang="en-GB" altLang="en-US" sz="1400" dirty="0" err="1" smtClean="0">
                <a:solidFill>
                  <a:schemeClr val="accent2"/>
                </a:solidFill>
              </a:rPr>
              <a:t>CMN</a:t>
            </a:r>
            <a:r>
              <a:rPr lang="en-GB" altLang="en-US" sz="1400" dirty="0" smtClean="0">
                <a:solidFill>
                  <a:schemeClr val="accent2"/>
                </a:solidFill>
              </a:rPr>
              <a:t> participants;</a:t>
            </a:r>
            <a:endParaRPr lang="en-US" altLang="en-US" sz="1400" dirty="0" smtClean="0">
              <a:solidFill>
                <a:schemeClr val="accent2"/>
              </a:solidFill>
            </a:endParaRPr>
          </a:p>
          <a:p>
            <a:r>
              <a:rPr lang="en-GB" altLang="en-US" sz="1400" b="1" i="1" dirty="0" smtClean="0">
                <a:solidFill>
                  <a:srgbClr val="00B050"/>
                </a:solidFill>
              </a:rPr>
              <a:t>Les</a:t>
            </a:r>
            <a:r>
              <a:rPr lang="en-GB" altLang="en-US" sz="1400" b="1" i="1" u="sng" dirty="0" smtClean="0">
                <a:solidFill>
                  <a:srgbClr val="00B050"/>
                </a:solidFill>
              </a:rPr>
              <a:t> CMN</a:t>
            </a:r>
            <a:r>
              <a:rPr lang="en-GB" altLang="en-US" sz="1400" b="1" dirty="0" smtClean="0">
                <a:solidFill>
                  <a:srgbClr val="00B050"/>
                </a:solidFill>
              </a:rPr>
              <a:t> </a:t>
            </a:r>
            <a:r>
              <a:rPr lang="fr-FR" altLang="en-US" sz="1400" b="1" dirty="0" smtClean="0">
                <a:solidFill>
                  <a:srgbClr val="00B050"/>
                </a:solidFill>
              </a:rPr>
              <a:t>produisent des alertes</a:t>
            </a:r>
            <a:r>
              <a:rPr lang="fr-FR" altLang="en-US" sz="1400" b="1" dirty="0">
                <a:solidFill>
                  <a:srgbClr val="00B050"/>
                </a:solidFill>
              </a:rPr>
              <a:t>, </a:t>
            </a:r>
            <a:r>
              <a:rPr lang="fr-FR" altLang="en-US" sz="1400" b="1" dirty="0" smtClean="0">
                <a:solidFill>
                  <a:srgbClr val="00B050"/>
                </a:solidFill>
              </a:rPr>
              <a:t>bulletins </a:t>
            </a:r>
            <a:r>
              <a:rPr lang="fr-FR" altLang="en-US" sz="1400" b="1" dirty="0">
                <a:solidFill>
                  <a:srgbClr val="00B050"/>
                </a:solidFill>
              </a:rPr>
              <a:t>météorologiques et </a:t>
            </a:r>
            <a:r>
              <a:rPr lang="fr-FR" altLang="en-US" sz="1400" b="1" dirty="0" smtClean="0">
                <a:solidFill>
                  <a:srgbClr val="00B050"/>
                </a:solidFill>
              </a:rPr>
              <a:t>avis </a:t>
            </a:r>
            <a:r>
              <a:rPr lang="fr-FR" altLang="en-US" sz="1400" b="1" dirty="0">
                <a:solidFill>
                  <a:srgbClr val="00B050"/>
                </a:solidFill>
              </a:rPr>
              <a:t>de phénomènes météorologiques </a:t>
            </a:r>
            <a:r>
              <a:rPr lang="fr-FR" altLang="en-US" sz="1400" b="1" dirty="0" smtClean="0">
                <a:solidFill>
                  <a:srgbClr val="00B050"/>
                </a:solidFill>
              </a:rPr>
              <a:t>dangereux</a:t>
            </a:r>
            <a:r>
              <a:rPr lang="en-GB" altLang="en-US" sz="1400" b="1" dirty="0">
                <a:solidFill>
                  <a:srgbClr val="00B050"/>
                </a:solidFill>
              </a:rPr>
              <a:t>, </a:t>
            </a:r>
            <a:r>
              <a:rPr lang="en-GB" altLang="en-US" sz="1400" b="1" dirty="0" err="1">
                <a:solidFill>
                  <a:srgbClr val="00B050"/>
                </a:solidFill>
              </a:rPr>
              <a:t>communiquent</a:t>
            </a:r>
            <a:r>
              <a:rPr lang="en-GB" altLang="en-US" sz="1400" b="1" dirty="0">
                <a:solidFill>
                  <a:srgbClr val="00B050"/>
                </a:solidFill>
              </a:rPr>
              <a:t> avec les </a:t>
            </a:r>
            <a:r>
              <a:rPr lang="en-GB" altLang="en-US" sz="1400" b="1" dirty="0" err="1" smtClean="0">
                <a:solidFill>
                  <a:srgbClr val="00B050"/>
                </a:solidFill>
              </a:rPr>
              <a:t>utilisateurs</a:t>
            </a:r>
            <a:r>
              <a:rPr lang="en-GB" altLang="en-US" sz="1400" b="1" dirty="0" smtClean="0">
                <a:solidFill>
                  <a:srgbClr val="00B050"/>
                </a:solidFill>
              </a:rPr>
              <a:t>, et </a:t>
            </a:r>
            <a:r>
              <a:rPr lang="en-GB" altLang="en-US" sz="1400" b="1" dirty="0" err="1" smtClean="0">
                <a:solidFill>
                  <a:srgbClr val="00B050"/>
                </a:solidFill>
              </a:rPr>
              <a:t>contribuent</a:t>
            </a:r>
            <a:r>
              <a:rPr lang="en-GB" altLang="en-US" sz="1400" b="1" dirty="0" smtClean="0">
                <a:solidFill>
                  <a:srgbClr val="00B050"/>
                </a:solidFill>
              </a:rPr>
              <a:t> à </a:t>
            </a:r>
            <a:r>
              <a:rPr lang="en-GB" altLang="en-US" sz="1400" b="1" dirty="0" err="1" smtClean="0">
                <a:solidFill>
                  <a:srgbClr val="00B050"/>
                </a:solidFill>
              </a:rPr>
              <a:t>l’évaluation</a:t>
            </a:r>
            <a:r>
              <a:rPr lang="en-GB" altLang="en-US" sz="1400" b="1" dirty="0" smtClean="0">
                <a:solidFill>
                  <a:srgbClr val="00B050"/>
                </a:solidFill>
              </a:rPr>
              <a:t> du </a:t>
            </a:r>
            <a:r>
              <a:rPr lang="en-GB" altLang="en-US" sz="1400" b="1" dirty="0" err="1" smtClean="0">
                <a:solidFill>
                  <a:srgbClr val="00B050"/>
                </a:solidFill>
              </a:rPr>
              <a:t>projet</a:t>
            </a:r>
            <a:r>
              <a:rPr lang="en-GB" altLang="en-US" sz="1400" b="1" dirty="0" smtClean="0">
                <a:solidFill>
                  <a:srgbClr val="00B050"/>
                </a:solidFill>
              </a:rPr>
              <a:t>;</a:t>
            </a:r>
          </a:p>
          <a:p>
            <a:r>
              <a:rPr lang="en-GB" altLang="en-US" sz="1400" b="1" i="1" dirty="0" smtClean="0">
                <a:solidFill>
                  <a:srgbClr val="00B050"/>
                </a:solidFill>
              </a:rPr>
              <a:t>Les </a:t>
            </a:r>
            <a:r>
              <a:rPr lang="en-GB" altLang="en-US" sz="1400" b="1" i="1" u="sng" dirty="0" smtClean="0">
                <a:solidFill>
                  <a:srgbClr val="00B050"/>
                </a:solidFill>
              </a:rPr>
              <a:t>CMN</a:t>
            </a:r>
            <a:r>
              <a:rPr lang="en-GB" altLang="en-US" sz="1400" b="1" dirty="0" smtClean="0">
                <a:solidFill>
                  <a:srgbClr val="00B050"/>
                </a:solidFill>
              </a:rPr>
              <a:t> </a:t>
            </a:r>
            <a:r>
              <a:rPr lang="en-GB" altLang="en-US" sz="1400" b="1" dirty="0" err="1" smtClean="0">
                <a:solidFill>
                  <a:srgbClr val="00B050"/>
                </a:solidFill>
              </a:rPr>
              <a:t>ont</a:t>
            </a:r>
            <a:r>
              <a:rPr lang="en-GB" altLang="en-US" sz="1400" b="1" dirty="0" smtClean="0">
                <a:solidFill>
                  <a:srgbClr val="00B050"/>
                </a:solidFill>
              </a:rPr>
              <a:t> </a:t>
            </a:r>
            <a:r>
              <a:rPr lang="en-GB" altLang="en-US" sz="1400" b="1" dirty="0" err="1" smtClean="0">
                <a:solidFill>
                  <a:srgbClr val="00B050"/>
                </a:solidFill>
              </a:rPr>
              <a:t>accès</a:t>
            </a:r>
            <a:r>
              <a:rPr lang="en-GB" altLang="en-US" sz="1400" b="1" dirty="0" smtClean="0">
                <a:solidFill>
                  <a:srgbClr val="00B050"/>
                </a:solidFill>
              </a:rPr>
              <a:t> à</a:t>
            </a:r>
            <a:r>
              <a:rPr lang="en-GB" altLang="en-US" sz="1500" b="1" dirty="0" smtClean="0">
                <a:solidFill>
                  <a:srgbClr val="00B050"/>
                </a:solidFill>
              </a:rPr>
              <a:t> </a:t>
            </a:r>
            <a:r>
              <a:rPr lang="en-GB" altLang="en-US" sz="1500" b="1" dirty="0" err="1" smtClean="0">
                <a:solidFill>
                  <a:srgbClr val="00B050"/>
                </a:solidFill>
              </a:rPr>
              <a:t>tous</a:t>
            </a:r>
            <a:r>
              <a:rPr lang="en-GB" altLang="en-US" sz="1500" b="1" dirty="0" smtClean="0">
                <a:solidFill>
                  <a:srgbClr val="00B050"/>
                </a:solidFill>
              </a:rPr>
              <a:t> les </a:t>
            </a:r>
            <a:r>
              <a:rPr lang="en-GB" altLang="en-US" sz="1500" b="1" dirty="0" err="1" smtClean="0">
                <a:solidFill>
                  <a:srgbClr val="00B050"/>
                </a:solidFill>
              </a:rPr>
              <a:t>produits</a:t>
            </a:r>
            <a:r>
              <a:rPr lang="en-GB" altLang="en-US" sz="1500" b="1" dirty="0" smtClean="0">
                <a:solidFill>
                  <a:srgbClr val="00B050"/>
                </a:solidFill>
              </a:rPr>
              <a:t>, et </a:t>
            </a:r>
            <a:r>
              <a:rPr lang="en-GB" altLang="en-US" sz="1500" b="1" dirty="0" err="1" smtClean="0">
                <a:solidFill>
                  <a:srgbClr val="00B050"/>
                </a:solidFill>
              </a:rPr>
              <a:t>sont</a:t>
            </a:r>
            <a:r>
              <a:rPr lang="en-GB" altLang="en-US" sz="1500" b="1" dirty="0" smtClean="0">
                <a:solidFill>
                  <a:srgbClr val="00B050"/>
                </a:solidFill>
              </a:rPr>
              <a:t> </a:t>
            </a:r>
            <a:r>
              <a:rPr lang="en-GB" altLang="en-US" sz="1500" b="1" dirty="0" err="1" smtClean="0">
                <a:solidFill>
                  <a:srgbClr val="00B050"/>
                </a:solidFill>
              </a:rPr>
              <a:t>responsables</a:t>
            </a:r>
            <a:r>
              <a:rPr lang="en-GB" altLang="en-US" sz="1500" b="1" dirty="0" smtClean="0">
                <a:solidFill>
                  <a:srgbClr val="00B050"/>
                </a:solidFill>
              </a:rPr>
              <a:t> des </a:t>
            </a:r>
            <a:r>
              <a:rPr lang="en-GB" altLang="en-US" sz="1500" b="1" dirty="0" err="1" smtClean="0">
                <a:solidFill>
                  <a:srgbClr val="00B050"/>
                </a:solidFill>
              </a:rPr>
              <a:t>avis</a:t>
            </a:r>
            <a:r>
              <a:rPr lang="en-GB" altLang="en-US" sz="1500" b="1" dirty="0" smtClean="0">
                <a:solidFill>
                  <a:srgbClr val="00B050"/>
                </a:solidFill>
              </a:rPr>
              <a:t> et services </a:t>
            </a:r>
            <a:r>
              <a:rPr lang="en-GB" altLang="en-US" sz="1500" b="1" dirty="0" err="1" smtClean="0">
                <a:solidFill>
                  <a:srgbClr val="00B050"/>
                </a:solidFill>
              </a:rPr>
              <a:t>nationaux</a:t>
            </a:r>
            <a:r>
              <a:rPr lang="en-GB" altLang="en-US" sz="1500" b="1" dirty="0" smtClean="0">
                <a:solidFill>
                  <a:srgbClr val="00B050"/>
                </a:solidFill>
              </a:rPr>
              <a:t>.</a:t>
            </a:r>
            <a:endParaRPr lang="en-GB" altLang="en-US" sz="1500" dirty="0" smtClean="0"/>
          </a:p>
        </p:txBody>
      </p:sp>
      <p:sp>
        <p:nvSpPr>
          <p:cNvPr id="7175" name="Slide Number Placeholder 3"/>
          <p:cNvSpPr txBox="1">
            <a:spLocks noGrp="1"/>
          </p:cNvSpPr>
          <p:nvPr/>
        </p:nvSpPr>
        <p:spPr>
          <a:xfrm>
            <a:off x="457200" y="6356350"/>
            <a:ext cx="2133600" cy="365125"/>
          </a:xfrm>
          <a:prstGeom prst="rect">
            <a:avLst/>
          </a:prstGeom>
          <a:noFill/>
        </p:spPr>
        <p:txBody>
          <a:bodyPr anchor="ct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fld id="{D8E2F4B2-00BB-4B6F-9044-EFB46CEC2B24}" type="slidenum">
              <a:rPr lang="en-US" altLang="en-US" sz="1200" smtClean="0">
                <a:solidFill>
                  <a:srgbClr val="898989"/>
                </a:solidFill>
                <a:latin typeface="Times New Roman" pitchFamily="18" charset="0"/>
                <a:ea typeface="ＭＳ Ｐゴシック" pitchFamily="34" charset="-128"/>
              </a:rPr>
              <a:pPr>
                <a:buClrTx/>
                <a:buFontTx/>
                <a:buNone/>
              </a:pPr>
              <a:t>19</a:t>
            </a:fld>
            <a:endParaRPr lang="en-US" altLang="en-US" sz="1200" smtClean="0">
              <a:solidFill>
                <a:srgbClr val="898989"/>
              </a:solidFill>
              <a:latin typeface="Times New Roman" pitchFamily="18" charset="0"/>
              <a:ea typeface="ＭＳ Ｐゴシック" pitchFamily="34" charset="-128"/>
            </a:endParaRPr>
          </a:p>
        </p:txBody>
      </p:sp>
      <p:pic>
        <p:nvPicPr>
          <p:cNvPr id="139271"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16193" r="30275" b="14246"/>
          <a:stretch>
            <a:fillRect/>
          </a:stretch>
        </p:blipFill>
        <p:spPr bwMode="auto">
          <a:xfrm>
            <a:off x="71438" y="4429125"/>
            <a:ext cx="3214687" cy="22860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1732" t="49895" r="32352" b="18922"/>
          <a:stretch>
            <a:fillRect/>
          </a:stretch>
        </p:blipFill>
        <p:spPr bwMode="auto">
          <a:xfrm>
            <a:off x="3429000" y="4786313"/>
            <a:ext cx="1971675" cy="1714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3"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2921" t="64693" r="41737" b="23273"/>
          <a:stretch>
            <a:fillRect/>
          </a:stretch>
        </p:blipFill>
        <p:spPr bwMode="auto">
          <a:xfrm>
            <a:off x="5508625" y="6143625"/>
            <a:ext cx="714375" cy="7143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4"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7047" t="57187" r="38547" b="27205"/>
          <a:stretch>
            <a:fillRect/>
          </a:stretch>
        </p:blipFill>
        <p:spPr bwMode="auto">
          <a:xfrm>
            <a:off x="5572125" y="4387850"/>
            <a:ext cx="571500" cy="8985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5"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3181" t="45648" r="40520" b="33069"/>
          <a:stretch>
            <a:fillRect/>
          </a:stretch>
        </p:blipFill>
        <p:spPr bwMode="auto">
          <a:xfrm>
            <a:off x="6357938" y="4714875"/>
            <a:ext cx="642937" cy="965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61285" t="58228" r="33046" b="26164"/>
          <a:stretch>
            <a:fillRect/>
          </a:stretch>
        </p:blipFill>
        <p:spPr bwMode="auto">
          <a:xfrm>
            <a:off x="6357938" y="5786438"/>
            <a:ext cx="642937" cy="7858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rot="1030336">
            <a:off x="1625600" y="5511800"/>
            <a:ext cx="2535238" cy="26352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 name="Left-Right Arrow 12"/>
          <p:cNvSpPr/>
          <p:nvPr/>
        </p:nvSpPr>
        <p:spPr bwMode="auto">
          <a:xfrm rot="20314368">
            <a:off x="4432300" y="51292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4" name="Left-Right Arrow 13"/>
          <p:cNvSpPr/>
          <p:nvPr/>
        </p:nvSpPr>
        <p:spPr bwMode="auto">
          <a:xfrm rot="21335673">
            <a:off x="4506913" y="5422900"/>
            <a:ext cx="1704975"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5" name="Left-Right Arrow 14"/>
          <p:cNvSpPr/>
          <p:nvPr/>
        </p:nvSpPr>
        <p:spPr bwMode="auto">
          <a:xfrm>
            <a:off x="4500563" y="5715000"/>
            <a:ext cx="1711325" cy="2190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6" name="Left-Right Arrow 15"/>
          <p:cNvSpPr/>
          <p:nvPr/>
        </p:nvSpPr>
        <p:spPr bwMode="auto">
          <a:xfrm rot="393868">
            <a:off x="4438650" y="59928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2" name="Picture 15" descr="Spruit langs Kentuc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872038"/>
            <a:ext cx="11239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bwMode="auto">
          <a:xfrm>
            <a:off x="6934200" y="5446713"/>
            <a:ext cx="1066800"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4" name="Picture 14" descr="Fish River tar road i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5751513"/>
            <a:ext cx="10937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92123" y="4084641"/>
            <a:ext cx="2028852"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dirty="0" err="1" smtClean="0">
                <a:solidFill>
                  <a:srgbClr val="760000"/>
                </a:solidFill>
                <a:latin typeface="Arial" charset="0"/>
              </a:rPr>
              <a:t>Centres</a:t>
            </a:r>
            <a:r>
              <a:rPr lang="en-US" altLang="en-US" sz="1400" dirty="0" smtClean="0">
                <a:solidFill>
                  <a:srgbClr val="760000"/>
                </a:solidFill>
                <a:latin typeface="Arial" charset="0"/>
              </a:rPr>
              <a:t> </a:t>
            </a:r>
            <a:r>
              <a:rPr lang="en-US" altLang="en-US" sz="1400" dirty="0" err="1" smtClean="0">
                <a:solidFill>
                  <a:srgbClr val="760000"/>
                </a:solidFill>
                <a:latin typeface="Arial" charset="0"/>
              </a:rPr>
              <a:t>mondiaux</a:t>
            </a:r>
            <a:endParaRPr lang="en-US" altLang="en-US" sz="1400" dirty="0" smtClean="0">
              <a:solidFill>
                <a:srgbClr val="760000"/>
              </a:solidFill>
              <a:latin typeface="Arial" charset="0"/>
            </a:endParaRPr>
          </a:p>
        </p:txBody>
      </p:sp>
      <p:sp>
        <p:nvSpPr>
          <p:cNvPr id="21" name="TextBox 20"/>
          <p:cNvSpPr txBox="1"/>
          <p:nvPr/>
        </p:nvSpPr>
        <p:spPr>
          <a:xfrm>
            <a:off x="7689850" y="3795868"/>
            <a:ext cx="1447800" cy="1015663"/>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200" b="1" dirty="0" err="1" smtClean="0">
                <a:solidFill>
                  <a:srgbClr val="760000"/>
                </a:solidFill>
                <a:latin typeface="Calibri" pitchFamily="34" charset="0"/>
              </a:rPr>
              <a:t>Utilisateurs</a:t>
            </a:r>
            <a:r>
              <a:rPr lang="en-US" altLang="en-US" sz="1200" b="1" dirty="0" smtClean="0">
                <a:solidFill>
                  <a:srgbClr val="760000"/>
                </a:solidFill>
                <a:latin typeface="Calibri" pitchFamily="34" charset="0"/>
              </a:rPr>
              <a:t>, </a:t>
            </a:r>
            <a:r>
              <a:rPr lang="en-US" altLang="en-US" sz="1200" b="1" dirty="0" err="1" smtClean="0">
                <a:solidFill>
                  <a:srgbClr val="760000"/>
                </a:solidFill>
                <a:latin typeface="Calibri" pitchFamily="34" charset="0"/>
              </a:rPr>
              <a:t>dont</a:t>
            </a:r>
            <a:r>
              <a:rPr lang="en-US" altLang="en-US" sz="1200" b="1" dirty="0" smtClean="0">
                <a:solidFill>
                  <a:srgbClr val="760000"/>
                </a:solidFill>
                <a:latin typeface="Calibri" pitchFamily="34" charset="0"/>
              </a:rPr>
              <a:t> </a:t>
            </a:r>
            <a:r>
              <a:rPr lang="fr-FR" altLang="en-US" sz="1200" b="1" dirty="0">
                <a:solidFill>
                  <a:srgbClr val="760000"/>
                </a:solidFill>
                <a:latin typeface="Calibri" pitchFamily="34" charset="0"/>
              </a:rPr>
              <a:t> </a:t>
            </a:r>
            <a:r>
              <a:rPr lang="fr-FR" altLang="en-US" sz="1200" b="1" dirty="0" smtClean="0">
                <a:solidFill>
                  <a:srgbClr val="760000"/>
                </a:solidFill>
                <a:latin typeface="Calibri" pitchFamily="34" charset="0"/>
              </a:rPr>
              <a:t>les autorités </a:t>
            </a:r>
            <a:r>
              <a:rPr lang="fr-FR" altLang="en-US" sz="1200" b="1" dirty="0">
                <a:solidFill>
                  <a:srgbClr val="760000"/>
                </a:solidFill>
                <a:latin typeface="Calibri" pitchFamily="34" charset="0"/>
              </a:rPr>
              <a:t>chargées de la gestion des catastrophes</a:t>
            </a:r>
            <a:endParaRPr lang="en-US" altLang="en-US" sz="1200" b="1" dirty="0" smtClean="0">
              <a:solidFill>
                <a:srgbClr val="760000"/>
              </a:solidFill>
              <a:latin typeface="Calibri" pitchFamily="34" charset="0"/>
            </a:endParaRPr>
          </a:p>
        </p:txBody>
      </p:sp>
      <p:sp>
        <p:nvSpPr>
          <p:cNvPr id="22" name="TextBox 21"/>
          <p:cNvSpPr txBox="1"/>
          <p:nvPr/>
        </p:nvSpPr>
        <p:spPr>
          <a:xfrm>
            <a:off x="5656270" y="4084641"/>
            <a:ext cx="1357322"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fr-CH" altLang="en-US" sz="1400" dirty="0" smtClean="0">
                <a:solidFill>
                  <a:srgbClr val="760000"/>
                </a:solidFill>
                <a:latin typeface="Arial" charset="0"/>
              </a:rPr>
              <a:t>CMN</a:t>
            </a:r>
            <a:endParaRPr lang="en-US" altLang="en-US" sz="1400" dirty="0" smtClean="0">
              <a:solidFill>
                <a:srgbClr val="760000"/>
              </a:solidFill>
              <a:latin typeface="Arial" charset="0"/>
            </a:endParaRPr>
          </a:p>
        </p:txBody>
      </p:sp>
      <p:sp>
        <p:nvSpPr>
          <p:cNvPr id="23" name="TextBox 22"/>
          <p:cNvSpPr txBox="1"/>
          <p:nvPr/>
        </p:nvSpPr>
        <p:spPr>
          <a:xfrm>
            <a:off x="3570281" y="4084641"/>
            <a:ext cx="1643073"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dirty="0" smtClean="0">
                <a:solidFill>
                  <a:srgbClr val="760000"/>
                </a:solidFill>
                <a:latin typeface="Arial" charset="0"/>
              </a:rPr>
              <a:t>CMRS de Pretoria</a:t>
            </a:r>
          </a:p>
        </p:txBody>
      </p:sp>
      <p:sp>
        <p:nvSpPr>
          <p:cNvPr id="139297" name="Rectangle 33"/>
          <p:cNvSpPr>
            <a:spLocks noChangeArrowheads="1"/>
          </p:cNvSpPr>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3000">
                <a:solidFill>
                  <a:schemeClr val="tx2"/>
                </a:solidFill>
                <a:latin typeface="Arial" charset="0"/>
              </a:defRPr>
            </a:lvl1pPr>
            <a:lvl2pPr>
              <a:spcBef>
                <a:spcPct val="0"/>
              </a:spcBef>
              <a:defRPr sz="3000">
                <a:solidFill>
                  <a:schemeClr val="tx2"/>
                </a:solidFill>
                <a:latin typeface="Arial" charset="0"/>
              </a:defRPr>
            </a:lvl2pPr>
            <a:lvl3pPr>
              <a:spcBef>
                <a:spcPct val="0"/>
              </a:spcBef>
              <a:defRPr sz="3000">
                <a:solidFill>
                  <a:schemeClr val="tx2"/>
                </a:solidFill>
                <a:latin typeface="Arial" charset="0"/>
              </a:defRPr>
            </a:lvl3pPr>
            <a:lvl4pPr>
              <a:spcBef>
                <a:spcPct val="0"/>
              </a:spcBef>
              <a:defRPr sz="3000">
                <a:solidFill>
                  <a:schemeClr val="tx2"/>
                </a:solidFill>
                <a:latin typeface="Arial" charset="0"/>
              </a:defRPr>
            </a:lvl4pPr>
            <a:lvl5pPr>
              <a:spcBef>
                <a:spcPct val="0"/>
              </a:spcBef>
              <a:defRPr sz="3000">
                <a:solidFill>
                  <a:schemeClr val="tx2"/>
                </a:solidFill>
                <a:latin typeface="Arial" charset="0"/>
              </a:defRPr>
            </a:lvl5pPr>
            <a:lvl6pPr marL="457200" eaLnBrk="0" fontAlgn="base" hangingPunct="0">
              <a:spcBef>
                <a:spcPct val="0"/>
              </a:spcBef>
              <a:spcAft>
                <a:spcPct val="0"/>
              </a:spcAft>
              <a:defRPr sz="3000">
                <a:solidFill>
                  <a:schemeClr val="tx2"/>
                </a:solidFill>
                <a:latin typeface="Arial" charset="0"/>
              </a:defRPr>
            </a:lvl6pPr>
            <a:lvl7pPr marL="914400" eaLnBrk="0" fontAlgn="base" hangingPunct="0">
              <a:spcBef>
                <a:spcPct val="0"/>
              </a:spcBef>
              <a:spcAft>
                <a:spcPct val="0"/>
              </a:spcAft>
              <a:defRPr sz="3000">
                <a:solidFill>
                  <a:schemeClr val="tx2"/>
                </a:solidFill>
                <a:latin typeface="Arial" charset="0"/>
              </a:defRPr>
            </a:lvl7pPr>
            <a:lvl8pPr marL="1371600" eaLnBrk="0" fontAlgn="base" hangingPunct="0">
              <a:spcBef>
                <a:spcPct val="0"/>
              </a:spcBef>
              <a:spcAft>
                <a:spcPct val="0"/>
              </a:spcAft>
              <a:defRPr sz="3000">
                <a:solidFill>
                  <a:schemeClr val="tx2"/>
                </a:solidFill>
                <a:latin typeface="Arial" charset="0"/>
              </a:defRPr>
            </a:lvl8pPr>
            <a:lvl9pPr marL="1828800" eaLnBrk="0" fontAlgn="base" hangingPunct="0">
              <a:spcBef>
                <a:spcPct val="0"/>
              </a:spcBef>
              <a:spcAft>
                <a:spcPct val="0"/>
              </a:spcAft>
              <a:defRPr sz="3000">
                <a:solidFill>
                  <a:schemeClr val="tx2"/>
                </a:solidFill>
                <a:latin typeface="Arial" charset="0"/>
              </a:defRPr>
            </a:lvl9pPr>
          </a:lstStyle>
          <a:p>
            <a:pPr algn="ctr">
              <a:buClrTx/>
              <a:buFontTx/>
              <a:buNone/>
            </a:pPr>
            <a:r>
              <a:rPr lang="fr-FR" altLang="en-US" sz="2800" b="1" dirty="0" smtClean="0">
                <a:solidFill>
                  <a:srgbClr val="000000"/>
                </a:solidFill>
              </a:rPr>
              <a:t>Processus </a:t>
            </a:r>
            <a:r>
              <a:rPr lang="fr-FR" altLang="en-US" sz="2800" b="1" dirty="0">
                <a:solidFill>
                  <a:srgbClr val="000000"/>
                </a:solidFill>
              </a:rPr>
              <a:t>de prévision en cascade </a:t>
            </a:r>
            <a:r>
              <a:rPr lang="en-GB" altLang="en-US" b="1" dirty="0" smtClean="0">
                <a:solidFill>
                  <a:srgbClr val="000000"/>
                </a:solidFill>
              </a:rPr>
              <a:t>–</a:t>
            </a:r>
            <a:r>
              <a:rPr lang="en-GB" altLang="en-US" b="1" dirty="0" smtClean="0">
                <a:solidFill>
                  <a:srgbClr val="333399"/>
                </a:solidFill>
              </a:rPr>
              <a:t> </a:t>
            </a:r>
            <a:br>
              <a:rPr lang="en-GB" altLang="en-US" b="1" dirty="0" smtClean="0">
                <a:solidFill>
                  <a:srgbClr val="333399"/>
                </a:solidFill>
              </a:rPr>
            </a:br>
            <a:r>
              <a:rPr lang="en-GB" altLang="en-US" b="1" dirty="0" err="1" smtClean="0">
                <a:solidFill>
                  <a:srgbClr val="333399"/>
                </a:solidFill>
              </a:rPr>
              <a:t>Efficacité</a:t>
            </a:r>
            <a:r>
              <a:rPr lang="en-GB" altLang="en-US" b="1" dirty="0" smtClean="0">
                <a:solidFill>
                  <a:srgbClr val="333399"/>
                </a:solidFill>
              </a:rPr>
              <a:t> du SWFDP</a:t>
            </a:r>
            <a:endParaRPr lang="en-US" altLang="en-US" sz="2600" b="1" dirty="0" smtClean="0">
              <a:solidFill>
                <a:srgbClr val="333399"/>
              </a:solidFill>
            </a:endParaRPr>
          </a:p>
        </p:txBody>
      </p:sp>
    </p:spTree>
    <p:extLst>
      <p:ext uri="{BB962C8B-B14F-4D97-AF65-F5344CB8AC3E}">
        <p14:creationId xmlns:p14="http://schemas.microsoft.com/office/powerpoint/2010/main" val="60420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046"/>
            <a:ext cx="8229600" cy="1143000"/>
          </a:xfrm>
        </p:spPr>
        <p:txBody>
          <a:bodyPr/>
          <a:lstStyle/>
          <a:p>
            <a:r>
              <a:rPr lang="fr-CH" b="1" dirty="0" smtClean="0">
                <a:solidFill>
                  <a:srgbClr val="0000FF"/>
                </a:solidFill>
              </a:rPr>
              <a:t>SAP – Risques naturels</a:t>
            </a:r>
            <a:endParaRPr lang="en-US" b="1" dirty="0">
              <a:solidFill>
                <a:srgbClr val="0000FF"/>
              </a:solidFill>
            </a:endParaRPr>
          </a:p>
        </p:txBody>
      </p:sp>
      <p:sp>
        <p:nvSpPr>
          <p:cNvPr id="3" name="Content Placeholder 2"/>
          <p:cNvSpPr>
            <a:spLocks noGrp="1"/>
          </p:cNvSpPr>
          <p:nvPr>
            <p:ph idx="1"/>
          </p:nvPr>
        </p:nvSpPr>
        <p:spPr>
          <a:xfrm>
            <a:off x="251520" y="1052736"/>
            <a:ext cx="8280920" cy="5328592"/>
          </a:xfrm>
        </p:spPr>
        <p:txBody>
          <a:bodyPr>
            <a:normAutofit fontScale="70000" lnSpcReduction="20000"/>
          </a:bodyPr>
          <a:lstStyle/>
          <a:p>
            <a:r>
              <a:rPr lang="fr-FR" b="1" dirty="0"/>
              <a:t>Un système d'alerte </a:t>
            </a:r>
            <a:r>
              <a:rPr lang="fr-FR" b="1" dirty="0" smtClean="0"/>
              <a:t>précoce </a:t>
            </a:r>
            <a:r>
              <a:rPr lang="fr-FR" b="1" dirty="0"/>
              <a:t>(SAP</a:t>
            </a:r>
            <a:r>
              <a:rPr lang="fr-FR" b="1" dirty="0" smtClean="0"/>
              <a:t>):  </a:t>
            </a:r>
            <a:r>
              <a:rPr lang="fr-FR" dirty="0" smtClean="0"/>
              <a:t>est basé sur la technologie, les politiques </a:t>
            </a:r>
            <a:r>
              <a:rPr lang="fr-FR" dirty="0"/>
              <a:t>et </a:t>
            </a:r>
            <a:r>
              <a:rPr lang="fr-FR" dirty="0" smtClean="0"/>
              <a:t>procédures conçues </a:t>
            </a:r>
            <a:r>
              <a:rPr lang="fr-FR" b="1" dirty="0"/>
              <a:t>pour prévoir et atténuer </a:t>
            </a:r>
            <a:r>
              <a:rPr lang="fr-FR" dirty="0"/>
              <a:t>les dommages causés par des catastrophes naturelles ou d'origine </a:t>
            </a:r>
            <a:r>
              <a:rPr lang="fr-FR" dirty="0" smtClean="0"/>
              <a:t>humaine</a:t>
            </a:r>
          </a:p>
          <a:p>
            <a:pPr marL="0" indent="0">
              <a:buNone/>
            </a:pPr>
            <a:endParaRPr lang="fr-FR" dirty="0"/>
          </a:p>
          <a:p>
            <a:r>
              <a:rPr lang="fr-FR" b="1" dirty="0" smtClean="0"/>
              <a:t>Objectif de SAP: </a:t>
            </a:r>
            <a:r>
              <a:rPr lang="fr-FR" dirty="0" smtClean="0"/>
              <a:t>permettre aux </a:t>
            </a:r>
            <a:r>
              <a:rPr lang="fr-FR" dirty="0"/>
              <a:t>individus et </a:t>
            </a:r>
            <a:r>
              <a:rPr lang="fr-FR" dirty="0" smtClean="0"/>
              <a:t>aux </a:t>
            </a:r>
            <a:r>
              <a:rPr lang="fr-FR" dirty="0"/>
              <a:t>communautés menacés par les dangers à </a:t>
            </a:r>
            <a:r>
              <a:rPr lang="fr-FR" dirty="0" smtClean="0"/>
              <a:t>prendre action assez tôt pour réduire </a:t>
            </a:r>
            <a:r>
              <a:rPr lang="fr-FR" dirty="0"/>
              <a:t>les risques de blessures, de pertes de vies humaines et de dommages à la propriété et à l’environnement</a:t>
            </a:r>
            <a:r>
              <a:rPr lang="fr-FR" dirty="0" smtClean="0"/>
              <a:t>.</a:t>
            </a:r>
          </a:p>
          <a:p>
            <a:endParaRPr lang="fr-FR" dirty="0"/>
          </a:p>
          <a:p>
            <a:r>
              <a:rPr lang="fr-FR" b="1" dirty="0" smtClean="0"/>
              <a:t>4 </a:t>
            </a:r>
            <a:r>
              <a:rPr lang="fr-FR" b="1" dirty="0" err="1"/>
              <a:t>E</a:t>
            </a:r>
            <a:r>
              <a:rPr lang="fr-FR" b="1" dirty="0" err="1" smtClean="0"/>
              <a:t>lements</a:t>
            </a:r>
            <a:r>
              <a:rPr lang="fr-FR" b="1" dirty="0" smtClean="0"/>
              <a:t> </a:t>
            </a:r>
            <a:r>
              <a:rPr lang="fr-FR" b="1" dirty="0" err="1" smtClean="0"/>
              <a:t>definissent</a:t>
            </a:r>
            <a:r>
              <a:rPr lang="fr-FR" b="1" dirty="0" smtClean="0"/>
              <a:t> un bon SAP selon UNISDR  pour les risques naturels </a:t>
            </a:r>
            <a:r>
              <a:rPr lang="fr-FR" dirty="0" smtClean="0"/>
              <a:t>(inondations</a:t>
            </a:r>
            <a:r>
              <a:rPr lang="fr-FR" dirty="0"/>
              <a:t>, tremblements de terre, avalanches, tsunamis, tornades, glissements de terrain et sécheresse</a:t>
            </a:r>
            <a:r>
              <a:rPr lang="fr-FR" dirty="0" smtClean="0"/>
              <a:t>):</a:t>
            </a:r>
          </a:p>
          <a:p>
            <a:endParaRPr lang="fr-FR" dirty="0" smtClean="0"/>
          </a:p>
          <a:p>
            <a:pPr lvl="1"/>
            <a:r>
              <a:rPr lang="fr-FR" b="1" dirty="0"/>
              <a:t>C</a:t>
            </a:r>
            <a:r>
              <a:rPr lang="fr-FR" b="1" dirty="0" smtClean="0"/>
              <a:t>onnaissance </a:t>
            </a:r>
            <a:r>
              <a:rPr lang="fr-FR" b="1" dirty="0"/>
              <a:t>des risques: </a:t>
            </a:r>
            <a:r>
              <a:rPr lang="fr-FR" dirty="0"/>
              <a:t>les données doivent être systématiquement collectées et analysées et des évaluations des risques doivent être </a:t>
            </a:r>
            <a:r>
              <a:rPr lang="fr-FR" dirty="0" err="1"/>
              <a:t>effectuées.-</a:t>
            </a:r>
            <a:r>
              <a:rPr lang="fr-FR" i="1" dirty="0" err="1">
                <a:solidFill>
                  <a:srgbClr val="FF0066"/>
                </a:solidFill>
              </a:rPr>
              <a:t>Les</a:t>
            </a:r>
            <a:r>
              <a:rPr lang="fr-FR" i="1" dirty="0">
                <a:solidFill>
                  <a:srgbClr val="FF0066"/>
                </a:solidFill>
              </a:rPr>
              <a:t> risques résultent de la combinaison de dangers et de vulnérabilités à un endroit donné.</a:t>
            </a:r>
          </a:p>
          <a:p>
            <a:endParaRPr lang="en-US" dirty="0"/>
          </a:p>
        </p:txBody>
      </p:sp>
    </p:spTree>
    <p:extLst>
      <p:ext uri="{BB962C8B-B14F-4D97-AF65-F5344CB8AC3E}">
        <p14:creationId xmlns:p14="http://schemas.microsoft.com/office/powerpoint/2010/main" val="2069132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0492" y="24475"/>
            <a:ext cx="8713788" cy="1170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spcBef>
                <a:spcPct val="20000"/>
              </a:spcBef>
              <a:buClr>
                <a:srgbClr val="FF9900"/>
              </a:buClr>
              <a:buFont typeface="Wingdings" pitchFamily="2" charset="2"/>
            </a:pPr>
            <a:r>
              <a:rPr lang="en-GB" altLang="en-US" sz="3600" b="1" kern="1200" dirty="0" err="1" smtClean="0">
                <a:solidFill>
                  <a:srgbClr val="000066"/>
                </a:solidFill>
                <a:latin typeface="Arial" charset="0"/>
                <a:ea typeface="+mn-ea"/>
                <a:cs typeface="Arial" charset="0"/>
              </a:rPr>
              <a:t>Principaux</a:t>
            </a:r>
            <a:r>
              <a:rPr lang="en-GB" altLang="en-US" sz="3600" b="1" kern="1200" dirty="0" smtClean="0">
                <a:solidFill>
                  <a:srgbClr val="000066"/>
                </a:solidFill>
                <a:latin typeface="Arial" charset="0"/>
                <a:ea typeface="+mn-ea"/>
                <a:cs typeface="Arial" charset="0"/>
              </a:rPr>
              <a:t> </a:t>
            </a:r>
            <a:r>
              <a:rPr lang="en-GB" altLang="en-US" sz="3600" b="1" kern="1200" dirty="0" err="1" smtClean="0">
                <a:solidFill>
                  <a:srgbClr val="000066"/>
                </a:solidFill>
                <a:latin typeface="Arial" charset="0"/>
                <a:ea typeface="+mn-ea"/>
                <a:cs typeface="Arial" charset="0"/>
              </a:rPr>
              <a:t>objectifs</a:t>
            </a:r>
            <a:r>
              <a:rPr lang="en-GB" altLang="en-US" sz="3600" b="1" kern="1200" dirty="0" smtClean="0">
                <a:solidFill>
                  <a:srgbClr val="000066"/>
                </a:solidFill>
                <a:latin typeface="Arial" charset="0"/>
                <a:ea typeface="+mn-ea"/>
                <a:cs typeface="Arial" charset="0"/>
              </a:rPr>
              <a:t> </a:t>
            </a:r>
            <a:br>
              <a:rPr lang="en-GB" altLang="en-US" sz="3600" b="1" kern="1200" dirty="0" smtClean="0">
                <a:solidFill>
                  <a:srgbClr val="000066"/>
                </a:solidFill>
                <a:latin typeface="Arial" charset="0"/>
                <a:ea typeface="+mn-ea"/>
                <a:cs typeface="Arial" charset="0"/>
              </a:rPr>
            </a:br>
            <a:r>
              <a:rPr lang="en-GB" altLang="en-US" sz="3600" b="1" kern="1200" dirty="0" smtClean="0">
                <a:solidFill>
                  <a:srgbClr val="000066"/>
                </a:solidFill>
                <a:latin typeface="Arial" charset="0"/>
                <a:ea typeface="+mn-ea"/>
                <a:cs typeface="Arial" charset="0"/>
              </a:rPr>
              <a:t>du </a:t>
            </a:r>
            <a:r>
              <a:rPr lang="en-GB" altLang="en-US" sz="3600" b="1" kern="1200" dirty="0" err="1" smtClean="0">
                <a:solidFill>
                  <a:srgbClr val="000066"/>
                </a:solidFill>
                <a:latin typeface="Arial" charset="0"/>
                <a:ea typeface="+mn-ea"/>
                <a:cs typeface="Arial" charset="0"/>
              </a:rPr>
              <a:t>Projet</a:t>
            </a:r>
            <a:r>
              <a:rPr lang="en-GB" altLang="en-US" sz="3600" b="1" kern="1200" dirty="0" smtClean="0">
                <a:solidFill>
                  <a:srgbClr val="000066"/>
                </a:solidFill>
                <a:latin typeface="Arial" charset="0"/>
                <a:ea typeface="+mn-ea"/>
                <a:cs typeface="Arial" charset="0"/>
              </a:rPr>
              <a:t> de SWFDP</a:t>
            </a:r>
            <a:endParaRPr lang="en-US" altLang="en-US" sz="3600" b="1" kern="1200" dirty="0">
              <a:solidFill>
                <a:srgbClr val="000066"/>
              </a:solidFill>
              <a:latin typeface="Arial" charset="0"/>
              <a:ea typeface="+mn-ea"/>
              <a:cs typeface="Arial" charset="0"/>
            </a:endParaRPr>
          </a:p>
        </p:txBody>
      </p:sp>
      <p:sp>
        <p:nvSpPr>
          <p:cNvPr id="10243" name="Rectangle 5"/>
          <p:cNvSpPr>
            <a:spLocks noChangeArrowheads="1"/>
          </p:cNvSpPr>
          <p:nvPr/>
        </p:nvSpPr>
        <p:spPr bwMode="auto">
          <a:xfrm>
            <a:off x="498508" y="1314450"/>
            <a:ext cx="8280921"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nSpc>
                <a:spcPct val="90000"/>
              </a:lnSpc>
            </a:pPr>
            <a:r>
              <a:rPr lang="en-GB" altLang="zh-CN" sz="2400" dirty="0" err="1" smtClean="0">
                <a:ea typeface="SimSun" pitchFamily="2" charset="-122"/>
              </a:rPr>
              <a:t>Instaurer</a:t>
            </a:r>
            <a:r>
              <a:rPr lang="en-GB" altLang="zh-CN" sz="2400" dirty="0" smtClean="0">
                <a:ea typeface="SimSun" pitchFamily="2" charset="-122"/>
              </a:rPr>
              <a:t> le “</a:t>
            </a:r>
            <a:r>
              <a:rPr lang="fr-FR" altLang="zh-CN" sz="2400" dirty="0">
                <a:ea typeface="SimSun" pitchFamily="2" charset="-122"/>
              </a:rPr>
              <a:t>p</a:t>
            </a:r>
            <a:r>
              <a:rPr lang="fr-FR" altLang="zh-CN" sz="2400" dirty="0" smtClean="0">
                <a:ea typeface="SimSun" pitchFamily="2" charset="-122"/>
              </a:rPr>
              <a:t>rocessus </a:t>
            </a:r>
            <a:r>
              <a:rPr lang="fr-FR" altLang="zh-CN" sz="2400" dirty="0">
                <a:ea typeface="SimSun" pitchFamily="2" charset="-122"/>
              </a:rPr>
              <a:t>de prévision en </a:t>
            </a:r>
            <a:r>
              <a:rPr lang="fr-FR" altLang="zh-CN" sz="2400" dirty="0" smtClean="0">
                <a:ea typeface="SimSun" pitchFamily="2" charset="-122"/>
              </a:rPr>
              <a:t>cascade</a:t>
            </a:r>
            <a:r>
              <a:rPr lang="en-GB" altLang="zh-CN" sz="2400" dirty="0">
                <a:ea typeface="SimSun" pitchFamily="2" charset="-122"/>
              </a:rPr>
              <a:t>” </a:t>
            </a:r>
            <a:r>
              <a:rPr lang="en-GB" altLang="zh-CN" sz="2400" dirty="0" smtClean="0">
                <a:ea typeface="SimSun" pitchFamily="2" charset="-122"/>
              </a:rPr>
              <a:t>(</a:t>
            </a:r>
            <a:r>
              <a:rPr lang="en-GB" altLang="zh-CN" sz="2400" dirty="0" err="1" smtClean="0">
                <a:ea typeface="SimSun" pitchFamily="2" charset="-122"/>
              </a:rPr>
              <a:t>système</a:t>
            </a:r>
            <a:r>
              <a:rPr lang="en-GB" altLang="zh-CN" sz="2400" dirty="0" smtClean="0">
                <a:ea typeface="SimSun" pitchFamily="2" charset="-122"/>
              </a:rPr>
              <a:t> de </a:t>
            </a:r>
            <a:r>
              <a:rPr lang="en-GB" altLang="zh-CN" sz="2400" dirty="0" err="1" smtClean="0">
                <a:ea typeface="SimSun" pitchFamily="2" charset="-122"/>
              </a:rPr>
              <a:t>prévision</a:t>
            </a:r>
            <a:r>
              <a:rPr lang="en-GB" altLang="zh-CN" sz="2400" dirty="0" smtClean="0">
                <a:ea typeface="SimSun" pitchFamily="2" charset="-122"/>
              </a:rPr>
              <a:t> à trois </a:t>
            </a:r>
            <a:r>
              <a:rPr lang="en-GB" altLang="zh-CN" sz="2400" dirty="0" err="1" smtClean="0">
                <a:ea typeface="SimSun" pitchFamily="2" charset="-122"/>
              </a:rPr>
              <a:t>niveaux</a:t>
            </a:r>
            <a:r>
              <a:rPr lang="en-GB" altLang="zh-CN" sz="2400" dirty="0" smtClean="0">
                <a:ea typeface="SimSun" pitchFamily="2" charset="-122"/>
              </a:rPr>
              <a:t> de </a:t>
            </a:r>
            <a:r>
              <a:rPr lang="en-GB" altLang="zh-CN" sz="2400" dirty="0" err="1" smtClean="0">
                <a:ea typeface="SimSun" pitchFamily="2" charset="-122"/>
              </a:rPr>
              <a:t>l’OMM</a:t>
            </a:r>
            <a:r>
              <a:rPr lang="en-GB" altLang="zh-CN" sz="2400" dirty="0" smtClean="0">
                <a:ea typeface="SimSun" pitchFamily="2" charset="-122"/>
              </a:rPr>
              <a:t>) </a:t>
            </a:r>
          </a:p>
          <a:p>
            <a:pPr lvl="1">
              <a:lnSpc>
                <a:spcPct val="90000"/>
              </a:lnSpc>
              <a:buFont typeface="Wingdings" pitchFamily="2" charset="2"/>
              <a:buChar char="ü"/>
            </a:pPr>
            <a:r>
              <a:rPr lang="en-GB" altLang="zh-CN" sz="2000" dirty="0">
                <a:ea typeface="SimSun" pitchFamily="2" charset="-122"/>
              </a:rPr>
              <a:t>C</a:t>
            </a:r>
            <a:r>
              <a:rPr lang="en-GB" altLang="zh-CN" sz="2000" dirty="0" smtClean="0">
                <a:ea typeface="SimSun" pitchFamily="2" charset="-122"/>
              </a:rPr>
              <a:t>ollaboration </a:t>
            </a:r>
            <a:r>
              <a:rPr lang="en-GB" altLang="zh-CN" sz="2000" dirty="0" err="1" smtClean="0">
                <a:ea typeface="SimSun" pitchFamily="2" charset="-122"/>
              </a:rPr>
              <a:t>internationale</a:t>
            </a:r>
            <a:r>
              <a:rPr lang="en-GB" altLang="zh-CN" sz="2000" dirty="0" smtClean="0">
                <a:ea typeface="SimSun" pitchFamily="2" charset="-122"/>
              </a:rPr>
              <a:t> entre centres </a:t>
            </a:r>
            <a:r>
              <a:rPr lang="en-GB" altLang="zh-CN" sz="2000" dirty="0" err="1" smtClean="0">
                <a:ea typeface="SimSun" pitchFamily="2" charset="-122"/>
              </a:rPr>
              <a:t>opérationnels</a:t>
            </a:r>
            <a:r>
              <a:rPr lang="en-GB" altLang="zh-CN" sz="2000" dirty="0" smtClean="0">
                <a:ea typeface="SimSun" pitchFamily="2" charset="-122"/>
              </a:rPr>
              <a:t> à </a:t>
            </a:r>
            <a:r>
              <a:rPr lang="en-GB" altLang="zh-CN" sz="2000" dirty="0" err="1" smtClean="0">
                <a:ea typeface="SimSun" pitchFamily="2" charset="-122"/>
              </a:rPr>
              <a:t>l’échelle</a:t>
            </a:r>
            <a:r>
              <a:rPr lang="en-GB" altLang="zh-CN" sz="2000" dirty="0" smtClean="0">
                <a:ea typeface="SimSun" pitchFamily="2" charset="-122"/>
              </a:rPr>
              <a:t> </a:t>
            </a:r>
            <a:r>
              <a:rPr lang="en-GB" altLang="zh-CN" sz="2000" dirty="0" err="1" smtClean="0">
                <a:ea typeface="SimSun" pitchFamily="2" charset="-122"/>
              </a:rPr>
              <a:t>nationale</a:t>
            </a:r>
            <a:r>
              <a:rPr lang="en-GB" altLang="zh-CN" sz="2000" dirty="0" smtClean="0">
                <a:ea typeface="SimSun" pitchFamily="2" charset="-122"/>
              </a:rPr>
              <a:t>, </a:t>
            </a:r>
            <a:r>
              <a:rPr lang="en-GB" altLang="zh-CN" sz="2000" dirty="0" err="1" smtClean="0">
                <a:ea typeface="SimSun" pitchFamily="2" charset="-122"/>
              </a:rPr>
              <a:t>régionale</a:t>
            </a:r>
            <a:r>
              <a:rPr lang="en-GB" altLang="zh-CN" sz="2000" dirty="0" smtClean="0">
                <a:ea typeface="SimSun" pitchFamily="2" charset="-122"/>
              </a:rPr>
              <a:t> et </a:t>
            </a:r>
            <a:r>
              <a:rPr lang="en-GB" altLang="zh-CN" sz="2000" dirty="0" err="1" smtClean="0">
                <a:ea typeface="SimSun" pitchFamily="2" charset="-122"/>
              </a:rPr>
              <a:t>mondiale</a:t>
            </a:r>
            <a:endParaRPr lang="en-GB" altLang="zh-CN" sz="2000" dirty="0" smtClean="0">
              <a:ea typeface="SimSun" pitchFamily="2" charset="-122"/>
            </a:endParaRPr>
          </a:p>
          <a:p>
            <a:pPr lvl="1">
              <a:lnSpc>
                <a:spcPct val="90000"/>
              </a:lnSpc>
              <a:buFont typeface="Wingdings" pitchFamily="2" charset="2"/>
              <a:buChar char="ü"/>
            </a:pPr>
            <a:r>
              <a:rPr lang="en-GB" altLang="zh-CN" sz="2000" dirty="0" err="1" smtClean="0">
                <a:ea typeface="SimSun" pitchFamily="2" charset="-122"/>
              </a:rPr>
              <a:t>Améliorer</a:t>
            </a:r>
            <a:r>
              <a:rPr lang="en-GB" altLang="zh-CN" sz="2000" dirty="0" smtClean="0">
                <a:ea typeface="SimSun" pitchFamily="2" charset="-122"/>
              </a:rPr>
              <a:t> la </a:t>
            </a:r>
            <a:r>
              <a:rPr lang="en-GB" altLang="zh-CN" sz="2000" dirty="0" err="1" smtClean="0">
                <a:ea typeface="SimSun" pitchFamily="2" charset="-122"/>
              </a:rPr>
              <a:t>fiabilité</a:t>
            </a:r>
            <a:r>
              <a:rPr lang="en-GB" altLang="zh-CN" sz="2000" dirty="0" smtClean="0">
                <a:ea typeface="SimSun" pitchFamily="2" charset="-122"/>
              </a:rPr>
              <a:t> des </a:t>
            </a:r>
            <a:r>
              <a:rPr lang="en-GB" altLang="zh-CN" sz="2000" dirty="0" err="1" smtClean="0">
                <a:ea typeface="SimSun" pitchFamily="2" charset="-122"/>
              </a:rPr>
              <a:t>produits</a:t>
            </a:r>
            <a:r>
              <a:rPr lang="en-GB" altLang="zh-CN" sz="2000" dirty="0" smtClean="0">
                <a:ea typeface="SimSun" pitchFamily="2" charset="-122"/>
              </a:rPr>
              <a:t> </a:t>
            </a:r>
            <a:r>
              <a:rPr lang="en-GB" altLang="zh-CN" sz="2000" dirty="0" err="1" smtClean="0">
                <a:ea typeface="SimSun" pitchFamily="2" charset="-122"/>
              </a:rPr>
              <a:t>fournis</a:t>
            </a:r>
            <a:r>
              <a:rPr lang="en-GB" altLang="zh-CN" sz="2000" dirty="0" smtClean="0">
                <a:ea typeface="SimSun" pitchFamily="2" charset="-122"/>
              </a:rPr>
              <a:t> par </a:t>
            </a:r>
            <a:r>
              <a:rPr lang="en-GB" altLang="zh-CN" sz="2000" dirty="0">
                <a:ea typeface="SimSun" pitchFamily="2" charset="-122"/>
              </a:rPr>
              <a:t>les centres </a:t>
            </a:r>
            <a:r>
              <a:rPr lang="en-GB" altLang="zh-CN" sz="2000" dirty="0" err="1">
                <a:ea typeface="SimSun" pitchFamily="2" charset="-122"/>
              </a:rPr>
              <a:t>opérationnels</a:t>
            </a:r>
            <a:r>
              <a:rPr lang="en-GB" altLang="zh-CN" sz="2000" dirty="0">
                <a:ea typeface="SimSun" pitchFamily="2" charset="-122"/>
              </a:rPr>
              <a:t> </a:t>
            </a:r>
            <a:r>
              <a:rPr lang="en-GB" altLang="zh-CN" sz="2000" dirty="0" smtClean="0">
                <a:ea typeface="SimSun" pitchFamily="2" charset="-122"/>
              </a:rPr>
              <a:t>de </a:t>
            </a:r>
            <a:r>
              <a:rPr lang="en-GB" altLang="zh-CN" sz="2000" dirty="0" err="1" smtClean="0">
                <a:ea typeface="SimSun" pitchFamily="2" charset="-122"/>
              </a:rPr>
              <a:t>l’OMM</a:t>
            </a:r>
            <a:r>
              <a:rPr lang="en-GB" altLang="zh-CN" sz="2000" dirty="0" smtClean="0">
                <a:ea typeface="SimSun" pitchFamily="2" charset="-122"/>
              </a:rPr>
              <a:t> via des retours </a:t>
            </a:r>
            <a:r>
              <a:rPr lang="en-GB" altLang="zh-CN" sz="2000" dirty="0" err="1" smtClean="0">
                <a:ea typeface="SimSun" pitchFamily="2" charset="-122"/>
              </a:rPr>
              <a:t>d’information</a:t>
            </a:r>
            <a:r>
              <a:rPr lang="en-GB" altLang="zh-CN" sz="2000" dirty="0" smtClean="0">
                <a:ea typeface="SimSun" pitchFamily="2" charset="-122"/>
              </a:rPr>
              <a:t> et la </a:t>
            </a:r>
            <a:r>
              <a:rPr lang="en-GB" altLang="zh-CN" sz="2000" dirty="0" err="1" smtClean="0">
                <a:ea typeface="SimSun" pitchFamily="2" charset="-122"/>
              </a:rPr>
              <a:t>vérification</a:t>
            </a:r>
            <a:r>
              <a:rPr lang="en-GB" altLang="zh-CN" sz="2000" dirty="0">
                <a:ea typeface="SimSun" pitchFamily="2" charset="-122"/>
              </a:rPr>
              <a:t> </a:t>
            </a:r>
            <a:r>
              <a:rPr lang="en-GB" altLang="zh-CN" sz="2000" dirty="0" smtClean="0">
                <a:ea typeface="SimSun" pitchFamily="2" charset="-122"/>
              </a:rPr>
              <a:t>des </a:t>
            </a:r>
            <a:r>
              <a:rPr lang="en-GB" altLang="zh-CN" sz="2000" dirty="0" err="1" smtClean="0">
                <a:ea typeface="SimSun" pitchFamily="2" charset="-122"/>
              </a:rPr>
              <a:t>prévisions</a:t>
            </a:r>
            <a:endParaRPr lang="en-GB" altLang="zh-CN" sz="2000" dirty="0">
              <a:ea typeface="SimSun" pitchFamily="2" charset="-122"/>
            </a:endParaRPr>
          </a:p>
          <a:p>
            <a:pPr lvl="1">
              <a:lnSpc>
                <a:spcPct val="90000"/>
              </a:lnSpc>
              <a:buFont typeface="Wingdings" pitchFamily="2" charset="2"/>
              <a:buChar char="ü"/>
            </a:pPr>
            <a:r>
              <a:rPr lang="en-GB" altLang="zh-CN" sz="2000" dirty="0" smtClean="0">
                <a:ea typeface="SimSun" pitchFamily="2" charset="-122"/>
              </a:rPr>
              <a:t>Formation et modernisation continues</a:t>
            </a:r>
            <a:endParaRPr lang="en-GB" altLang="zh-CN" sz="2000" dirty="0">
              <a:ea typeface="SimSun" pitchFamily="2" charset="-122"/>
            </a:endParaRPr>
          </a:p>
          <a:p>
            <a:pPr lvl="1">
              <a:lnSpc>
                <a:spcPct val="90000"/>
              </a:lnSpc>
              <a:buFont typeface="Wingdings" pitchFamily="2" charset="2"/>
              <a:buChar char="ü"/>
            </a:pPr>
            <a:r>
              <a:rPr lang="en-GB" altLang="zh-CN" sz="2000" dirty="0" err="1" smtClean="0">
                <a:ea typeface="SimSun" pitchFamily="2" charset="-122"/>
              </a:rPr>
              <a:t>Répondre</a:t>
            </a:r>
            <a:r>
              <a:rPr lang="en-GB" altLang="zh-CN" sz="2000" dirty="0" smtClean="0">
                <a:ea typeface="SimSun" pitchFamily="2" charset="-122"/>
              </a:rPr>
              <a:t> aux </a:t>
            </a:r>
            <a:r>
              <a:rPr lang="en-GB" altLang="zh-CN" sz="2000" dirty="0" err="1" smtClean="0">
                <a:ea typeface="SimSun" pitchFamily="2" charset="-122"/>
              </a:rPr>
              <a:t>besoins</a:t>
            </a:r>
            <a:r>
              <a:rPr lang="en-GB" altLang="zh-CN" sz="2000" dirty="0" smtClean="0">
                <a:ea typeface="SimSun" pitchFamily="2" charset="-122"/>
              </a:rPr>
              <a:t> de </a:t>
            </a:r>
            <a:r>
              <a:rPr lang="en-GB" altLang="zh-CN" sz="2000" dirty="0" err="1" smtClean="0">
                <a:ea typeface="SimSun" pitchFamily="2" charset="-122"/>
              </a:rPr>
              <a:t>groupes</a:t>
            </a:r>
            <a:r>
              <a:rPr lang="en-GB" altLang="zh-CN" sz="2000" dirty="0" smtClean="0">
                <a:ea typeface="SimSun" pitchFamily="2" charset="-122"/>
              </a:rPr>
              <a:t> de pays du </a:t>
            </a:r>
            <a:r>
              <a:rPr lang="en-GB" altLang="zh-CN" sz="2000" dirty="0" err="1" smtClean="0">
                <a:ea typeface="SimSun" pitchFamily="2" charset="-122"/>
              </a:rPr>
              <a:t>projet</a:t>
            </a:r>
            <a:endParaRPr lang="en-GB" altLang="zh-CN" sz="2000" dirty="0">
              <a:ea typeface="SimSun" pitchFamily="2" charset="-122"/>
            </a:endParaRPr>
          </a:p>
          <a:p>
            <a:pPr>
              <a:lnSpc>
                <a:spcPct val="90000"/>
              </a:lnSpc>
            </a:pPr>
            <a:r>
              <a:rPr lang="fr-FR" altLang="zh-CN" sz="2400" dirty="0" smtClean="0">
                <a:ea typeface="SimSun" pitchFamily="2" charset="-122"/>
              </a:rPr>
              <a:t>Améliorer </a:t>
            </a:r>
            <a:r>
              <a:rPr lang="fr-FR" altLang="zh-CN" sz="2400" dirty="0">
                <a:ea typeface="SimSun" pitchFamily="2" charset="-122"/>
              </a:rPr>
              <a:t>le délai des </a:t>
            </a:r>
            <a:r>
              <a:rPr lang="fr-FR" altLang="zh-CN" sz="2400" dirty="0" smtClean="0">
                <a:ea typeface="SimSun" pitchFamily="2" charset="-122"/>
              </a:rPr>
              <a:t>avis</a:t>
            </a:r>
          </a:p>
          <a:p>
            <a:pPr>
              <a:lnSpc>
                <a:spcPct val="90000"/>
              </a:lnSpc>
            </a:pPr>
            <a:r>
              <a:rPr lang="fr-FR" altLang="zh-CN" sz="2400" dirty="0" smtClean="0">
                <a:ea typeface="SimSun" pitchFamily="2" charset="-122"/>
              </a:rPr>
              <a:t>Améliorer les interactions </a:t>
            </a:r>
            <a:r>
              <a:rPr lang="fr-FR" altLang="zh-CN" sz="2400" dirty="0">
                <a:ea typeface="SimSun" pitchFamily="2" charset="-122"/>
              </a:rPr>
              <a:t>des SMHN avec les </a:t>
            </a:r>
            <a:r>
              <a:rPr lang="fr-FR" altLang="zh-CN" sz="2400" dirty="0" smtClean="0">
                <a:ea typeface="SimSun" pitchFamily="2" charset="-122"/>
              </a:rPr>
              <a:t>utilisateurs</a:t>
            </a:r>
            <a:endParaRPr lang="en-GB" altLang="zh-CN" sz="2400" dirty="0">
              <a:ea typeface="SimSun" pitchFamily="2" charset="-122"/>
            </a:endParaRPr>
          </a:p>
          <a:p>
            <a:pPr>
              <a:lnSpc>
                <a:spcPct val="90000"/>
              </a:lnSpc>
            </a:pPr>
            <a:r>
              <a:rPr lang="en-GB" altLang="zh-CN" sz="2400" dirty="0" err="1" smtClean="0">
                <a:ea typeface="SimSun" pitchFamily="2" charset="-122"/>
              </a:rPr>
              <a:t>Déterminer</a:t>
            </a:r>
            <a:r>
              <a:rPr lang="en-GB" altLang="zh-CN" sz="2400" dirty="0" smtClean="0">
                <a:ea typeface="SimSun" pitchFamily="2" charset="-122"/>
              </a:rPr>
              <a:t> les points à </a:t>
            </a:r>
            <a:r>
              <a:rPr lang="en-GB" altLang="zh-CN" sz="2400" dirty="0" err="1" smtClean="0">
                <a:ea typeface="SimSun" pitchFamily="2" charset="-122"/>
              </a:rPr>
              <a:t>améliorer</a:t>
            </a:r>
            <a:r>
              <a:rPr lang="en-GB" altLang="zh-CN" sz="2400" dirty="0" smtClean="0">
                <a:ea typeface="SimSun" pitchFamily="2" charset="-122"/>
              </a:rPr>
              <a:t> et les </a:t>
            </a:r>
            <a:r>
              <a:rPr lang="en-GB" altLang="zh-CN" sz="2400" dirty="0" err="1" smtClean="0">
                <a:ea typeface="SimSun" pitchFamily="2" charset="-122"/>
              </a:rPr>
              <a:t>impératifs</a:t>
            </a:r>
            <a:r>
              <a:rPr lang="en-GB" altLang="zh-CN" sz="2400" dirty="0" smtClean="0">
                <a:ea typeface="SimSun" pitchFamily="2" charset="-122"/>
              </a:rPr>
              <a:t> des </a:t>
            </a:r>
            <a:r>
              <a:rPr lang="en-GB" altLang="zh-CN" sz="2400" dirty="0" err="1" smtClean="0">
                <a:ea typeface="SimSun" pitchFamily="2" charset="-122"/>
              </a:rPr>
              <a:t>systèmes</a:t>
            </a:r>
            <a:r>
              <a:rPr lang="en-GB" altLang="zh-CN" sz="2400" dirty="0" smtClean="0">
                <a:ea typeface="SimSun" pitchFamily="2" charset="-122"/>
              </a:rPr>
              <a:t> de base de </a:t>
            </a:r>
            <a:r>
              <a:rPr lang="en-GB" altLang="zh-CN" sz="2400" dirty="0" err="1" smtClean="0">
                <a:ea typeface="SimSun" pitchFamily="2" charset="-122"/>
              </a:rPr>
              <a:t>l’OMM</a:t>
            </a:r>
            <a:endParaRPr lang="en-GB" altLang="en-US" sz="2400" dirty="0">
              <a:ea typeface="SimSun" pitchFamily="2" charset="-122"/>
            </a:endParaRPr>
          </a:p>
        </p:txBody>
      </p:sp>
      <p:pic>
        <p:nvPicPr>
          <p:cNvPr id="4"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pPr/>
              <a:t>21</a:t>
            </a:fld>
            <a:endParaRPr lang="en-US" altLang="en-US" sz="1200" dirty="0" smtClean="0"/>
          </a:p>
        </p:txBody>
      </p:sp>
      <p:sp>
        <p:nvSpPr>
          <p:cNvPr id="11267" name="Text Box 8"/>
          <p:cNvSpPr txBox="1">
            <a:spLocks noChangeArrowheads="1"/>
          </p:cNvSpPr>
          <p:nvPr/>
        </p:nvSpPr>
        <p:spPr bwMode="auto">
          <a:xfrm>
            <a:off x="322139" y="1482952"/>
            <a:ext cx="8821861" cy="46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spcAft>
                <a:spcPts val="900"/>
              </a:spcAft>
              <a:buFont typeface="Arial" charset="0"/>
              <a:buChar char="•"/>
            </a:pPr>
            <a:r>
              <a:rPr lang="en-US" altLang="en-US" sz="2900" dirty="0" err="1" smtClean="0">
                <a:solidFill>
                  <a:srgbClr val="000066"/>
                </a:solidFill>
                <a:ea typeface="PMingLiU" pitchFamily="18" charset="-120"/>
                <a:cs typeface="Arial" charset="0"/>
              </a:rPr>
              <a:t>Économique</a:t>
            </a:r>
            <a:r>
              <a:rPr lang="en-US" altLang="en-US" sz="2900" dirty="0" smtClean="0">
                <a:solidFill>
                  <a:srgbClr val="000066"/>
                </a:solidFill>
                <a:ea typeface="PMingLiU" pitchFamily="18" charset="-120"/>
                <a:cs typeface="Arial" charset="0"/>
              </a:rPr>
              <a:t>;</a:t>
            </a:r>
            <a:endParaRPr lang="en-US" altLang="en-US" sz="2900" dirty="0">
              <a:solidFill>
                <a:srgbClr val="000066"/>
              </a:solidFill>
              <a:ea typeface="PMingLiU" pitchFamily="18" charset="-120"/>
              <a:cs typeface="Arial" charset="0"/>
            </a:endParaRPr>
          </a:p>
          <a:p>
            <a:pPr>
              <a:spcBef>
                <a:spcPct val="0"/>
              </a:spcBef>
              <a:spcAft>
                <a:spcPts val="900"/>
              </a:spcAft>
              <a:buFont typeface="Arial" charset="0"/>
              <a:buChar char="•"/>
            </a:pPr>
            <a:r>
              <a:rPr lang="en-US" altLang="en-US" sz="2900" dirty="0" smtClean="0">
                <a:solidFill>
                  <a:srgbClr val="000066"/>
                </a:solidFill>
                <a:ea typeface="PMingLiU" pitchFamily="18" charset="-120"/>
                <a:cs typeface="Arial" charset="0"/>
              </a:rPr>
              <a:t>Simple; </a:t>
            </a:r>
            <a:endParaRPr lang="en-US" altLang="en-US" sz="2900" dirty="0">
              <a:solidFill>
                <a:srgbClr val="000066"/>
              </a:solidFill>
              <a:ea typeface="PMingLiU" pitchFamily="18" charset="-120"/>
              <a:cs typeface="Arial" charset="0"/>
            </a:endParaRPr>
          </a:p>
          <a:p>
            <a:pPr>
              <a:spcBef>
                <a:spcPct val="0"/>
              </a:spcBef>
              <a:spcAft>
                <a:spcPts val="900"/>
              </a:spcAft>
              <a:buFont typeface="Arial" charset="0"/>
              <a:buChar char="•"/>
            </a:pPr>
            <a:r>
              <a:rPr lang="fr-FR" altLang="en-US" sz="2900" dirty="0" smtClean="0">
                <a:solidFill>
                  <a:srgbClr val="000066"/>
                </a:solidFill>
                <a:ea typeface="PMingLiU" pitchFamily="18" charset="-120"/>
                <a:cs typeface="Arial" charset="0"/>
              </a:rPr>
              <a:t>Les </a:t>
            </a:r>
            <a:r>
              <a:rPr lang="fr-FR" altLang="en-US" sz="2900" dirty="0">
                <a:solidFill>
                  <a:srgbClr val="000066"/>
                </a:solidFill>
                <a:ea typeface="PMingLiU" pitchFamily="18" charset="-120"/>
                <a:cs typeface="Arial" charset="0"/>
              </a:rPr>
              <a:t>SMHN n'ont besoin que d'une bonne connexion Internet</a:t>
            </a:r>
            <a:r>
              <a:rPr lang="en-US" altLang="en-US" sz="2900" dirty="0" smtClean="0">
                <a:solidFill>
                  <a:srgbClr val="000066"/>
                </a:solidFill>
                <a:ea typeface="PMingLiU" pitchFamily="18" charset="-120"/>
                <a:cs typeface="Arial" charset="0"/>
              </a:rPr>
              <a:t>; </a:t>
            </a:r>
            <a:endParaRPr lang="en-US" altLang="en-US" sz="2900" dirty="0">
              <a:solidFill>
                <a:srgbClr val="000066"/>
              </a:solidFill>
              <a:ea typeface="PMingLiU" pitchFamily="18" charset="-120"/>
              <a:cs typeface="Arial" charset="0"/>
            </a:endParaRPr>
          </a:p>
          <a:p>
            <a:pPr>
              <a:spcBef>
                <a:spcPct val="0"/>
              </a:spcBef>
              <a:spcAft>
                <a:spcPts val="900"/>
              </a:spcAft>
              <a:buFont typeface="Arial" charset="0"/>
              <a:buChar char="•"/>
            </a:pPr>
            <a:r>
              <a:rPr lang="en-US" altLang="en-US" sz="2900" dirty="0" err="1" smtClean="0">
                <a:solidFill>
                  <a:srgbClr val="000066"/>
                </a:solidFill>
                <a:ea typeface="PMingLiU" pitchFamily="18" charset="-120"/>
                <a:cs typeface="Arial" charset="0"/>
              </a:rPr>
              <a:t>Axé</a:t>
            </a:r>
            <a:r>
              <a:rPr lang="en-US" altLang="en-US" sz="2900" dirty="0" smtClean="0">
                <a:solidFill>
                  <a:srgbClr val="000066"/>
                </a:solidFill>
                <a:ea typeface="PMingLiU" pitchFamily="18" charset="-120"/>
                <a:cs typeface="Arial" charset="0"/>
              </a:rPr>
              <a:t> </a:t>
            </a:r>
            <a:r>
              <a:rPr lang="en-US" altLang="en-US" sz="2900" dirty="0" err="1">
                <a:solidFill>
                  <a:srgbClr val="000066"/>
                </a:solidFill>
                <a:ea typeface="PMingLiU" pitchFamily="18" charset="-120"/>
                <a:cs typeface="Arial" charset="0"/>
              </a:rPr>
              <a:t>sur</a:t>
            </a:r>
            <a:r>
              <a:rPr lang="en-US" altLang="en-US" sz="2900" dirty="0">
                <a:solidFill>
                  <a:srgbClr val="000066"/>
                </a:solidFill>
                <a:ea typeface="PMingLiU" pitchFamily="18" charset="-120"/>
                <a:cs typeface="Arial" charset="0"/>
              </a:rPr>
              <a:t> </a:t>
            </a:r>
            <a:r>
              <a:rPr lang="en-US" altLang="en-US" sz="2900" dirty="0" err="1">
                <a:solidFill>
                  <a:srgbClr val="000066"/>
                </a:solidFill>
                <a:ea typeface="PMingLiU" pitchFamily="18" charset="-120"/>
                <a:cs typeface="Arial" charset="0"/>
              </a:rPr>
              <a:t>l'efficacité</a:t>
            </a:r>
            <a:r>
              <a:rPr lang="en-US" altLang="en-US" sz="2900" dirty="0">
                <a:solidFill>
                  <a:srgbClr val="000066"/>
                </a:solidFill>
                <a:ea typeface="PMingLiU" pitchFamily="18" charset="-120"/>
                <a:cs typeface="Arial" charset="0"/>
              </a:rPr>
              <a:t> </a:t>
            </a:r>
            <a:r>
              <a:rPr lang="en-US" altLang="en-US" sz="2900" dirty="0" err="1">
                <a:solidFill>
                  <a:srgbClr val="000066"/>
                </a:solidFill>
                <a:ea typeface="PMingLiU" pitchFamily="18" charset="-120"/>
                <a:cs typeface="Arial" charset="0"/>
              </a:rPr>
              <a:t>opérationnelle</a:t>
            </a:r>
            <a:r>
              <a:rPr lang="en-US" altLang="en-US" sz="2900" dirty="0">
                <a:solidFill>
                  <a:srgbClr val="000066"/>
                </a:solidFill>
                <a:ea typeface="PMingLiU" pitchFamily="18" charset="-120"/>
                <a:cs typeface="Arial" charset="0"/>
              </a:rPr>
              <a:t>; </a:t>
            </a:r>
          </a:p>
          <a:p>
            <a:pPr>
              <a:spcBef>
                <a:spcPct val="0"/>
              </a:spcBef>
              <a:spcAft>
                <a:spcPts val="900"/>
              </a:spcAft>
              <a:buFont typeface="Arial" charset="0"/>
              <a:buChar char="•"/>
            </a:pPr>
            <a:r>
              <a:rPr lang="en-US" altLang="en-US" sz="2900" dirty="0" err="1" smtClean="0">
                <a:solidFill>
                  <a:srgbClr val="000066"/>
                </a:solidFill>
                <a:ea typeface="PMingLiU" pitchFamily="18" charset="-120"/>
                <a:cs typeface="Arial" charset="0"/>
              </a:rPr>
              <a:t>Développement</a:t>
            </a:r>
            <a:r>
              <a:rPr lang="en-US" altLang="en-US" sz="2900" dirty="0" smtClean="0">
                <a:solidFill>
                  <a:srgbClr val="000066"/>
                </a:solidFill>
                <a:ea typeface="PMingLiU" pitchFamily="18" charset="-120"/>
                <a:cs typeface="Arial" charset="0"/>
              </a:rPr>
              <a:t> </a:t>
            </a:r>
            <a:r>
              <a:rPr lang="en-US" altLang="en-US" sz="2900" dirty="0">
                <a:solidFill>
                  <a:srgbClr val="000066"/>
                </a:solidFill>
                <a:ea typeface="PMingLiU" pitchFamily="18" charset="-120"/>
                <a:cs typeface="Arial" charset="0"/>
              </a:rPr>
              <a:t>des </a:t>
            </a:r>
            <a:r>
              <a:rPr lang="en-US" altLang="en-US" sz="2900" dirty="0" err="1">
                <a:solidFill>
                  <a:srgbClr val="000066"/>
                </a:solidFill>
                <a:ea typeface="PMingLiU" pitchFamily="18" charset="-120"/>
                <a:cs typeface="Arial" charset="0"/>
              </a:rPr>
              <a:t>capacités</a:t>
            </a:r>
            <a:r>
              <a:rPr lang="en-US" altLang="en-US" sz="2900" dirty="0">
                <a:solidFill>
                  <a:srgbClr val="000066"/>
                </a:solidFill>
                <a:ea typeface="PMingLiU" pitchFamily="18" charset="-120"/>
                <a:cs typeface="Arial" charset="0"/>
              </a:rPr>
              <a:t> </a:t>
            </a:r>
            <a:r>
              <a:rPr lang="en-US" altLang="en-US" sz="2900" dirty="0" smtClean="0">
                <a:solidFill>
                  <a:srgbClr val="000066"/>
                </a:solidFill>
                <a:ea typeface="PMingLiU" pitchFamily="18" charset="-120"/>
                <a:cs typeface="Arial" charset="0"/>
              </a:rPr>
              <a:t>via des </a:t>
            </a:r>
            <a:r>
              <a:rPr lang="en-US" altLang="en-US" sz="2900" dirty="0" err="1" smtClean="0">
                <a:solidFill>
                  <a:srgbClr val="000066"/>
                </a:solidFill>
                <a:ea typeface="PMingLiU" pitchFamily="18" charset="-120"/>
                <a:cs typeface="Arial" charset="0"/>
              </a:rPr>
              <a:t>programmes</a:t>
            </a:r>
            <a:r>
              <a:rPr lang="en-US" altLang="en-US" sz="2900" dirty="0" smtClean="0">
                <a:solidFill>
                  <a:srgbClr val="000066"/>
                </a:solidFill>
                <a:ea typeface="PMingLiU" pitchFamily="18" charset="-120"/>
                <a:cs typeface="Arial" charset="0"/>
              </a:rPr>
              <a:t> de formation</a:t>
            </a:r>
          </a:p>
          <a:p>
            <a:pPr>
              <a:spcBef>
                <a:spcPct val="0"/>
              </a:spcBef>
              <a:spcAft>
                <a:spcPts val="900"/>
              </a:spcAft>
              <a:buFont typeface="Arial" charset="0"/>
              <a:buChar char="•"/>
            </a:pPr>
            <a:r>
              <a:rPr lang="fr-FR" altLang="en-US" sz="2900" dirty="0" smtClean="0">
                <a:solidFill>
                  <a:srgbClr val="000066"/>
                </a:solidFill>
                <a:ea typeface="PMingLiU" pitchFamily="18" charset="-120"/>
                <a:cs typeface="Arial" charset="0"/>
              </a:rPr>
              <a:t>Amélioration </a:t>
            </a:r>
            <a:r>
              <a:rPr lang="fr-FR" altLang="en-US" sz="2900" dirty="0">
                <a:solidFill>
                  <a:srgbClr val="000066"/>
                </a:solidFill>
                <a:ea typeface="PMingLiU" pitchFamily="18" charset="-120"/>
                <a:cs typeface="Arial" charset="0"/>
              </a:rPr>
              <a:t>des prévisions et des délais </a:t>
            </a:r>
            <a:r>
              <a:rPr lang="fr-FR" altLang="en-US" sz="2900" dirty="0" smtClean="0">
                <a:solidFill>
                  <a:srgbClr val="000066"/>
                </a:solidFill>
                <a:ea typeface="PMingLiU" pitchFamily="18" charset="-120"/>
                <a:cs typeface="Arial" charset="0"/>
              </a:rPr>
              <a:t/>
            </a:r>
            <a:br>
              <a:rPr lang="fr-FR" altLang="en-US" sz="2900" dirty="0" smtClean="0">
                <a:solidFill>
                  <a:srgbClr val="000066"/>
                </a:solidFill>
                <a:ea typeface="PMingLiU" pitchFamily="18" charset="-120"/>
                <a:cs typeface="Arial" charset="0"/>
              </a:rPr>
            </a:br>
            <a:r>
              <a:rPr lang="fr-FR" altLang="en-US" sz="2900" dirty="0" smtClean="0">
                <a:solidFill>
                  <a:srgbClr val="000066"/>
                </a:solidFill>
                <a:ea typeface="PMingLiU" pitchFamily="18" charset="-120"/>
                <a:cs typeface="Arial" charset="0"/>
              </a:rPr>
              <a:t>d’alertes</a:t>
            </a:r>
            <a:endParaRPr lang="en-US" altLang="en-US" sz="2900" dirty="0">
              <a:solidFill>
                <a:srgbClr val="000066"/>
              </a:solidFill>
              <a:ea typeface="PMingLiU" pitchFamily="18" charset="-120"/>
              <a:cs typeface="Arial" charset="0"/>
            </a:endParaRPr>
          </a:p>
        </p:txBody>
      </p:sp>
      <p:sp>
        <p:nvSpPr>
          <p:cNvPr id="11268" name="Rectangle 11"/>
          <p:cNvSpPr>
            <a:spLocks noChangeArrowheads="1"/>
          </p:cNvSpPr>
          <p:nvPr/>
        </p:nvSpPr>
        <p:spPr bwMode="auto">
          <a:xfrm>
            <a:off x="1120774" y="-26988"/>
            <a:ext cx="7915721"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pPr>
            <a:r>
              <a:rPr lang="en-GB" altLang="en-US" sz="4400" b="1" dirty="0" smtClean="0">
                <a:solidFill>
                  <a:srgbClr val="000066"/>
                </a:solidFill>
                <a:cs typeface="Arial" charset="0"/>
              </a:rPr>
              <a:t>Points forts </a:t>
            </a:r>
            <a:br>
              <a:rPr lang="en-GB" altLang="en-US" sz="4400" b="1" dirty="0" smtClean="0">
                <a:solidFill>
                  <a:srgbClr val="000066"/>
                </a:solidFill>
                <a:cs typeface="Arial" charset="0"/>
              </a:rPr>
            </a:br>
            <a:r>
              <a:rPr lang="en-GB" altLang="en-US" sz="4400" b="1" dirty="0" smtClean="0">
                <a:solidFill>
                  <a:srgbClr val="000066"/>
                </a:solidFill>
                <a:cs typeface="Arial" charset="0"/>
              </a:rPr>
              <a:t>du </a:t>
            </a:r>
            <a:r>
              <a:rPr lang="en-GB" altLang="en-US" sz="4400" b="1" dirty="0" err="1">
                <a:solidFill>
                  <a:srgbClr val="000066"/>
                </a:solidFill>
                <a:cs typeface="Arial" charset="0"/>
              </a:rPr>
              <a:t>Projet</a:t>
            </a:r>
            <a:r>
              <a:rPr lang="en-GB" altLang="en-US" sz="4400" b="1" dirty="0">
                <a:solidFill>
                  <a:srgbClr val="000066"/>
                </a:solidFill>
                <a:cs typeface="Arial" charset="0"/>
              </a:rPr>
              <a:t> de </a:t>
            </a:r>
            <a:r>
              <a:rPr lang="en-GB" altLang="en-US" sz="4400" b="1" dirty="0" err="1" smtClean="0">
                <a:solidFill>
                  <a:srgbClr val="000066"/>
                </a:solidFill>
                <a:cs typeface="Arial" charset="0"/>
              </a:rPr>
              <a:t>démonstration</a:t>
            </a:r>
            <a:endParaRPr lang="en-US" altLang="en-US" sz="4400" b="1" dirty="0">
              <a:solidFill>
                <a:srgbClr val="000066"/>
              </a:solidFill>
              <a:cs typeface="Arial" charset="0"/>
            </a:endParaRPr>
          </a:p>
        </p:txBody>
      </p:sp>
      <p:pic>
        <p:nvPicPr>
          <p:cNvPr id="11269"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95536" y="1179883"/>
            <a:ext cx="799288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just"/>
            <a:r>
              <a:rPr lang="en-US" altLang="en-US" sz="2000" b="1" dirty="0">
                <a:solidFill>
                  <a:srgbClr val="C00000"/>
                </a:solidFill>
              </a:rPr>
              <a:t>Phase I:</a:t>
            </a:r>
            <a:r>
              <a:rPr lang="en-US" altLang="en-US" sz="2000" b="1" dirty="0">
                <a:solidFill>
                  <a:srgbClr val="0000FF"/>
                </a:solidFill>
              </a:rPr>
              <a:t> </a:t>
            </a:r>
            <a:r>
              <a:rPr lang="en-US" altLang="en-US" sz="2000" b="1" dirty="0" err="1" smtClean="0">
                <a:solidFill>
                  <a:srgbClr val="0000FF"/>
                </a:solidFill>
              </a:rPr>
              <a:t>Planification</a:t>
            </a:r>
            <a:r>
              <a:rPr lang="en-US" altLang="en-US" sz="2000" b="1" dirty="0" smtClean="0">
                <a:solidFill>
                  <a:srgbClr val="0000FF"/>
                </a:solidFill>
              </a:rPr>
              <a:t> </a:t>
            </a:r>
            <a:r>
              <a:rPr lang="en-US" altLang="en-US" sz="2000" b="1" dirty="0" err="1" smtClean="0">
                <a:solidFill>
                  <a:srgbClr val="0000FF"/>
                </a:solidFill>
              </a:rPr>
              <a:t>d’ensemble</a:t>
            </a:r>
            <a:r>
              <a:rPr lang="en-US" altLang="en-US" sz="2000" b="1" dirty="0" smtClean="0">
                <a:solidFill>
                  <a:srgbClr val="0000FF"/>
                </a:solidFill>
              </a:rPr>
              <a:t> </a:t>
            </a:r>
            <a:endParaRPr lang="en-US" altLang="en-US" sz="2000" b="1" dirty="0">
              <a:solidFill>
                <a:srgbClr val="0000FF"/>
              </a:solidFill>
            </a:endParaRPr>
          </a:p>
          <a:p>
            <a:pPr algn="just">
              <a:spcBef>
                <a:spcPct val="0"/>
              </a:spcBef>
              <a:buClrTx/>
            </a:pPr>
            <a:r>
              <a:rPr lang="en-US" altLang="en-US" sz="2000" dirty="0" err="1" smtClean="0">
                <a:solidFill>
                  <a:srgbClr val="000000"/>
                </a:solidFill>
              </a:rPr>
              <a:t>Nouer</a:t>
            </a:r>
            <a:r>
              <a:rPr lang="en-US" altLang="en-US" sz="2000" dirty="0" smtClean="0">
                <a:solidFill>
                  <a:srgbClr val="000000"/>
                </a:solidFill>
              </a:rPr>
              <a:t> des </a:t>
            </a:r>
            <a:r>
              <a:rPr lang="en-US" altLang="en-US" sz="2000" dirty="0" err="1" smtClean="0">
                <a:solidFill>
                  <a:srgbClr val="000000"/>
                </a:solidFill>
              </a:rPr>
              <a:t>partenariats</a:t>
            </a:r>
            <a:r>
              <a:rPr lang="en-US" altLang="en-US" sz="2000" dirty="0" smtClean="0">
                <a:solidFill>
                  <a:srgbClr val="000000"/>
                </a:solidFill>
              </a:rPr>
              <a:t> </a:t>
            </a:r>
            <a:r>
              <a:rPr lang="en-US" altLang="en-US" sz="2000" dirty="0" err="1" smtClean="0">
                <a:solidFill>
                  <a:srgbClr val="000000"/>
                </a:solidFill>
              </a:rPr>
              <a:t>régionaux</a:t>
            </a:r>
            <a:r>
              <a:rPr lang="en-US" altLang="en-US" sz="2000" dirty="0" smtClean="0">
                <a:solidFill>
                  <a:srgbClr val="000000"/>
                </a:solidFill>
              </a:rPr>
              <a:t> </a:t>
            </a:r>
            <a:r>
              <a:rPr lang="en-US" altLang="en-US" sz="2000" dirty="0" err="1" smtClean="0">
                <a:solidFill>
                  <a:srgbClr val="000000"/>
                </a:solidFill>
              </a:rPr>
              <a:t>comme</a:t>
            </a:r>
            <a:r>
              <a:rPr lang="en-US" altLang="en-US" sz="2000" dirty="0" smtClean="0">
                <a:solidFill>
                  <a:srgbClr val="000000"/>
                </a:solidFill>
              </a:rPr>
              <a:t> suit:</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smtClean="0">
                <a:solidFill>
                  <a:srgbClr val="000000"/>
                </a:solidFill>
              </a:rPr>
              <a:t>Engagement fort des </a:t>
            </a:r>
            <a:r>
              <a:rPr lang="en-US" altLang="en-US" sz="2000" dirty="0" err="1" smtClean="0">
                <a:solidFill>
                  <a:srgbClr val="000000"/>
                </a:solidFill>
              </a:rPr>
              <a:t>Membres</a:t>
            </a:r>
            <a:r>
              <a:rPr lang="en-US" altLang="en-US" sz="2000" dirty="0" smtClean="0">
                <a:solidFill>
                  <a:srgbClr val="000000"/>
                </a:solidFill>
              </a:rPr>
              <a:t> (SMHN) participants </a:t>
            </a:r>
            <a:r>
              <a:rPr lang="en-US" altLang="en-US" sz="2000" dirty="0" err="1" smtClean="0">
                <a:solidFill>
                  <a:srgbClr val="000000"/>
                </a:solidFill>
              </a:rPr>
              <a:t>d’une</a:t>
            </a:r>
            <a:r>
              <a:rPr lang="en-US" altLang="en-US" sz="2000" dirty="0" smtClean="0">
                <a:solidFill>
                  <a:srgbClr val="000000"/>
                </a:solidFill>
              </a:rPr>
              <a:t> </a:t>
            </a:r>
            <a:r>
              <a:rPr lang="en-US" altLang="en-US" sz="2000" dirty="0" err="1" smtClean="0">
                <a:solidFill>
                  <a:srgbClr val="000000"/>
                </a:solidFill>
              </a:rPr>
              <a:t>même</a:t>
            </a:r>
            <a:r>
              <a:rPr lang="en-US" altLang="en-US" sz="2000" dirty="0" smtClean="0">
                <a:solidFill>
                  <a:srgbClr val="000000"/>
                </a:solidFill>
              </a:rPr>
              <a:t> zone </a:t>
            </a:r>
            <a:r>
              <a:rPr lang="en-US" altLang="en-US" sz="2000" dirty="0" err="1" smtClean="0">
                <a:solidFill>
                  <a:srgbClr val="000000"/>
                </a:solidFill>
              </a:rPr>
              <a:t>géographique</a:t>
            </a:r>
            <a:r>
              <a:rPr lang="en-US" altLang="en-US" sz="2000" dirty="0" smtClean="0">
                <a:solidFill>
                  <a:srgbClr val="000000"/>
                </a:solidFill>
              </a:rPr>
              <a:t>; </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smtClean="0">
                <a:solidFill>
                  <a:srgbClr val="000000"/>
                </a:solidFill>
              </a:rPr>
              <a:t>Identification des </a:t>
            </a:r>
            <a:r>
              <a:rPr lang="en-US" altLang="en-US" sz="2000" dirty="0" err="1" smtClean="0">
                <a:solidFill>
                  <a:srgbClr val="000000"/>
                </a:solidFill>
              </a:rPr>
              <a:t>centres</a:t>
            </a:r>
            <a:r>
              <a:rPr lang="en-US" altLang="en-US" sz="2000" dirty="0" smtClean="0">
                <a:solidFill>
                  <a:srgbClr val="000000"/>
                </a:solidFill>
              </a:rPr>
              <a:t> </a:t>
            </a:r>
            <a:r>
              <a:rPr lang="en-US" altLang="en-US" sz="2000" dirty="0" err="1" smtClean="0">
                <a:solidFill>
                  <a:srgbClr val="000000"/>
                </a:solidFill>
              </a:rPr>
              <a:t>mondiaux</a:t>
            </a:r>
            <a:r>
              <a:rPr lang="en-US" altLang="en-US" sz="2000" dirty="0" smtClean="0">
                <a:solidFill>
                  <a:srgbClr val="000000"/>
                </a:solidFill>
              </a:rPr>
              <a:t> et </a:t>
            </a:r>
            <a:r>
              <a:rPr lang="en-US" altLang="en-US" sz="2000" dirty="0" err="1" smtClean="0">
                <a:solidFill>
                  <a:srgbClr val="000000"/>
                </a:solidFill>
              </a:rPr>
              <a:t>régionaux</a:t>
            </a:r>
            <a:r>
              <a:rPr lang="en-US" altLang="en-US" sz="2000" dirty="0" smtClean="0">
                <a:solidFill>
                  <a:srgbClr val="000000"/>
                </a:solidFill>
              </a:rPr>
              <a:t> qui </a:t>
            </a:r>
            <a:r>
              <a:rPr lang="en-US" altLang="en-US" sz="2000" dirty="0" err="1" smtClean="0">
                <a:solidFill>
                  <a:srgbClr val="000000"/>
                </a:solidFill>
              </a:rPr>
              <a:t>doivent</a:t>
            </a:r>
            <a:r>
              <a:rPr lang="en-US" altLang="en-US" sz="2000" dirty="0" smtClean="0">
                <a:solidFill>
                  <a:srgbClr val="000000"/>
                </a:solidFill>
              </a:rPr>
              <a:t> </a:t>
            </a:r>
            <a:r>
              <a:rPr lang="en-US" altLang="en-US" sz="2000" dirty="0" err="1" smtClean="0">
                <a:solidFill>
                  <a:srgbClr val="000000"/>
                </a:solidFill>
              </a:rPr>
              <a:t>s’engager</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smtClean="0">
                <a:solidFill>
                  <a:srgbClr val="000000"/>
                </a:solidFill>
              </a:rPr>
              <a:t>Identification des types de </a:t>
            </a:r>
            <a:r>
              <a:rPr lang="en-US" altLang="en-US" sz="2000" dirty="0" err="1" smtClean="0">
                <a:solidFill>
                  <a:srgbClr val="000000"/>
                </a:solidFill>
              </a:rPr>
              <a:t>phénomènes</a:t>
            </a:r>
            <a:r>
              <a:rPr lang="en-US" altLang="en-US" sz="2000" dirty="0" smtClean="0">
                <a:solidFill>
                  <a:srgbClr val="000000"/>
                </a:solidFill>
              </a:rPr>
              <a:t> </a:t>
            </a:r>
            <a:r>
              <a:rPr lang="en-US" altLang="en-US" sz="2000" dirty="0" err="1" smtClean="0">
                <a:solidFill>
                  <a:srgbClr val="000000"/>
                </a:solidFill>
              </a:rPr>
              <a:t>météorologiques</a:t>
            </a:r>
            <a:r>
              <a:rPr lang="en-US" altLang="en-US" sz="2000" dirty="0" smtClean="0">
                <a:solidFill>
                  <a:srgbClr val="000000"/>
                </a:solidFill>
              </a:rPr>
              <a:t> </a:t>
            </a:r>
            <a:r>
              <a:rPr lang="en-US" altLang="en-US" sz="2000" dirty="0" err="1" smtClean="0">
                <a:solidFill>
                  <a:srgbClr val="000000"/>
                </a:solidFill>
              </a:rPr>
              <a:t>dangereux</a:t>
            </a:r>
            <a:endParaRPr lang="en-US" altLang="en-US" sz="2000" dirty="0">
              <a:solidFill>
                <a:srgbClr val="000000"/>
              </a:solidFill>
            </a:endParaRPr>
          </a:p>
          <a:p>
            <a:pPr algn="just"/>
            <a:r>
              <a:rPr lang="en-US" altLang="en-US" sz="2000" b="1" dirty="0">
                <a:solidFill>
                  <a:srgbClr val="C00000"/>
                </a:solidFill>
              </a:rPr>
              <a:t>Phase II: </a:t>
            </a:r>
            <a:r>
              <a:rPr lang="en-US" altLang="en-US" sz="2000" b="1" dirty="0" err="1" smtClean="0">
                <a:solidFill>
                  <a:srgbClr val="0000FF"/>
                </a:solidFill>
              </a:rPr>
              <a:t>Planification</a:t>
            </a:r>
            <a:r>
              <a:rPr lang="en-US" altLang="en-US" sz="2000" b="1" dirty="0" smtClean="0">
                <a:solidFill>
                  <a:srgbClr val="0000FF"/>
                </a:solidFill>
              </a:rPr>
              <a:t> et </a:t>
            </a:r>
            <a:r>
              <a:rPr lang="en-US" altLang="en-US" sz="2000" b="1" dirty="0" err="1" smtClean="0">
                <a:solidFill>
                  <a:srgbClr val="0000FF"/>
                </a:solidFill>
              </a:rPr>
              <a:t>mise</a:t>
            </a:r>
            <a:r>
              <a:rPr lang="en-US" altLang="en-US" sz="2000" b="1" dirty="0" smtClean="0">
                <a:solidFill>
                  <a:srgbClr val="0000FF"/>
                </a:solidFill>
              </a:rPr>
              <a:t> en place des sous-</a:t>
            </a:r>
            <a:r>
              <a:rPr lang="en-US" altLang="en-US" sz="2000" b="1" dirty="0" err="1" smtClean="0">
                <a:solidFill>
                  <a:srgbClr val="0000FF"/>
                </a:solidFill>
              </a:rPr>
              <a:t>projets</a:t>
            </a:r>
            <a:r>
              <a:rPr lang="en-US" altLang="en-US" sz="2000" b="1" dirty="0" smtClean="0">
                <a:solidFill>
                  <a:srgbClr val="0000FF"/>
                </a:solidFill>
              </a:rPr>
              <a:t> </a:t>
            </a:r>
            <a:r>
              <a:rPr lang="en-US" altLang="en-US" sz="2000" b="1" dirty="0" err="1" smtClean="0">
                <a:solidFill>
                  <a:srgbClr val="0000FF"/>
                </a:solidFill>
              </a:rPr>
              <a:t>régionaux</a:t>
            </a:r>
            <a:endParaRPr lang="en-US" altLang="en-US" sz="2000" dirty="0">
              <a:solidFill>
                <a:srgbClr val="0000FF"/>
              </a:solidFill>
            </a:endParaRPr>
          </a:p>
          <a:p>
            <a:pPr marL="342900" indent="-342900" algn="just">
              <a:spcBef>
                <a:spcPct val="0"/>
              </a:spcBef>
              <a:buClrTx/>
              <a:buFont typeface="Courier New" panose="02070309020205020404" pitchFamily="49" charset="0"/>
              <a:buChar char="o"/>
            </a:pPr>
            <a:r>
              <a:rPr lang="en-US" altLang="en-US" sz="2000" dirty="0" err="1" smtClean="0">
                <a:solidFill>
                  <a:srgbClr val="000000"/>
                </a:solidFill>
              </a:rPr>
              <a:t>Création</a:t>
            </a:r>
            <a:r>
              <a:rPr lang="en-US" altLang="en-US" sz="2000" dirty="0" smtClean="0">
                <a:solidFill>
                  <a:srgbClr val="000000"/>
                </a:solidFill>
              </a:rPr>
              <a:t> </a:t>
            </a:r>
            <a:r>
              <a:rPr lang="en-US" altLang="en-US" sz="2000" dirty="0" err="1" smtClean="0">
                <a:solidFill>
                  <a:srgbClr val="000000"/>
                </a:solidFill>
              </a:rPr>
              <a:t>d’équipes</a:t>
            </a:r>
            <a:r>
              <a:rPr lang="en-US" altLang="en-US" sz="2000" dirty="0" smtClean="0">
                <a:solidFill>
                  <a:srgbClr val="000000"/>
                </a:solidFill>
              </a:rPr>
              <a:t> de </a:t>
            </a:r>
            <a:r>
              <a:rPr lang="fr-FR" altLang="en-US" sz="2000" dirty="0" smtClean="0">
                <a:solidFill>
                  <a:srgbClr val="000000"/>
                </a:solidFill>
              </a:rPr>
              <a:t>gestion des sous-projets régionaux</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smtClean="0">
                <a:solidFill>
                  <a:srgbClr val="000000"/>
                </a:solidFill>
              </a:rPr>
              <a:t>Plans de </a:t>
            </a:r>
            <a:r>
              <a:rPr lang="en-US" altLang="en-US" sz="2000" dirty="0" err="1" smtClean="0">
                <a:solidFill>
                  <a:srgbClr val="000000"/>
                </a:solidFill>
              </a:rPr>
              <a:t>mise</a:t>
            </a:r>
            <a:r>
              <a:rPr lang="en-US" altLang="en-US" sz="2000" dirty="0" smtClean="0">
                <a:solidFill>
                  <a:srgbClr val="000000"/>
                </a:solidFill>
              </a:rPr>
              <a:t> en oeuvre </a:t>
            </a:r>
            <a:r>
              <a:rPr lang="en-US" altLang="en-US" sz="2000" dirty="0" err="1" smtClean="0">
                <a:solidFill>
                  <a:srgbClr val="000000"/>
                </a:solidFill>
              </a:rPr>
              <a:t>régionaux</a:t>
            </a:r>
            <a:r>
              <a:rPr lang="en-US" altLang="en-US" sz="2000" dirty="0" smtClean="0">
                <a:solidFill>
                  <a:srgbClr val="000000"/>
                </a:solidFill>
              </a:rPr>
              <a:t> et </a:t>
            </a:r>
            <a:r>
              <a:rPr lang="en-US" altLang="en-US" sz="2000" dirty="0" err="1" smtClean="0">
                <a:solidFill>
                  <a:srgbClr val="000000"/>
                </a:solidFill>
              </a:rPr>
              <a:t>nationaux</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err="1" smtClean="0">
                <a:solidFill>
                  <a:srgbClr val="000000"/>
                </a:solidFill>
              </a:rPr>
              <a:t>Lancement</a:t>
            </a:r>
            <a:r>
              <a:rPr lang="en-US" altLang="en-US" sz="2000" dirty="0" smtClean="0">
                <a:solidFill>
                  <a:srgbClr val="000000"/>
                </a:solidFill>
              </a:rPr>
              <a:t> du prototype de </a:t>
            </a:r>
            <a:r>
              <a:rPr lang="en-US" altLang="en-US" sz="2000" dirty="0" err="1" smtClean="0">
                <a:solidFill>
                  <a:srgbClr val="000000"/>
                </a:solidFill>
              </a:rPr>
              <a:t>démonstration</a:t>
            </a:r>
            <a:r>
              <a:rPr lang="en-US" altLang="en-US" sz="2000" dirty="0" smtClean="0">
                <a:solidFill>
                  <a:srgbClr val="000000"/>
                </a:solidFill>
              </a:rPr>
              <a:t> </a:t>
            </a:r>
            <a:r>
              <a:rPr lang="en-US" altLang="en-US" sz="2000" dirty="0" err="1" smtClean="0">
                <a:solidFill>
                  <a:srgbClr val="000000"/>
                </a:solidFill>
              </a:rPr>
              <a:t>axé</a:t>
            </a:r>
            <a:r>
              <a:rPr lang="en-US" altLang="en-US" sz="2000" dirty="0" smtClean="0">
                <a:solidFill>
                  <a:srgbClr val="000000"/>
                </a:solidFill>
              </a:rPr>
              <a:t> sur les services </a:t>
            </a:r>
            <a:r>
              <a:rPr lang="en-US" altLang="en-US" sz="2000" dirty="0" err="1" smtClean="0">
                <a:solidFill>
                  <a:srgbClr val="000000"/>
                </a:solidFill>
              </a:rPr>
              <a:t>d’alerte</a:t>
            </a:r>
            <a:r>
              <a:rPr lang="en-US" altLang="en-US" sz="2000" dirty="0" smtClean="0">
                <a:solidFill>
                  <a:srgbClr val="000000"/>
                </a:solidFill>
              </a:rPr>
              <a:t> et de </a:t>
            </a:r>
            <a:r>
              <a:rPr lang="en-US" altLang="en-US" sz="2000" dirty="0" err="1" smtClean="0">
                <a:solidFill>
                  <a:srgbClr val="000000"/>
                </a:solidFill>
              </a:rPr>
              <a:t>prévision</a:t>
            </a:r>
            <a:r>
              <a:rPr lang="en-US" altLang="en-US" sz="2000" dirty="0" smtClean="0">
                <a:solidFill>
                  <a:srgbClr val="000000"/>
                </a:solidFill>
              </a:rPr>
              <a:t> à </a:t>
            </a:r>
            <a:r>
              <a:rPr lang="en-US" altLang="en-US" sz="2000" dirty="0" err="1" smtClean="0">
                <a:solidFill>
                  <a:srgbClr val="000000"/>
                </a:solidFill>
              </a:rPr>
              <a:t>courte</a:t>
            </a:r>
            <a:r>
              <a:rPr lang="en-US" altLang="en-US" sz="2000" dirty="0" smtClean="0">
                <a:solidFill>
                  <a:srgbClr val="000000"/>
                </a:solidFill>
              </a:rPr>
              <a:t> et </a:t>
            </a:r>
            <a:r>
              <a:rPr lang="en-US" altLang="en-US" sz="2000" dirty="0" err="1" smtClean="0">
                <a:solidFill>
                  <a:srgbClr val="000000"/>
                </a:solidFill>
              </a:rPr>
              <a:t>moyenne</a:t>
            </a:r>
            <a:r>
              <a:rPr lang="en-US" altLang="en-US" sz="2000" dirty="0" smtClean="0">
                <a:solidFill>
                  <a:srgbClr val="000000"/>
                </a:solidFill>
              </a:rPr>
              <a:t> </a:t>
            </a:r>
            <a:r>
              <a:rPr lang="en-US" altLang="en-US" sz="2000" dirty="0" err="1" smtClean="0">
                <a:solidFill>
                  <a:srgbClr val="000000"/>
                </a:solidFill>
              </a:rPr>
              <a:t>échéance</a:t>
            </a:r>
            <a:r>
              <a:rPr lang="en-US" altLang="en-US" sz="2000" dirty="0" smtClean="0">
                <a:solidFill>
                  <a:srgbClr val="000000"/>
                </a:solidFill>
              </a:rPr>
              <a:t> –</a:t>
            </a:r>
            <a:r>
              <a:rPr lang="en-US" altLang="en-US" sz="2000" dirty="0" err="1" smtClean="0">
                <a:solidFill>
                  <a:srgbClr val="000000"/>
                </a:solidFill>
              </a:rPr>
              <a:t>durée</a:t>
            </a:r>
            <a:r>
              <a:rPr lang="en-US" altLang="en-US" sz="2000" dirty="0" smtClean="0">
                <a:solidFill>
                  <a:srgbClr val="000000"/>
                </a:solidFill>
              </a:rPr>
              <a:t> au </a:t>
            </a:r>
            <a:r>
              <a:rPr lang="en-US" altLang="en-US" sz="2000" dirty="0" err="1" smtClean="0">
                <a:solidFill>
                  <a:srgbClr val="000000"/>
                </a:solidFill>
              </a:rPr>
              <a:t>moins</a:t>
            </a:r>
            <a:r>
              <a:rPr lang="en-US" altLang="en-US" sz="2000" dirty="0" smtClean="0">
                <a:solidFill>
                  <a:srgbClr val="000000"/>
                </a:solidFill>
              </a:rPr>
              <a:t> 1 an</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en-US" altLang="en-US" sz="2000" dirty="0" err="1" smtClean="0">
                <a:solidFill>
                  <a:srgbClr val="000000"/>
                </a:solidFill>
              </a:rPr>
              <a:t>Développement</a:t>
            </a:r>
            <a:r>
              <a:rPr lang="en-US" altLang="en-US" sz="2000" dirty="0" smtClean="0">
                <a:solidFill>
                  <a:srgbClr val="000000"/>
                </a:solidFill>
              </a:rPr>
              <a:t> des </a:t>
            </a:r>
            <a:r>
              <a:rPr lang="en-US" altLang="en-US" sz="2000" dirty="0" err="1" smtClean="0">
                <a:solidFill>
                  <a:srgbClr val="000000"/>
                </a:solidFill>
              </a:rPr>
              <a:t>capacités</a:t>
            </a:r>
            <a:r>
              <a:rPr lang="en-US" altLang="en-US" sz="2000" dirty="0" smtClean="0">
                <a:solidFill>
                  <a:srgbClr val="000000"/>
                </a:solidFill>
              </a:rPr>
              <a:t> via des </a:t>
            </a:r>
            <a:r>
              <a:rPr lang="en-US" altLang="en-US" sz="2000" dirty="0" err="1" smtClean="0">
                <a:solidFill>
                  <a:srgbClr val="000000"/>
                </a:solidFill>
              </a:rPr>
              <a:t>atéliers</a:t>
            </a:r>
            <a:r>
              <a:rPr lang="en-US" altLang="en-US" sz="2000" dirty="0" smtClean="0">
                <a:solidFill>
                  <a:srgbClr val="000000"/>
                </a:solidFill>
              </a:rPr>
              <a:t> de formation</a:t>
            </a:r>
            <a:endParaRPr lang="en-US" altLang="en-US" sz="2000" dirty="0">
              <a:solidFill>
                <a:srgbClr val="000000"/>
              </a:solidFill>
            </a:endParaRPr>
          </a:p>
          <a:p>
            <a:pPr marL="342900" indent="-342900" algn="just">
              <a:spcBef>
                <a:spcPct val="0"/>
              </a:spcBef>
              <a:buClrTx/>
              <a:buFont typeface="Courier New" panose="02070309020205020404" pitchFamily="49" charset="0"/>
              <a:buChar char="o"/>
            </a:pPr>
            <a:r>
              <a:rPr lang="fr-CH" altLang="en-US" sz="2000" dirty="0" smtClean="0">
                <a:solidFill>
                  <a:srgbClr val="000000"/>
                </a:solidFill>
              </a:rPr>
              <a:t>Présentation de rapports trimestriels par les SMHN</a:t>
            </a:r>
            <a:r>
              <a:rPr lang="en-US" altLang="en-US" sz="2000" dirty="0">
                <a:solidFill>
                  <a:srgbClr val="000000"/>
                </a:solidFill>
              </a:rPr>
              <a:t>	</a:t>
            </a:r>
          </a:p>
        </p:txBody>
      </p:sp>
      <p:sp>
        <p:nvSpPr>
          <p:cNvPr id="12291" name="Rectangle 15"/>
          <p:cNvSpPr>
            <a:spLocks noChangeArrowheads="1"/>
          </p:cNvSpPr>
          <p:nvPr/>
        </p:nvSpPr>
        <p:spPr bwMode="auto">
          <a:xfrm>
            <a:off x="1556088" y="977454"/>
            <a:ext cx="666273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endParaRPr lang="en-US" altLang="en-US" sz="2200" b="1" dirty="0">
              <a:solidFill>
                <a:srgbClr val="002060"/>
              </a:solidFill>
              <a:latin typeface="Arial Black" pitchFamily="34" charset="0"/>
            </a:endParaRPr>
          </a:p>
        </p:txBody>
      </p:sp>
      <p:sp>
        <p:nvSpPr>
          <p:cNvPr id="5" name="Title 1"/>
          <p:cNvSpPr txBox="1">
            <a:spLocks/>
          </p:cNvSpPr>
          <p:nvPr/>
        </p:nvSpPr>
        <p:spPr>
          <a:xfrm>
            <a:off x="1187624" y="44624"/>
            <a:ext cx="7527801" cy="792163"/>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defRPr/>
            </a:pPr>
            <a:r>
              <a:rPr lang="fr-CH" altLang="en-US" sz="2800" b="1" kern="0" dirty="0" smtClean="0">
                <a:solidFill>
                  <a:srgbClr val="333399"/>
                </a:solidFill>
                <a:latin typeface="Arial" charset="0"/>
              </a:rPr>
              <a:t>Processus de mise en </a:t>
            </a:r>
            <a:r>
              <a:rPr lang="fr-CH" altLang="en-US" sz="2800" b="1" kern="0" dirty="0" err="1" smtClean="0">
                <a:solidFill>
                  <a:srgbClr val="333399"/>
                </a:solidFill>
                <a:latin typeface="Arial" charset="0"/>
              </a:rPr>
              <a:t>oeuvre</a:t>
            </a:r>
            <a:r>
              <a:rPr lang="fr-CH" altLang="en-US" sz="2800" b="1" kern="0" dirty="0" smtClean="0">
                <a:solidFill>
                  <a:srgbClr val="333399"/>
                </a:solidFill>
                <a:latin typeface="Arial" charset="0"/>
              </a:rPr>
              <a:t> </a:t>
            </a:r>
            <a:br>
              <a:rPr lang="fr-CH" altLang="en-US" sz="2800" b="1" kern="0" dirty="0" smtClean="0">
                <a:solidFill>
                  <a:srgbClr val="333399"/>
                </a:solidFill>
                <a:latin typeface="Arial" charset="0"/>
              </a:rPr>
            </a:br>
            <a:r>
              <a:rPr lang="fr-CH" altLang="en-US" sz="2800" b="1" kern="0" dirty="0" smtClean="0">
                <a:solidFill>
                  <a:srgbClr val="333399"/>
                </a:solidFill>
                <a:latin typeface="Arial" charset="0"/>
              </a:rPr>
              <a:t>du SWFDP -</a:t>
            </a:r>
            <a:r>
              <a:rPr lang="en-US" altLang="en-US" sz="2800" b="1" dirty="0" err="1">
                <a:solidFill>
                  <a:srgbClr val="000099"/>
                </a:solidFill>
                <a:latin typeface="Arial Black" pitchFamily="34" charset="0"/>
              </a:rPr>
              <a:t>Quatre</a:t>
            </a:r>
            <a:r>
              <a:rPr lang="en-US" altLang="en-US" sz="2800" b="1" dirty="0">
                <a:solidFill>
                  <a:srgbClr val="000099"/>
                </a:solidFill>
                <a:latin typeface="Arial Black" pitchFamily="34" charset="0"/>
              </a:rPr>
              <a:t> phases</a:t>
            </a:r>
            <a:endParaRPr lang="en-US" altLang="en-US" sz="2800" b="1" dirty="0">
              <a:solidFill>
                <a:srgbClr val="002060"/>
              </a:solidFill>
              <a:latin typeface="Arial Black" pitchFamily="34" charset="0"/>
            </a:endParaRPr>
          </a:p>
          <a:p>
            <a:pPr algn="ctr">
              <a:buClrTx/>
              <a:buFontTx/>
              <a:buNone/>
              <a:defRPr/>
            </a:pPr>
            <a:endParaRPr lang="en-US" altLang="en-US" sz="2800" b="1" kern="0" dirty="0" smtClean="0">
              <a:solidFill>
                <a:srgbClr val="000000"/>
              </a:solidFill>
              <a:latin typeface="Arial" charset="0"/>
            </a:endParaRPr>
          </a:p>
        </p:txBody>
      </p:sp>
      <p:pic>
        <p:nvPicPr>
          <p:cNvPr id="6"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p:cNvSpPr>
            <a:spLocks noGrp="1"/>
          </p:cNvSpPr>
          <p:nvPr>
            <p:ph type="sldNum" sz="quarter" idx="11"/>
          </p:nvPr>
        </p:nvSpPr>
        <p:spPr>
          <a:xfrm>
            <a:off x="5867400" y="6478588"/>
            <a:ext cx="1152525"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solidFill>
                  <a:srgbClr val="000000"/>
                </a:solidFill>
              </a:rPr>
              <a:pPr/>
              <a:t>22</a:t>
            </a:fld>
            <a:endParaRPr lang="en-US" altLang="en-US" sz="1200" dirty="0" smtClean="0">
              <a:solidFill>
                <a:srgbClr val="000000"/>
              </a:solidFill>
            </a:endParaRPr>
          </a:p>
        </p:txBody>
      </p:sp>
    </p:spTree>
    <p:extLst>
      <p:ext uri="{BB962C8B-B14F-4D97-AF65-F5344CB8AC3E}">
        <p14:creationId xmlns:p14="http://schemas.microsoft.com/office/powerpoint/2010/main" val="2488001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94EC1B3-DFCC-484C-8FBD-59AB57CA7362}" type="slidenum">
              <a:rPr lang="en-US" altLang="en-US" sz="1200" smtClean="0">
                <a:solidFill>
                  <a:srgbClr val="000000"/>
                </a:solidFill>
              </a:rPr>
              <a:pPr/>
              <a:t>23</a:t>
            </a:fld>
            <a:endParaRPr lang="en-US" altLang="en-US" sz="1200" smtClean="0">
              <a:solidFill>
                <a:srgbClr val="000000"/>
              </a:solidFill>
            </a:endParaRPr>
          </a:p>
        </p:txBody>
      </p:sp>
      <p:sp>
        <p:nvSpPr>
          <p:cNvPr id="13315" name="Rectangle 3"/>
          <p:cNvSpPr>
            <a:spLocks noChangeArrowheads="1"/>
          </p:cNvSpPr>
          <p:nvPr/>
        </p:nvSpPr>
        <p:spPr bwMode="auto">
          <a:xfrm>
            <a:off x="540557" y="1195388"/>
            <a:ext cx="806502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just"/>
            <a:r>
              <a:rPr lang="en-US" altLang="en-US" sz="1800" b="1" dirty="0">
                <a:solidFill>
                  <a:srgbClr val="C00000"/>
                </a:solidFill>
              </a:rPr>
              <a:t>Phase III: </a:t>
            </a:r>
            <a:r>
              <a:rPr lang="en-US" altLang="en-US" sz="1800" b="1" dirty="0" err="1" smtClean="0">
                <a:solidFill>
                  <a:srgbClr val="0000FF"/>
                </a:solidFill>
              </a:rPr>
              <a:t>Évaluation</a:t>
            </a:r>
            <a:r>
              <a:rPr lang="en-US" altLang="en-US" sz="1800" b="1" dirty="0" smtClean="0">
                <a:solidFill>
                  <a:srgbClr val="0000FF"/>
                </a:solidFill>
              </a:rPr>
              <a:t> des sous-</a:t>
            </a:r>
            <a:r>
              <a:rPr lang="en-US" altLang="en-US" sz="1800" b="1" dirty="0" err="1" smtClean="0">
                <a:solidFill>
                  <a:srgbClr val="0000FF"/>
                </a:solidFill>
              </a:rPr>
              <a:t>projets</a:t>
            </a:r>
            <a:r>
              <a:rPr lang="en-US" altLang="en-US" sz="1800" b="1" dirty="0" smtClean="0">
                <a:solidFill>
                  <a:srgbClr val="0000FF"/>
                </a:solidFill>
              </a:rPr>
              <a:t> </a:t>
            </a:r>
            <a:r>
              <a:rPr lang="en-US" altLang="en-US" sz="1800" b="1" dirty="0" err="1" smtClean="0">
                <a:solidFill>
                  <a:srgbClr val="0000FF"/>
                </a:solidFill>
              </a:rPr>
              <a:t>régionaux</a:t>
            </a:r>
            <a:r>
              <a:rPr lang="en-US" altLang="en-US" sz="1800" b="1" dirty="0" smtClean="0">
                <a:solidFill>
                  <a:srgbClr val="0000FF"/>
                </a:solidFill>
              </a:rPr>
              <a:t> </a:t>
            </a:r>
            <a:endParaRPr lang="en-US" altLang="en-US" sz="1800" b="1" dirty="0">
              <a:solidFill>
                <a:srgbClr val="0000FF"/>
              </a:solidFill>
            </a:endParaRPr>
          </a:p>
          <a:p>
            <a:pPr algn="just">
              <a:spcBef>
                <a:spcPct val="0"/>
              </a:spcBef>
            </a:pP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dirty="0" err="1">
                <a:solidFill>
                  <a:srgbClr val="000000"/>
                </a:solidFill>
              </a:rPr>
              <a:t>É</a:t>
            </a:r>
            <a:r>
              <a:rPr lang="en-US" altLang="en-US" sz="1800" dirty="0" err="1" smtClean="0">
                <a:solidFill>
                  <a:srgbClr val="000000"/>
                </a:solidFill>
              </a:rPr>
              <a:t>valuation</a:t>
            </a:r>
            <a:r>
              <a:rPr lang="en-US" altLang="en-US" sz="1800" dirty="0" smtClean="0">
                <a:solidFill>
                  <a:srgbClr val="000000"/>
                </a:solidFill>
              </a:rPr>
              <a:t> des rapports </a:t>
            </a:r>
            <a:r>
              <a:rPr lang="en-US" altLang="en-US" sz="1800" dirty="0" err="1" smtClean="0">
                <a:solidFill>
                  <a:srgbClr val="000000"/>
                </a:solidFill>
              </a:rPr>
              <a:t>trimestriels</a:t>
            </a: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dirty="0" err="1" smtClean="0">
                <a:solidFill>
                  <a:srgbClr val="000000"/>
                </a:solidFill>
              </a:rPr>
              <a:t>Suivi</a:t>
            </a:r>
            <a:r>
              <a:rPr lang="en-US" altLang="en-US" sz="1800" dirty="0" smtClean="0">
                <a:solidFill>
                  <a:srgbClr val="000000"/>
                </a:solidFill>
              </a:rPr>
              <a:t> et </a:t>
            </a:r>
            <a:r>
              <a:rPr lang="en-US" altLang="en-US" sz="1800" dirty="0" err="1" smtClean="0">
                <a:solidFill>
                  <a:srgbClr val="000000"/>
                </a:solidFill>
              </a:rPr>
              <a:t>analyse</a:t>
            </a:r>
            <a:r>
              <a:rPr lang="en-US" altLang="en-US" sz="1800" dirty="0" smtClean="0">
                <a:solidFill>
                  <a:srgbClr val="000000"/>
                </a:solidFill>
              </a:rPr>
              <a:t> des </a:t>
            </a:r>
            <a:r>
              <a:rPr lang="en-US" altLang="en-US" sz="1800" dirty="0" err="1" smtClean="0">
                <a:solidFill>
                  <a:srgbClr val="000000"/>
                </a:solidFill>
              </a:rPr>
              <a:t>améliorations</a:t>
            </a:r>
            <a:r>
              <a:rPr lang="en-US" altLang="en-US" sz="1800" dirty="0" smtClean="0">
                <a:solidFill>
                  <a:srgbClr val="000000"/>
                </a:solidFill>
              </a:rPr>
              <a:t> à </a:t>
            </a:r>
            <a:r>
              <a:rPr lang="en-US" altLang="en-US" sz="1800" dirty="0" err="1" smtClean="0">
                <a:solidFill>
                  <a:srgbClr val="000000"/>
                </a:solidFill>
              </a:rPr>
              <a:t>apporter</a:t>
            </a: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dirty="0" smtClean="0">
                <a:solidFill>
                  <a:srgbClr val="000000"/>
                </a:solidFill>
              </a:rPr>
              <a:t>Evaluation, formation et </a:t>
            </a:r>
            <a:r>
              <a:rPr lang="en-US" altLang="en-US" sz="1800" dirty="0" err="1" smtClean="0">
                <a:solidFill>
                  <a:srgbClr val="000000"/>
                </a:solidFill>
              </a:rPr>
              <a:t>présentation</a:t>
            </a:r>
            <a:r>
              <a:rPr lang="en-US" altLang="en-US" sz="1800" dirty="0" smtClean="0">
                <a:solidFill>
                  <a:srgbClr val="000000"/>
                </a:solidFill>
              </a:rPr>
              <a:t> de rapports </a:t>
            </a:r>
            <a:r>
              <a:rPr lang="en-US" altLang="en-US" sz="1800" dirty="0" err="1" smtClean="0">
                <a:solidFill>
                  <a:srgbClr val="000000"/>
                </a:solidFill>
              </a:rPr>
              <a:t>en</a:t>
            </a:r>
            <a:r>
              <a:rPr lang="en-US" altLang="en-US" sz="1800" dirty="0" smtClean="0">
                <a:solidFill>
                  <a:srgbClr val="000000"/>
                </a:solidFill>
              </a:rPr>
              <a:t> </a:t>
            </a:r>
            <a:r>
              <a:rPr lang="en-US" altLang="en-US" sz="1800" dirty="0" err="1" smtClean="0">
                <a:solidFill>
                  <a:srgbClr val="000000"/>
                </a:solidFill>
              </a:rPr>
              <a:t>continu</a:t>
            </a:r>
            <a:endParaRPr lang="en-US" altLang="en-US" sz="1800" dirty="0">
              <a:solidFill>
                <a:srgbClr val="000000"/>
              </a:solidFill>
            </a:endParaRPr>
          </a:p>
          <a:p>
            <a:pPr algn="just"/>
            <a:r>
              <a:rPr lang="en-US" altLang="en-US" sz="1800" b="1" dirty="0">
                <a:solidFill>
                  <a:srgbClr val="C00000"/>
                </a:solidFill>
              </a:rPr>
              <a:t>Phase IV: </a:t>
            </a:r>
            <a:r>
              <a:rPr lang="en-US" altLang="en-US" sz="1800" b="1" dirty="0" err="1" smtClean="0">
                <a:solidFill>
                  <a:srgbClr val="0000FF"/>
                </a:solidFill>
              </a:rPr>
              <a:t>Pérennité</a:t>
            </a:r>
            <a:r>
              <a:rPr lang="en-US" altLang="en-US" sz="1800" b="1" dirty="0" smtClean="0">
                <a:solidFill>
                  <a:srgbClr val="0000FF"/>
                </a:solidFill>
              </a:rPr>
              <a:t> et </a:t>
            </a:r>
            <a:r>
              <a:rPr lang="en-US" altLang="en-US" sz="1800" b="1" dirty="0" err="1" smtClean="0">
                <a:solidFill>
                  <a:srgbClr val="0000FF"/>
                </a:solidFill>
              </a:rPr>
              <a:t>avenir</a:t>
            </a:r>
            <a:r>
              <a:rPr lang="en-US" altLang="en-US" sz="1800" b="1" dirty="0" smtClean="0">
                <a:solidFill>
                  <a:srgbClr val="0000FF"/>
                </a:solidFill>
              </a:rPr>
              <a:t> des </a:t>
            </a:r>
            <a:r>
              <a:rPr lang="en-US" altLang="en-US" sz="1800" b="1" dirty="0">
                <a:solidFill>
                  <a:srgbClr val="0000FF"/>
                </a:solidFill>
              </a:rPr>
              <a:t>sous-</a:t>
            </a:r>
            <a:r>
              <a:rPr lang="en-US" altLang="en-US" sz="1800" b="1" dirty="0" err="1">
                <a:solidFill>
                  <a:srgbClr val="0000FF"/>
                </a:solidFill>
              </a:rPr>
              <a:t>projets</a:t>
            </a:r>
            <a:r>
              <a:rPr lang="en-US" altLang="en-US" sz="1800" b="1" dirty="0">
                <a:solidFill>
                  <a:srgbClr val="0000FF"/>
                </a:solidFill>
              </a:rPr>
              <a:t> </a:t>
            </a:r>
            <a:r>
              <a:rPr lang="en-US" altLang="en-US" sz="1800" b="1" dirty="0" err="1" smtClean="0">
                <a:solidFill>
                  <a:srgbClr val="0000FF"/>
                </a:solidFill>
              </a:rPr>
              <a:t>régionaux</a:t>
            </a:r>
            <a:endParaRPr lang="en-US" altLang="en-US" sz="1800" dirty="0">
              <a:solidFill>
                <a:srgbClr val="000000"/>
              </a:solidFill>
            </a:endParaRPr>
          </a:p>
          <a:p>
            <a:pPr algn="just">
              <a:spcBef>
                <a:spcPct val="0"/>
              </a:spcBef>
            </a:pP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dirty="0" smtClean="0">
                <a:solidFill>
                  <a:srgbClr val="000000"/>
                </a:solidFill>
              </a:rPr>
              <a:t>Assurer un </a:t>
            </a:r>
            <a:r>
              <a:rPr lang="en-US" altLang="en-US" sz="1800" dirty="0" err="1" smtClean="0">
                <a:solidFill>
                  <a:srgbClr val="000000"/>
                </a:solidFill>
              </a:rPr>
              <a:t>fonctionnement</a:t>
            </a:r>
            <a:r>
              <a:rPr lang="en-US" altLang="en-US" sz="1800" dirty="0" smtClean="0">
                <a:solidFill>
                  <a:srgbClr val="000000"/>
                </a:solidFill>
              </a:rPr>
              <a:t> viable et </a:t>
            </a:r>
            <a:r>
              <a:rPr lang="en-US" altLang="en-US" sz="1800" dirty="0" err="1" smtClean="0">
                <a:solidFill>
                  <a:srgbClr val="000000"/>
                </a:solidFill>
              </a:rPr>
              <a:t>étendre</a:t>
            </a:r>
            <a:r>
              <a:rPr lang="en-US" altLang="en-US" sz="1800" dirty="0" smtClean="0">
                <a:solidFill>
                  <a:srgbClr val="000000"/>
                </a:solidFill>
              </a:rPr>
              <a:t> les </a:t>
            </a:r>
            <a:r>
              <a:rPr lang="en-US" altLang="en-US" sz="1800" dirty="0" err="1" smtClean="0">
                <a:solidFill>
                  <a:srgbClr val="000000"/>
                </a:solidFill>
              </a:rPr>
              <a:t>partenariats</a:t>
            </a:r>
            <a:r>
              <a:rPr lang="en-US" altLang="en-US" sz="1800" dirty="0" smtClean="0">
                <a:solidFill>
                  <a:srgbClr val="000000"/>
                </a:solidFill>
              </a:rPr>
              <a:t> via un </a:t>
            </a:r>
            <a:r>
              <a:rPr lang="en-US" altLang="en-US" sz="1800" dirty="0" err="1" smtClean="0">
                <a:solidFill>
                  <a:srgbClr val="000000"/>
                </a:solidFill>
              </a:rPr>
              <a:t>développement</a:t>
            </a:r>
            <a:r>
              <a:rPr lang="en-US" altLang="en-US" sz="1800" dirty="0" smtClean="0">
                <a:solidFill>
                  <a:srgbClr val="000000"/>
                </a:solidFill>
              </a:rPr>
              <a:t> </a:t>
            </a:r>
            <a:r>
              <a:rPr lang="en-US" altLang="en-US" sz="1800" dirty="0" err="1" smtClean="0">
                <a:solidFill>
                  <a:srgbClr val="000000"/>
                </a:solidFill>
              </a:rPr>
              <a:t>continu</a:t>
            </a:r>
            <a:r>
              <a:rPr lang="en-US" altLang="en-US" sz="1800" dirty="0" smtClean="0">
                <a:solidFill>
                  <a:srgbClr val="000000"/>
                </a:solidFill>
              </a:rPr>
              <a:t>, des formations </a:t>
            </a:r>
            <a:r>
              <a:rPr lang="en-US" altLang="en-US" sz="1800" dirty="0" err="1" smtClean="0">
                <a:solidFill>
                  <a:srgbClr val="000000"/>
                </a:solidFill>
              </a:rPr>
              <a:t>régulières</a:t>
            </a:r>
            <a:r>
              <a:rPr lang="en-US" altLang="en-US" sz="1800" dirty="0" smtClean="0">
                <a:solidFill>
                  <a:srgbClr val="000000"/>
                </a:solidFill>
              </a:rPr>
              <a:t> et le </a:t>
            </a:r>
            <a:r>
              <a:rPr lang="en-US" altLang="en-US" sz="1800" dirty="0" err="1" smtClean="0">
                <a:solidFill>
                  <a:srgbClr val="000000"/>
                </a:solidFill>
              </a:rPr>
              <a:t>partage</a:t>
            </a:r>
            <a:r>
              <a:rPr lang="en-US" altLang="en-US" sz="1800" dirty="0" smtClean="0">
                <a:solidFill>
                  <a:srgbClr val="000000"/>
                </a:solidFill>
              </a:rPr>
              <a:t> des </a:t>
            </a:r>
            <a:r>
              <a:rPr lang="en-US" altLang="en-US" sz="1800" dirty="0" err="1" smtClean="0">
                <a:solidFill>
                  <a:srgbClr val="000000"/>
                </a:solidFill>
              </a:rPr>
              <a:t>connaissances</a:t>
            </a:r>
            <a:r>
              <a:rPr lang="en-US" altLang="en-US" sz="1800" dirty="0" smtClean="0">
                <a:solidFill>
                  <a:srgbClr val="000000"/>
                </a:solidFill>
              </a:rPr>
              <a:t> </a:t>
            </a: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dirty="0" err="1" smtClean="0">
                <a:solidFill>
                  <a:srgbClr val="000000"/>
                </a:solidFill>
              </a:rPr>
              <a:t>Envisager</a:t>
            </a:r>
            <a:r>
              <a:rPr lang="en-US" altLang="en-US" sz="1800" dirty="0" smtClean="0">
                <a:solidFill>
                  <a:srgbClr val="000000"/>
                </a:solidFill>
              </a:rPr>
              <a:t> le </a:t>
            </a:r>
            <a:r>
              <a:rPr lang="en-US" altLang="en-US" sz="1800" dirty="0" err="1" smtClean="0">
                <a:solidFill>
                  <a:srgbClr val="000000"/>
                </a:solidFill>
              </a:rPr>
              <a:t>développement</a:t>
            </a:r>
            <a:r>
              <a:rPr lang="en-US" altLang="en-US" sz="1800" dirty="0" smtClean="0">
                <a:solidFill>
                  <a:srgbClr val="000000"/>
                </a:solidFill>
              </a:rPr>
              <a:t> des </a:t>
            </a:r>
            <a:r>
              <a:rPr lang="en-US" altLang="en-US" sz="1800" dirty="0" err="1" smtClean="0">
                <a:solidFill>
                  <a:srgbClr val="000000"/>
                </a:solidFill>
              </a:rPr>
              <a:t>capacités</a:t>
            </a:r>
            <a:r>
              <a:rPr lang="en-US" altLang="en-US" sz="1800" dirty="0" smtClean="0">
                <a:solidFill>
                  <a:srgbClr val="000000"/>
                </a:solidFill>
              </a:rPr>
              <a:t> et techniques futures, et </a:t>
            </a:r>
            <a:r>
              <a:rPr lang="en-US" altLang="en-US" sz="1800" dirty="0" err="1" smtClean="0">
                <a:solidFill>
                  <a:srgbClr val="000000"/>
                </a:solidFill>
              </a:rPr>
              <a:t>favoriser</a:t>
            </a:r>
            <a:r>
              <a:rPr lang="en-US" altLang="en-US" sz="1800" dirty="0" smtClean="0">
                <a:solidFill>
                  <a:srgbClr val="000000"/>
                </a:solidFill>
              </a:rPr>
              <a:t> </a:t>
            </a:r>
            <a:r>
              <a:rPr lang="en-US" altLang="en-US" sz="1800" dirty="0" err="1" smtClean="0">
                <a:solidFill>
                  <a:srgbClr val="000000"/>
                </a:solidFill>
              </a:rPr>
              <a:t>l’expansion</a:t>
            </a:r>
            <a:r>
              <a:rPr lang="en-US" altLang="en-US" sz="1800" dirty="0" smtClean="0">
                <a:solidFill>
                  <a:srgbClr val="000000"/>
                </a:solidFill>
              </a:rPr>
              <a:t> des </a:t>
            </a:r>
            <a:r>
              <a:rPr lang="en-US" altLang="en-US" sz="1800" dirty="0" err="1" smtClean="0">
                <a:solidFill>
                  <a:srgbClr val="000000"/>
                </a:solidFill>
              </a:rPr>
              <a:t>activités</a:t>
            </a:r>
            <a:r>
              <a:rPr lang="en-US" altLang="en-US" sz="1800" dirty="0" smtClean="0">
                <a:solidFill>
                  <a:srgbClr val="000000"/>
                </a:solidFill>
              </a:rPr>
              <a:t> en </a:t>
            </a:r>
            <a:r>
              <a:rPr lang="en-US" altLang="en-US" sz="1800" dirty="0" err="1" smtClean="0">
                <a:solidFill>
                  <a:srgbClr val="000000"/>
                </a:solidFill>
              </a:rPr>
              <a:t>synergie</a:t>
            </a:r>
            <a:r>
              <a:rPr lang="en-US" altLang="en-US" sz="1800" dirty="0" smtClean="0">
                <a:solidFill>
                  <a:srgbClr val="000000"/>
                </a:solidFill>
              </a:rPr>
              <a:t> avec </a:t>
            </a:r>
            <a:r>
              <a:rPr lang="en-US" altLang="en-US" sz="1800" dirty="0" err="1" smtClean="0">
                <a:solidFill>
                  <a:srgbClr val="000000"/>
                </a:solidFill>
              </a:rPr>
              <a:t>d’autres</a:t>
            </a:r>
            <a:r>
              <a:rPr lang="en-US" altLang="en-US" sz="1800" dirty="0" smtClean="0">
                <a:solidFill>
                  <a:srgbClr val="000000"/>
                </a:solidFill>
              </a:rPr>
              <a:t> </a:t>
            </a:r>
            <a:r>
              <a:rPr lang="en-US" altLang="en-US" sz="1800" dirty="0" err="1">
                <a:solidFill>
                  <a:srgbClr val="000000"/>
                </a:solidFill>
              </a:rPr>
              <a:t>p</a:t>
            </a:r>
            <a:r>
              <a:rPr lang="en-US" altLang="en-US" sz="1800" dirty="0" err="1" smtClean="0">
                <a:solidFill>
                  <a:srgbClr val="000000"/>
                </a:solidFill>
              </a:rPr>
              <a:t>rogrammes</a:t>
            </a:r>
            <a:r>
              <a:rPr lang="en-US" altLang="en-US" sz="1800" dirty="0" smtClean="0">
                <a:solidFill>
                  <a:srgbClr val="000000"/>
                </a:solidFill>
              </a:rPr>
              <a:t> de </a:t>
            </a:r>
            <a:r>
              <a:rPr lang="en-US" altLang="en-US" sz="1800" dirty="0" err="1" smtClean="0">
                <a:solidFill>
                  <a:srgbClr val="000000"/>
                </a:solidFill>
              </a:rPr>
              <a:t>l’OMM</a:t>
            </a:r>
            <a:r>
              <a:rPr lang="en-US" altLang="en-US" sz="1800" dirty="0" smtClean="0">
                <a:solidFill>
                  <a:srgbClr val="000000"/>
                </a:solidFill>
              </a:rPr>
              <a:t>.  </a:t>
            </a:r>
          </a:p>
          <a:p>
            <a:pPr marL="342900" indent="-342900" algn="just">
              <a:spcBef>
                <a:spcPct val="0"/>
              </a:spcBef>
              <a:buClrTx/>
              <a:buFont typeface="Courier New" panose="02070309020205020404" pitchFamily="49" charset="0"/>
              <a:buChar char="o"/>
            </a:pPr>
            <a:endParaRPr lang="en-US" altLang="en-US" sz="1800" dirty="0">
              <a:solidFill>
                <a:srgbClr val="000000"/>
              </a:solidFill>
            </a:endParaRPr>
          </a:p>
          <a:p>
            <a:pPr marL="342900" indent="-342900" algn="just">
              <a:spcBef>
                <a:spcPct val="0"/>
              </a:spcBef>
              <a:buClrTx/>
              <a:buFont typeface="Courier New" panose="02070309020205020404" pitchFamily="49" charset="0"/>
              <a:buChar char="o"/>
            </a:pPr>
            <a:r>
              <a:rPr lang="en-US" altLang="en-US" sz="1800" b="1" dirty="0" smtClean="0">
                <a:solidFill>
                  <a:srgbClr val="0000FF"/>
                </a:solidFill>
              </a:rPr>
              <a:t>Il </a:t>
            </a:r>
            <a:r>
              <a:rPr lang="en-US" altLang="en-US" sz="1800" b="1" dirty="0" err="1" smtClean="0">
                <a:solidFill>
                  <a:srgbClr val="0000FF"/>
                </a:solidFill>
              </a:rPr>
              <a:t>incombe</a:t>
            </a:r>
            <a:r>
              <a:rPr lang="en-US" altLang="en-US" sz="1800" b="1" dirty="0" smtClean="0">
                <a:solidFill>
                  <a:srgbClr val="0000FF"/>
                </a:solidFill>
              </a:rPr>
              <a:t> aux </a:t>
            </a:r>
            <a:r>
              <a:rPr lang="en-US" altLang="en-US" sz="1800" b="1" dirty="0" err="1" smtClean="0">
                <a:solidFill>
                  <a:srgbClr val="0000FF"/>
                </a:solidFill>
              </a:rPr>
              <a:t>conseils</a:t>
            </a:r>
            <a:r>
              <a:rPr lang="en-US" altLang="en-US" sz="1800" b="1" dirty="0" smtClean="0">
                <a:solidFill>
                  <a:srgbClr val="0000FF"/>
                </a:solidFill>
              </a:rPr>
              <a:t> </a:t>
            </a:r>
            <a:r>
              <a:rPr lang="en-US" altLang="en-US" sz="1800" b="1" dirty="0" err="1" smtClean="0">
                <a:solidFill>
                  <a:srgbClr val="0000FF"/>
                </a:solidFill>
              </a:rPr>
              <a:t>régionaux</a:t>
            </a:r>
            <a:r>
              <a:rPr lang="en-US" altLang="en-US" sz="1800" b="1" dirty="0" smtClean="0">
                <a:solidFill>
                  <a:srgbClr val="0000FF"/>
                </a:solidFill>
              </a:rPr>
              <a:t> de </a:t>
            </a:r>
            <a:r>
              <a:rPr lang="en-US" altLang="en-US" sz="1800" b="1" dirty="0" err="1" smtClean="0">
                <a:solidFill>
                  <a:srgbClr val="0000FF"/>
                </a:solidFill>
              </a:rPr>
              <a:t>gérer</a:t>
            </a:r>
            <a:r>
              <a:rPr lang="en-US" altLang="en-US" sz="1800" b="1" dirty="0" smtClean="0">
                <a:solidFill>
                  <a:srgbClr val="0000FF"/>
                </a:solidFill>
              </a:rPr>
              <a:t> </a:t>
            </a:r>
            <a:r>
              <a:rPr lang="en-US" altLang="en-US" sz="1800" b="1" dirty="0" err="1" smtClean="0">
                <a:solidFill>
                  <a:srgbClr val="0000FF"/>
                </a:solidFill>
              </a:rPr>
              <a:t>ces</a:t>
            </a:r>
            <a:r>
              <a:rPr lang="en-US" altLang="en-US" sz="1800" b="1" dirty="0" smtClean="0">
                <a:solidFill>
                  <a:srgbClr val="0000FF"/>
                </a:solidFill>
              </a:rPr>
              <a:t> sous-</a:t>
            </a:r>
            <a:r>
              <a:rPr lang="en-US" altLang="en-US" sz="1800" b="1" dirty="0" err="1" smtClean="0">
                <a:solidFill>
                  <a:srgbClr val="0000FF"/>
                </a:solidFill>
              </a:rPr>
              <a:t>projets</a:t>
            </a:r>
            <a:r>
              <a:rPr lang="en-US" altLang="en-US" sz="1800" b="1" dirty="0" smtClean="0">
                <a:solidFill>
                  <a:srgbClr val="0000FF"/>
                </a:solidFill>
              </a:rPr>
              <a:t> </a:t>
            </a:r>
            <a:r>
              <a:rPr lang="en-US" altLang="en-US" sz="1800" b="1" dirty="0" err="1" smtClean="0">
                <a:solidFill>
                  <a:srgbClr val="0000FF"/>
                </a:solidFill>
              </a:rPr>
              <a:t>régionaux</a:t>
            </a:r>
            <a:endParaRPr lang="en-US" altLang="en-US" sz="1800" b="1" dirty="0">
              <a:solidFill>
                <a:srgbClr val="0000FF"/>
              </a:solidFill>
            </a:endParaRPr>
          </a:p>
        </p:txBody>
      </p:sp>
      <p:pic>
        <p:nvPicPr>
          <p:cNvPr id="13317"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187624" y="44624"/>
            <a:ext cx="7527801" cy="792163"/>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buFontTx/>
              <a:buNone/>
              <a:defRPr/>
            </a:pPr>
            <a:r>
              <a:rPr lang="fr-CH" altLang="en-US" sz="2900" b="1" kern="0" dirty="0">
                <a:solidFill>
                  <a:srgbClr val="333399"/>
                </a:solidFill>
                <a:latin typeface="Arial" charset="0"/>
              </a:rPr>
              <a:t>Processus de mise en </a:t>
            </a:r>
            <a:r>
              <a:rPr lang="fr-CH" altLang="en-US" sz="2900" b="1" kern="0" dirty="0" err="1" smtClean="0">
                <a:solidFill>
                  <a:srgbClr val="333399"/>
                </a:solidFill>
                <a:latin typeface="Arial" charset="0"/>
              </a:rPr>
              <a:t>oeuvre</a:t>
            </a:r>
            <a:endParaRPr lang="en-US" altLang="en-US" sz="2900" b="1" kern="0" dirty="0">
              <a:solidFill>
                <a:srgbClr val="000000"/>
              </a:solidFill>
              <a:latin typeface="Arial" charset="0"/>
            </a:endParaRPr>
          </a:p>
        </p:txBody>
      </p:sp>
    </p:spTree>
    <p:extLst>
      <p:ext uri="{BB962C8B-B14F-4D97-AF65-F5344CB8AC3E}">
        <p14:creationId xmlns:p14="http://schemas.microsoft.com/office/powerpoint/2010/main" val="3884435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test footer</a:t>
            </a:r>
            <a:endParaRPr lang="en-US"/>
          </a:p>
        </p:txBody>
      </p:sp>
      <p:sp>
        <p:nvSpPr>
          <p:cNvPr id="3" name="Slide Number Placeholder 2"/>
          <p:cNvSpPr>
            <a:spLocks noGrp="1"/>
          </p:cNvSpPr>
          <p:nvPr>
            <p:ph type="sldNum" sz="quarter" idx="11"/>
          </p:nvPr>
        </p:nvSpPr>
        <p:spPr/>
        <p:txBody>
          <a:bodyPr/>
          <a:lstStyle/>
          <a:p>
            <a:pPr>
              <a:defRPr/>
            </a:pPr>
            <a:fld id="{EE2C1E56-0FD5-47C1-9984-AC4DB87FC817}" type="slidenum">
              <a:rPr lang="en-US" altLang="en-US" smtClean="0"/>
              <a:pPr>
                <a:defRPr/>
              </a:pPr>
              <a:t>24</a:t>
            </a:fld>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529"/>
            <a:ext cx="9144000" cy="6464941"/>
          </a:xfrm>
          <a:prstGeom prst="rect">
            <a:avLst/>
          </a:prstGeom>
        </p:spPr>
      </p:pic>
    </p:spTree>
    <p:extLst>
      <p:ext uri="{BB962C8B-B14F-4D97-AF65-F5344CB8AC3E}">
        <p14:creationId xmlns:p14="http://schemas.microsoft.com/office/powerpoint/2010/main" val="538019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94EC1B3-DFCC-484C-8FBD-59AB57CA7362}" type="slidenum">
              <a:rPr lang="en-US" altLang="en-US" sz="1200" smtClean="0">
                <a:solidFill>
                  <a:srgbClr val="000000"/>
                </a:solidFill>
              </a:rPr>
              <a:pPr/>
              <a:t>25</a:t>
            </a:fld>
            <a:endParaRPr lang="en-US" altLang="en-US" sz="1200" smtClean="0">
              <a:solidFill>
                <a:srgbClr val="000000"/>
              </a:solidFill>
            </a:endParaRPr>
          </a:p>
        </p:txBody>
      </p:sp>
      <p:sp>
        <p:nvSpPr>
          <p:cNvPr id="13315" name="Rectangle 3"/>
          <p:cNvSpPr>
            <a:spLocks noChangeArrowheads="1"/>
          </p:cNvSpPr>
          <p:nvPr/>
        </p:nvSpPr>
        <p:spPr bwMode="auto">
          <a:xfrm>
            <a:off x="562549" y="1200605"/>
            <a:ext cx="806502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285750" indent="-285750">
              <a:buFont typeface="Arial" panose="020B0604020202020204" pitchFamily="34" charset="0"/>
              <a:buChar char="•"/>
            </a:pPr>
            <a:r>
              <a:rPr lang="en-US" altLang="en-US" sz="2200" b="1" dirty="0" err="1" smtClean="0">
                <a:solidFill>
                  <a:srgbClr val="FF0000"/>
                </a:solidFill>
              </a:rPr>
              <a:t>Choisir</a:t>
            </a:r>
            <a:r>
              <a:rPr lang="en-US" altLang="en-US" sz="2200" b="1" dirty="0" smtClean="0">
                <a:solidFill>
                  <a:srgbClr val="FF0000"/>
                </a:solidFill>
              </a:rPr>
              <a:t> les </a:t>
            </a:r>
            <a:r>
              <a:rPr lang="en-US" altLang="en-US" sz="2200" b="1" dirty="0" err="1" smtClean="0">
                <a:solidFill>
                  <a:srgbClr val="FF0000"/>
                </a:solidFill>
              </a:rPr>
              <a:t>représentants</a:t>
            </a:r>
            <a:r>
              <a:rPr lang="en-US" altLang="en-US" sz="2200" b="1" dirty="0" smtClean="0">
                <a:solidFill>
                  <a:srgbClr val="FF0000"/>
                </a:solidFill>
              </a:rPr>
              <a:t> </a:t>
            </a:r>
            <a:r>
              <a:rPr lang="en-US" altLang="en-US" sz="2200" b="1" dirty="0" err="1" smtClean="0">
                <a:solidFill>
                  <a:srgbClr val="FF0000"/>
                </a:solidFill>
              </a:rPr>
              <a:t>nationaux</a:t>
            </a:r>
            <a:r>
              <a:rPr lang="en-US" altLang="en-US" sz="2200" b="1" dirty="0" smtClean="0">
                <a:solidFill>
                  <a:srgbClr val="FF0000"/>
                </a:solidFill>
              </a:rPr>
              <a:t> </a:t>
            </a:r>
            <a:r>
              <a:rPr lang="en-US" altLang="en-US" sz="2200" b="1" dirty="0" smtClean="0">
                <a:solidFill>
                  <a:srgbClr val="000000"/>
                </a:solidFill>
              </a:rPr>
              <a:t>qui </a:t>
            </a:r>
            <a:r>
              <a:rPr lang="fr-CH" altLang="en-US" sz="2200" b="1" dirty="0" smtClean="0">
                <a:solidFill>
                  <a:srgbClr val="000000"/>
                </a:solidFill>
              </a:rPr>
              <a:t>intègreront l’</a:t>
            </a:r>
            <a:r>
              <a:rPr lang="fr-FR" altLang="en-US" sz="2200" b="1" dirty="0" smtClean="0">
                <a:solidFill>
                  <a:srgbClr val="000000"/>
                </a:solidFill>
              </a:rPr>
              <a:t>Équipe </a:t>
            </a:r>
            <a:r>
              <a:rPr lang="fr-FR" altLang="en-US" sz="2200" b="1" dirty="0">
                <a:solidFill>
                  <a:srgbClr val="000000"/>
                </a:solidFill>
              </a:rPr>
              <a:t>de gestion </a:t>
            </a:r>
            <a:r>
              <a:rPr lang="fr-FR" altLang="en-US" sz="2200" b="1" dirty="0" smtClean="0">
                <a:solidFill>
                  <a:srgbClr val="000000"/>
                </a:solidFill>
              </a:rPr>
              <a:t>du sous-projet régional, laquelle est </a:t>
            </a:r>
            <a:r>
              <a:rPr lang="en-US" altLang="en-US" sz="2200" b="1" dirty="0" err="1" smtClean="0">
                <a:solidFill>
                  <a:srgbClr val="000000"/>
                </a:solidFill>
              </a:rPr>
              <a:t>chargée</a:t>
            </a:r>
            <a:r>
              <a:rPr lang="en-US" altLang="en-US" sz="2200" b="1" dirty="0" smtClean="0">
                <a:solidFill>
                  <a:srgbClr val="000000"/>
                </a:solidFill>
              </a:rPr>
              <a:t> </a:t>
            </a:r>
            <a:r>
              <a:rPr lang="en-US" altLang="en-US" sz="2200" b="1" dirty="0" err="1" smtClean="0">
                <a:solidFill>
                  <a:srgbClr val="000000"/>
                </a:solidFill>
              </a:rPr>
              <a:t>d’élaborer</a:t>
            </a:r>
            <a:r>
              <a:rPr lang="en-US" altLang="en-US" sz="2200" b="1" dirty="0" smtClean="0">
                <a:solidFill>
                  <a:srgbClr val="000000"/>
                </a:solidFill>
              </a:rPr>
              <a:t> le plan de </a:t>
            </a:r>
            <a:r>
              <a:rPr lang="en-US" altLang="en-US" sz="2200" b="1" dirty="0" err="1" smtClean="0">
                <a:solidFill>
                  <a:srgbClr val="000000"/>
                </a:solidFill>
              </a:rPr>
              <a:t>mise</a:t>
            </a:r>
            <a:r>
              <a:rPr lang="en-US" altLang="en-US" sz="2200" b="1" dirty="0" smtClean="0">
                <a:solidFill>
                  <a:srgbClr val="000000"/>
                </a:solidFill>
              </a:rPr>
              <a:t> en oeuvre</a:t>
            </a:r>
          </a:p>
          <a:p>
            <a:pPr marL="1028700" lvl="1">
              <a:buFont typeface="Arial" panose="020B0604020202020204" pitchFamily="34" charset="0"/>
              <a:buChar char="•"/>
            </a:pPr>
            <a:r>
              <a:rPr lang="en-US" altLang="en-US" sz="2200" b="1" dirty="0" err="1" smtClean="0">
                <a:solidFill>
                  <a:srgbClr val="FF0000"/>
                </a:solidFill>
              </a:rPr>
              <a:t>S’accorder</a:t>
            </a:r>
            <a:r>
              <a:rPr lang="en-US" altLang="en-US" sz="2200" b="1" dirty="0" smtClean="0">
                <a:solidFill>
                  <a:srgbClr val="FF0000"/>
                </a:solidFill>
              </a:rPr>
              <a:t> sur les </a:t>
            </a:r>
            <a:r>
              <a:rPr lang="en-US" altLang="en-US" sz="2200" b="1" dirty="0" err="1" smtClean="0">
                <a:solidFill>
                  <a:srgbClr val="FF0000"/>
                </a:solidFill>
              </a:rPr>
              <a:t>critères</a:t>
            </a:r>
            <a:r>
              <a:rPr lang="en-US" altLang="en-US" sz="2200" b="1" dirty="0" smtClean="0">
                <a:solidFill>
                  <a:srgbClr val="FF0000"/>
                </a:solidFill>
              </a:rPr>
              <a:t> </a:t>
            </a:r>
            <a:r>
              <a:rPr lang="en-US" altLang="en-US" sz="2200" b="1" dirty="0" err="1" smtClean="0">
                <a:solidFill>
                  <a:srgbClr val="FF0000"/>
                </a:solidFill>
              </a:rPr>
              <a:t>d’alerte</a:t>
            </a:r>
            <a:r>
              <a:rPr lang="en-US" altLang="en-US" sz="2200" b="1" dirty="0" smtClean="0">
                <a:solidFill>
                  <a:srgbClr val="FF0000"/>
                </a:solidFill>
              </a:rPr>
              <a:t> </a:t>
            </a:r>
            <a:r>
              <a:rPr lang="en-US" altLang="en-US" sz="2200" b="1" dirty="0" smtClean="0">
                <a:solidFill>
                  <a:srgbClr val="000000"/>
                </a:solidFill>
              </a:rPr>
              <a:t>pour </a:t>
            </a:r>
            <a:r>
              <a:rPr lang="en-US" altLang="en-US" sz="2200" b="1" dirty="0" err="1" smtClean="0">
                <a:solidFill>
                  <a:srgbClr val="000000"/>
                </a:solidFill>
              </a:rPr>
              <a:t>plusieurs</a:t>
            </a:r>
            <a:r>
              <a:rPr lang="en-US" altLang="en-US" sz="2200" b="1" dirty="0" smtClean="0">
                <a:solidFill>
                  <a:srgbClr val="000000"/>
                </a:solidFill>
              </a:rPr>
              <a:t> </a:t>
            </a:r>
            <a:r>
              <a:rPr lang="en-US" altLang="en-US" sz="2200" b="1" dirty="0" err="1" smtClean="0">
                <a:solidFill>
                  <a:srgbClr val="000000"/>
                </a:solidFill>
              </a:rPr>
              <a:t>indicateurs</a:t>
            </a:r>
            <a:r>
              <a:rPr lang="en-US" altLang="en-US" sz="2200" b="1" dirty="0" smtClean="0">
                <a:solidFill>
                  <a:srgbClr val="000000"/>
                </a:solidFill>
              </a:rPr>
              <a:t> de </a:t>
            </a:r>
            <a:r>
              <a:rPr lang="en-US" altLang="en-US" sz="2200" b="1" dirty="0" err="1" smtClean="0">
                <a:solidFill>
                  <a:srgbClr val="000000"/>
                </a:solidFill>
              </a:rPr>
              <a:t>phénomènes</a:t>
            </a:r>
            <a:r>
              <a:rPr lang="en-US" altLang="en-US" sz="2200" b="1" dirty="0" smtClean="0">
                <a:solidFill>
                  <a:srgbClr val="000000"/>
                </a:solidFill>
              </a:rPr>
              <a:t> </a:t>
            </a:r>
            <a:r>
              <a:rPr lang="en-US" altLang="en-US" sz="2200" b="1" dirty="0" err="1" smtClean="0">
                <a:solidFill>
                  <a:srgbClr val="000000"/>
                </a:solidFill>
              </a:rPr>
              <a:t>dangereux</a:t>
            </a:r>
            <a:r>
              <a:rPr lang="en-US" altLang="en-US" sz="2200" b="1" dirty="0" smtClean="0">
                <a:solidFill>
                  <a:srgbClr val="000000"/>
                </a:solidFill>
              </a:rPr>
              <a:t> (Temp</a:t>
            </a:r>
            <a:r>
              <a:rPr lang="en-US" altLang="en-US" sz="2200" b="1" dirty="0">
                <a:solidFill>
                  <a:srgbClr val="000000"/>
                </a:solidFill>
              </a:rPr>
              <a:t>, </a:t>
            </a:r>
            <a:r>
              <a:rPr lang="en-US" altLang="en-US" sz="2200" b="1" dirty="0" smtClean="0">
                <a:solidFill>
                  <a:srgbClr val="000000"/>
                </a:solidFill>
              </a:rPr>
              <a:t>Vents, Precipitations, </a:t>
            </a:r>
            <a:r>
              <a:rPr lang="en-US" altLang="en-US" sz="2200" b="1" dirty="0" err="1" smtClean="0">
                <a:solidFill>
                  <a:srgbClr val="000000"/>
                </a:solidFill>
              </a:rPr>
              <a:t>orages</a:t>
            </a:r>
            <a:r>
              <a:rPr lang="en-US" altLang="en-US" sz="2200" b="1" dirty="0" smtClean="0">
                <a:solidFill>
                  <a:srgbClr val="000000"/>
                </a:solidFill>
              </a:rPr>
              <a:t>…)</a:t>
            </a:r>
            <a:endParaRPr lang="fr-CH" altLang="en-US" sz="2200" b="1" dirty="0" smtClean="0">
              <a:solidFill>
                <a:srgbClr val="000000"/>
              </a:solidFill>
            </a:endParaRPr>
          </a:p>
          <a:p>
            <a:pPr marL="1028700" lvl="1">
              <a:buFont typeface="Arial" panose="020B0604020202020204" pitchFamily="34" charset="0"/>
              <a:buChar char="•"/>
            </a:pPr>
            <a:r>
              <a:rPr lang="fr-CH" altLang="en-US" sz="2200" b="1" dirty="0" smtClean="0">
                <a:solidFill>
                  <a:srgbClr val="FF0000"/>
                </a:solidFill>
              </a:rPr>
              <a:t>S’accorder sur le calendrier de lancement </a:t>
            </a:r>
            <a:r>
              <a:rPr lang="fr-CH" altLang="en-US" sz="2200" b="1" dirty="0" smtClean="0">
                <a:solidFill>
                  <a:srgbClr val="000000"/>
                </a:solidFill>
              </a:rPr>
              <a:t>de la phase de démonstration (phase II)</a:t>
            </a:r>
          </a:p>
          <a:p>
            <a:pPr marL="1028700" lvl="1">
              <a:buFont typeface="Arial" panose="020B0604020202020204" pitchFamily="34" charset="0"/>
              <a:buChar char="•"/>
            </a:pPr>
            <a:r>
              <a:rPr lang="fr-CH" altLang="en-US" sz="2200" b="1" dirty="0" smtClean="0">
                <a:solidFill>
                  <a:srgbClr val="FF0000"/>
                </a:solidFill>
              </a:rPr>
              <a:t>Remettre des rapports trimestriels</a:t>
            </a:r>
            <a:r>
              <a:rPr lang="fr-CH" altLang="en-US" sz="2200" b="1" dirty="0" smtClean="0">
                <a:solidFill>
                  <a:srgbClr val="000000"/>
                </a:solidFill>
              </a:rPr>
              <a:t>, contenant notamment des statistiques sur les alertes; les </a:t>
            </a:r>
            <a:r>
              <a:rPr lang="fr-CH" altLang="en-US" sz="2200" b="1" dirty="0" err="1" smtClean="0">
                <a:solidFill>
                  <a:srgbClr val="000000"/>
                </a:solidFill>
              </a:rPr>
              <a:t>retroactions</a:t>
            </a:r>
            <a:r>
              <a:rPr lang="fr-CH" altLang="en-US" sz="2200" b="1" dirty="0" smtClean="0">
                <a:solidFill>
                  <a:srgbClr val="000000"/>
                </a:solidFill>
              </a:rPr>
              <a:t> aux centres </a:t>
            </a:r>
            <a:r>
              <a:rPr lang="fr-CH" altLang="en-US" sz="2200" b="1" dirty="0" err="1" smtClean="0">
                <a:solidFill>
                  <a:srgbClr val="000000"/>
                </a:solidFill>
              </a:rPr>
              <a:t>regionaux</a:t>
            </a:r>
            <a:r>
              <a:rPr lang="fr-CH" altLang="en-US" sz="2200" b="1" dirty="0" smtClean="0">
                <a:solidFill>
                  <a:srgbClr val="000000"/>
                </a:solidFill>
              </a:rPr>
              <a:t> et globaux</a:t>
            </a:r>
          </a:p>
          <a:p>
            <a:pPr marL="285750" indent="-285750">
              <a:buFont typeface="Arial" panose="020B0604020202020204" pitchFamily="34" charset="0"/>
              <a:buChar char="•"/>
            </a:pPr>
            <a:r>
              <a:rPr lang="fr-CH" altLang="en-US" sz="2200" b="1" dirty="0">
                <a:solidFill>
                  <a:srgbClr val="FF0000"/>
                </a:solidFill>
              </a:rPr>
              <a:t>S’accorder sur l’organisme </a:t>
            </a:r>
            <a:r>
              <a:rPr lang="fr-CH" altLang="en-US" sz="2200" b="1" dirty="0">
                <a:solidFill>
                  <a:srgbClr val="000000"/>
                </a:solidFill>
              </a:rPr>
              <a:t>qui fournit des orientations (CMRS/Centre régional d'appui à la prévision</a:t>
            </a:r>
            <a:r>
              <a:rPr lang="fr-CH" altLang="en-US" sz="2200" b="1" dirty="0" smtClean="0">
                <a:solidFill>
                  <a:srgbClr val="000000"/>
                </a:solidFill>
              </a:rPr>
              <a:t>) - DAKAR</a:t>
            </a:r>
            <a:endParaRPr lang="fr-CH" altLang="en-US" sz="2200" b="1" dirty="0">
              <a:solidFill>
                <a:srgbClr val="000000"/>
              </a:solidFill>
            </a:endParaRPr>
          </a:p>
        </p:txBody>
      </p:sp>
      <p:pic>
        <p:nvPicPr>
          <p:cNvPr id="13317"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214193" y="49841"/>
            <a:ext cx="7632848" cy="1150764"/>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buFontTx/>
              <a:buNone/>
              <a:defRPr/>
            </a:pPr>
            <a:r>
              <a:rPr lang="fr-CH" altLang="en-US" sz="3200" b="1" kern="0" dirty="0" smtClean="0">
                <a:solidFill>
                  <a:srgbClr val="333399"/>
                </a:solidFill>
                <a:latin typeface="Arial" charset="0"/>
              </a:rPr>
              <a:t>Rôle et responsabilités </a:t>
            </a:r>
          </a:p>
          <a:p>
            <a:pPr algn="ctr">
              <a:buClrTx/>
              <a:buFontTx/>
              <a:buNone/>
              <a:defRPr/>
            </a:pPr>
            <a:r>
              <a:rPr lang="fr-CH" altLang="en-US" sz="3200" b="1" kern="0" dirty="0" smtClean="0">
                <a:solidFill>
                  <a:srgbClr val="333399"/>
                </a:solidFill>
                <a:latin typeface="Arial" charset="0"/>
              </a:rPr>
              <a:t>des pays participants</a:t>
            </a:r>
            <a:endParaRPr lang="en-US" altLang="en-US" sz="3200" b="1" kern="0" dirty="0" smtClean="0">
              <a:solidFill>
                <a:srgbClr val="000000"/>
              </a:solidFill>
              <a:latin typeface="Arial" charset="0"/>
            </a:endParaRPr>
          </a:p>
        </p:txBody>
      </p:sp>
    </p:spTree>
    <p:extLst>
      <p:ext uri="{BB962C8B-B14F-4D97-AF65-F5344CB8AC3E}">
        <p14:creationId xmlns:p14="http://schemas.microsoft.com/office/powerpoint/2010/main" val="3814250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94EC1B3-DFCC-484C-8FBD-59AB57CA7362}" type="slidenum">
              <a:rPr lang="en-US" altLang="en-US" sz="1200" smtClean="0">
                <a:solidFill>
                  <a:srgbClr val="000000"/>
                </a:solidFill>
              </a:rPr>
              <a:pPr/>
              <a:t>26</a:t>
            </a:fld>
            <a:endParaRPr lang="en-US" altLang="en-US" sz="1200" smtClean="0">
              <a:solidFill>
                <a:srgbClr val="000000"/>
              </a:solidFill>
            </a:endParaRPr>
          </a:p>
        </p:txBody>
      </p:sp>
      <p:pic>
        <p:nvPicPr>
          <p:cNvPr id="13317"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214193" y="49841"/>
            <a:ext cx="7632848" cy="1150764"/>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buFontTx/>
              <a:buNone/>
              <a:defRPr/>
            </a:pPr>
            <a:r>
              <a:rPr lang="fr-CH" altLang="en-US" sz="3600" b="1" kern="0" dirty="0" smtClean="0">
                <a:solidFill>
                  <a:srgbClr val="333399"/>
                </a:solidFill>
                <a:latin typeface="Arial" charset="0"/>
              </a:rPr>
              <a:t>Rôle et responsabilités </a:t>
            </a:r>
          </a:p>
          <a:p>
            <a:pPr algn="ctr">
              <a:buClrTx/>
              <a:buFontTx/>
              <a:buNone/>
              <a:defRPr/>
            </a:pPr>
            <a:r>
              <a:rPr lang="fr-CH" altLang="en-US" sz="3600" b="1" kern="0" dirty="0" smtClean="0">
                <a:solidFill>
                  <a:srgbClr val="333399"/>
                </a:solidFill>
                <a:latin typeface="Arial" charset="0"/>
              </a:rPr>
              <a:t>des Centres Globaux</a:t>
            </a:r>
            <a:endParaRPr lang="en-US" altLang="en-US" sz="3600" b="1" kern="0" dirty="0" smtClean="0">
              <a:solidFill>
                <a:srgbClr val="000000"/>
              </a:solidFill>
              <a:latin typeface="Arial" charset="0"/>
            </a:endParaRPr>
          </a:p>
        </p:txBody>
      </p:sp>
      <p:sp>
        <p:nvSpPr>
          <p:cNvPr id="2" name="TextBox 1"/>
          <p:cNvSpPr txBox="1"/>
          <p:nvPr/>
        </p:nvSpPr>
        <p:spPr>
          <a:xfrm>
            <a:off x="30354" y="1412776"/>
            <a:ext cx="8816687" cy="4919873"/>
          </a:xfrm>
          <a:prstGeom prst="rect">
            <a:avLst/>
          </a:prstGeom>
          <a:noFill/>
        </p:spPr>
        <p:txBody>
          <a:bodyPr wrap="square" rtlCol="0">
            <a:spAutoFit/>
          </a:bodyPr>
          <a:lstStyle/>
          <a:p>
            <a:pPr marL="342900" lvl="0" indent="-342900" algn="just">
              <a:lnSpc>
                <a:spcPct val="115000"/>
              </a:lnSpc>
              <a:spcAft>
                <a:spcPts val="0"/>
              </a:spcAft>
              <a:buFont typeface="Wingdings"/>
              <a:buChar char=""/>
            </a:pPr>
            <a:r>
              <a:rPr lang="en-GB" sz="2000" dirty="0" err="1" smtClean="0">
                <a:latin typeface="Verdana"/>
                <a:ea typeface="SimSun"/>
                <a:cs typeface="Arial"/>
              </a:rPr>
              <a:t>Fournir</a:t>
            </a:r>
            <a:r>
              <a:rPr lang="en-GB" sz="2000" dirty="0" smtClean="0">
                <a:latin typeface="Verdana"/>
                <a:ea typeface="SimSun"/>
                <a:cs typeface="Arial"/>
              </a:rPr>
              <a:t> aux </a:t>
            </a:r>
            <a:r>
              <a:rPr lang="en-GB" sz="2000" dirty="0" err="1" smtClean="0">
                <a:latin typeface="Verdana"/>
                <a:ea typeface="SimSun"/>
                <a:cs typeface="Arial"/>
              </a:rPr>
              <a:t>autres</a:t>
            </a:r>
            <a:r>
              <a:rPr lang="en-GB" sz="2000" dirty="0" smtClean="0">
                <a:latin typeface="Verdana"/>
                <a:ea typeface="SimSun"/>
                <a:cs typeface="Arial"/>
              </a:rPr>
              <a:t> centres des </a:t>
            </a:r>
            <a:r>
              <a:rPr lang="en-GB" sz="2000" dirty="0" err="1" smtClean="0">
                <a:latin typeface="Verdana"/>
                <a:ea typeface="SimSun"/>
                <a:cs typeface="Arial"/>
              </a:rPr>
              <a:t>produits</a:t>
            </a:r>
            <a:r>
              <a:rPr lang="en-GB" sz="2000" dirty="0" smtClean="0">
                <a:latin typeface="Verdana"/>
                <a:ea typeface="SimSun"/>
                <a:cs typeface="Arial"/>
              </a:rPr>
              <a:t> guides </a:t>
            </a:r>
            <a:r>
              <a:rPr lang="en-GB" sz="2000" dirty="0" err="1" smtClean="0">
                <a:latin typeface="Verdana"/>
                <a:ea typeface="SimSun"/>
                <a:cs typeface="Arial"/>
              </a:rPr>
              <a:t>emanant</a:t>
            </a:r>
            <a:r>
              <a:rPr lang="en-GB" sz="2000" dirty="0" smtClean="0">
                <a:latin typeface="Verdana"/>
                <a:ea typeface="SimSun"/>
                <a:cs typeface="Arial"/>
              </a:rPr>
              <a:t> des PNT et de </a:t>
            </a:r>
            <a:r>
              <a:rPr lang="en-GB" sz="2000" dirty="0" err="1" smtClean="0">
                <a:latin typeface="Verdana"/>
                <a:ea typeface="SimSun"/>
                <a:cs typeface="Arial"/>
              </a:rPr>
              <a:t>produits</a:t>
            </a:r>
            <a:r>
              <a:rPr lang="en-GB" sz="2000" dirty="0" smtClean="0">
                <a:latin typeface="Verdana"/>
                <a:ea typeface="SimSun"/>
                <a:cs typeface="Arial"/>
              </a:rPr>
              <a:t> des </a:t>
            </a:r>
            <a:r>
              <a:rPr lang="en-GB" sz="2000" dirty="0" err="1" smtClean="0">
                <a:latin typeface="Verdana"/>
                <a:ea typeface="SimSun"/>
                <a:cs typeface="Arial"/>
              </a:rPr>
              <a:t>Systemes</a:t>
            </a:r>
            <a:r>
              <a:rPr lang="en-GB" sz="2000" dirty="0" smtClean="0">
                <a:latin typeface="Verdana"/>
                <a:ea typeface="SimSun"/>
                <a:cs typeface="Arial"/>
              </a:rPr>
              <a:t> de </a:t>
            </a:r>
            <a:r>
              <a:rPr lang="en-GB" sz="2000" dirty="0" err="1" smtClean="0">
                <a:latin typeface="Verdana"/>
                <a:ea typeface="SimSun"/>
                <a:cs typeface="Arial"/>
              </a:rPr>
              <a:t>prévisions</a:t>
            </a:r>
            <a:r>
              <a:rPr lang="en-GB" sz="2000" dirty="0" smtClean="0">
                <a:latin typeface="Verdana"/>
                <a:ea typeface="SimSun"/>
                <a:cs typeface="Arial"/>
              </a:rPr>
              <a:t> </a:t>
            </a:r>
            <a:r>
              <a:rPr lang="en-GB" sz="2000" dirty="0" err="1" smtClean="0">
                <a:latin typeface="Verdana"/>
                <a:ea typeface="SimSun"/>
                <a:cs typeface="Arial"/>
              </a:rPr>
              <a:t>d’ensemble</a:t>
            </a:r>
            <a:r>
              <a:rPr lang="en-GB" sz="2000" dirty="0" smtClean="0">
                <a:latin typeface="Verdana"/>
                <a:ea typeface="SimSun"/>
                <a:cs typeface="Arial"/>
              </a:rPr>
              <a:t> (EPS) </a:t>
            </a:r>
            <a:r>
              <a:rPr lang="en-GB" sz="2000" dirty="0" err="1" smtClean="0">
                <a:latin typeface="Verdana"/>
                <a:ea typeface="SimSun"/>
                <a:cs typeface="Arial"/>
              </a:rPr>
              <a:t>incluant</a:t>
            </a:r>
            <a:r>
              <a:rPr lang="en-GB" sz="2000" dirty="0" smtClean="0">
                <a:latin typeface="Verdana"/>
                <a:ea typeface="SimSun"/>
                <a:cs typeface="Arial"/>
              </a:rPr>
              <a:t> des </a:t>
            </a:r>
            <a:r>
              <a:rPr lang="en-GB" sz="2000" dirty="0" err="1" smtClean="0">
                <a:latin typeface="Verdana"/>
                <a:ea typeface="SimSun"/>
                <a:cs typeface="Arial"/>
              </a:rPr>
              <a:t>produits</a:t>
            </a:r>
            <a:r>
              <a:rPr lang="en-GB" sz="2000" dirty="0" smtClean="0">
                <a:latin typeface="Verdana"/>
                <a:ea typeface="SimSun"/>
                <a:cs typeface="Arial"/>
              </a:rPr>
              <a:t> de </a:t>
            </a:r>
            <a:r>
              <a:rPr lang="en-GB" sz="2000" dirty="0" err="1" smtClean="0">
                <a:latin typeface="Verdana"/>
                <a:ea typeface="SimSun"/>
                <a:cs typeface="Arial"/>
              </a:rPr>
              <a:t>probabilités</a:t>
            </a:r>
            <a:r>
              <a:rPr lang="en-GB" sz="2000" dirty="0" smtClean="0">
                <a:latin typeface="Verdana"/>
                <a:ea typeface="SimSun"/>
                <a:cs typeface="Arial"/>
              </a:rPr>
              <a:t> </a:t>
            </a:r>
            <a:r>
              <a:rPr lang="en-GB" sz="2000" dirty="0" err="1" smtClean="0">
                <a:latin typeface="Verdana"/>
                <a:ea typeface="SimSun"/>
                <a:cs typeface="Arial"/>
              </a:rPr>
              <a:t>spécialement</a:t>
            </a:r>
            <a:r>
              <a:rPr lang="en-GB" sz="2000" dirty="0" smtClean="0">
                <a:latin typeface="Verdana"/>
                <a:ea typeface="SimSun"/>
                <a:cs typeface="Arial"/>
              </a:rPr>
              <a:t> </a:t>
            </a:r>
            <a:r>
              <a:rPr lang="en-GB" sz="2000" dirty="0" err="1" smtClean="0">
                <a:latin typeface="Verdana"/>
                <a:ea typeface="SimSun"/>
                <a:cs typeface="Arial"/>
              </a:rPr>
              <a:t>adaptés</a:t>
            </a:r>
            <a:r>
              <a:rPr lang="en-GB" sz="2000" dirty="0" smtClean="0">
                <a:latin typeface="Verdana"/>
                <a:ea typeface="SimSun"/>
                <a:cs typeface="Arial"/>
              </a:rPr>
              <a:t>  à </a:t>
            </a:r>
            <a:r>
              <a:rPr lang="en-GB" sz="2000" dirty="0" err="1" smtClean="0">
                <a:latin typeface="Verdana"/>
                <a:ea typeface="SimSun"/>
                <a:cs typeface="Arial"/>
              </a:rPr>
              <a:t>l’évènement</a:t>
            </a:r>
            <a:r>
              <a:rPr lang="en-GB" sz="2000" dirty="0" smtClean="0">
                <a:latin typeface="Verdana"/>
                <a:ea typeface="SimSun"/>
                <a:cs typeface="Arial"/>
              </a:rPr>
              <a:t> </a:t>
            </a:r>
            <a:r>
              <a:rPr lang="en-GB" sz="2000" dirty="0" err="1" smtClean="0">
                <a:latin typeface="Verdana"/>
                <a:ea typeface="SimSun"/>
                <a:cs typeface="Arial"/>
              </a:rPr>
              <a:t>extrême</a:t>
            </a:r>
            <a:r>
              <a:rPr lang="en-GB" sz="2000" dirty="0" smtClean="0">
                <a:latin typeface="Verdana"/>
                <a:ea typeface="SimSun"/>
                <a:cs typeface="Arial"/>
              </a:rPr>
              <a:t> du moment</a:t>
            </a:r>
          </a:p>
          <a:p>
            <a:pPr marL="342900" lvl="0" indent="-342900" algn="just">
              <a:lnSpc>
                <a:spcPct val="115000"/>
              </a:lnSpc>
              <a:spcAft>
                <a:spcPts val="0"/>
              </a:spcAft>
              <a:buFont typeface="Wingdings"/>
              <a:buChar char=""/>
            </a:pPr>
            <a:r>
              <a:rPr lang="fr-CH" sz="2000" dirty="0" smtClean="0">
                <a:latin typeface="Verdana"/>
                <a:ea typeface="SimSun"/>
                <a:cs typeface="Arial"/>
              </a:rPr>
              <a:t> Produits répondants aux besoins du centre régional incluant les produits de probabilités </a:t>
            </a:r>
            <a:endParaRPr lang="en-US" sz="2000" dirty="0">
              <a:latin typeface="Verdana"/>
              <a:ea typeface="SimSun"/>
              <a:cs typeface="Arial"/>
            </a:endParaRPr>
          </a:p>
          <a:p>
            <a:pPr marL="342900" lvl="0" indent="-342900" algn="just">
              <a:lnSpc>
                <a:spcPct val="115000"/>
              </a:lnSpc>
              <a:spcAft>
                <a:spcPts val="0"/>
              </a:spcAft>
              <a:buFont typeface="Wingdings"/>
              <a:buChar char=""/>
            </a:pPr>
            <a:r>
              <a:rPr lang="en-GB" sz="2000" dirty="0" smtClean="0">
                <a:latin typeface="Verdana"/>
                <a:ea typeface="SimSun"/>
                <a:cs typeface="Arial"/>
              </a:rPr>
              <a:t>Proposer des </a:t>
            </a:r>
            <a:r>
              <a:rPr lang="en-GB" sz="2000" dirty="0" err="1" smtClean="0">
                <a:latin typeface="Verdana"/>
                <a:ea typeface="SimSun"/>
                <a:cs typeface="Arial"/>
              </a:rPr>
              <a:t>produits</a:t>
            </a:r>
            <a:r>
              <a:rPr lang="en-GB" sz="2000" dirty="0" smtClean="0">
                <a:latin typeface="Verdana"/>
                <a:ea typeface="SimSun"/>
                <a:cs typeface="Arial"/>
              </a:rPr>
              <a:t> </a:t>
            </a:r>
            <a:r>
              <a:rPr lang="en-GB" sz="2000" dirty="0" err="1" smtClean="0">
                <a:latin typeface="Verdana"/>
                <a:ea typeface="SimSun"/>
                <a:cs typeface="Arial"/>
              </a:rPr>
              <a:t>satellitaires</a:t>
            </a:r>
            <a:r>
              <a:rPr lang="en-GB" sz="2000" dirty="0" smtClean="0">
                <a:latin typeface="Verdana"/>
                <a:ea typeface="SimSun"/>
                <a:cs typeface="Arial"/>
              </a:rPr>
              <a:t> </a:t>
            </a:r>
            <a:r>
              <a:rPr lang="en-GB" sz="2000" dirty="0" err="1" smtClean="0">
                <a:latin typeface="Verdana"/>
                <a:ea typeface="SimSun"/>
                <a:cs typeface="Arial"/>
              </a:rPr>
              <a:t>aidant</a:t>
            </a:r>
            <a:r>
              <a:rPr lang="en-GB" sz="2000" dirty="0" smtClean="0">
                <a:latin typeface="Verdana"/>
                <a:ea typeface="SimSun"/>
                <a:cs typeface="Arial"/>
              </a:rPr>
              <a:t> à </a:t>
            </a:r>
            <a:r>
              <a:rPr lang="en-GB" sz="2000" dirty="0" err="1" smtClean="0">
                <a:latin typeface="Verdana"/>
                <a:ea typeface="SimSun"/>
                <a:cs typeface="Arial"/>
              </a:rPr>
              <a:t>l’évaluation</a:t>
            </a:r>
            <a:r>
              <a:rPr lang="en-GB" sz="2000" dirty="0" smtClean="0">
                <a:latin typeface="Verdana"/>
                <a:ea typeface="SimSun"/>
                <a:cs typeface="Arial"/>
              </a:rPr>
              <a:t> des situations </a:t>
            </a:r>
            <a:r>
              <a:rPr lang="en-GB" sz="2000" dirty="0" err="1" smtClean="0">
                <a:latin typeface="Verdana"/>
                <a:ea typeface="SimSun"/>
                <a:cs typeface="Arial"/>
              </a:rPr>
              <a:t>métorologiques</a:t>
            </a:r>
            <a:r>
              <a:rPr lang="en-GB" sz="2000" dirty="0" smtClean="0">
                <a:latin typeface="Verdana"/>
                <a:ea typeface="SimSun"/>
                <a:cs typeface="Arial"/>
              </a:rPr>
              <a:t> </a:t>
            </a:r>
            <a:r>
              <a:rPr lang="fr-CH" sz="2000" dirty="0" smtClean="0">
                <a:latin typeface="Verdana"/>
                <a:ea typeface="SimSun"/>
                <a:cs typeface="Arial"/>
              </a:rPr>
              <a:t> </a:t>
            </a:r>
            <a:endParaRPr lang="en-US" sz="2000" dirty="0">
              <a:latin typeface="Verdana"/>
              <a:ea typeface="SimSun"/>
              <a:cs typeface="Arial"/>
            </a:endParaRPr>
          </a:p>
          <a:p>
            <a:pPr marL="342900" lvl="0" indent="-342900" algn="just">
              <a:lnSpc>
                <a:spcPct val="115000"/>
              </a:lnSpc>
              <a:spcAft>
                <a:spcPts val="0"/>
              </a:spcAft>
              <a:buFont typeface="Wingdings"/>
              <a:buChar char=""/>
            </a:pPr>
            <a:r>
              <a:rPr lang="en-GB" sz="2000" dirty="0" err="1" smtClean="0">
                <a:latin typeface="Verdana"/>
                <a:ea typeface="SimSun"/>
                <a:cs typeface="Arial"/>
              </a:rPr>
              <a:t>Établir</a:t>
            </a:r>
            <a:r>
              <a:rPr lang="en-GB" sz="2000" dirty="0" smtClean="0">
                <a:latin typeface="Verdana"/>
                <a:ea typeface="SimSun"/>
                <a:cs typeface="Arial"/>
              </a:rPr>
              <a:t> un site web </a:t>
            </a:r>
            <a:r>
              <a:rPr lang="en-GB" sz="2000" dirty="0" err="1" smtClean="0">
                <a:latin typeface="Verdana"/>
                <a:ea typeface="SimSun"/>
                <a:cs typeface="Arial"/>
              </a:rPr>
              <a:t>dédié</a:t>
            </a:r>
            <a:r>
              <a:rPr lang="en-GB" sz="2000" dirty="0" smtClean="0">
                <a:latin typeface="Verdana"/>
                <a:ea typeface="SimSun"/>
                <a:cs typeface="Arial"/>
              </a:rPr>
              <a:t> au SWFDP et </a:t>
            </a:r>
            <a:r>
              <a:rPr lang="en-GB" sz="2000" dirty="0" err="1" smtClean="0">
                <a:latin typeface="Verdana"/>
                <a:ea typeface="SimSun"/>
                <a:cs typeface="Arial"/>
              </a:rPr>
              <a:t>présentant</a:t>
            </a:r>
            <a:r>
              <a:rPr lang="en-GB" sz="2000" dirty="0" smtClean="0">
                <a:latin typeface="Verdana"/>
                <a:ea typeface="SimSun"/>
                <a:cs typeface="Arial"/>
              </a:rPr>
              <a:t> les </a:t>
            </a:r>
            <a:r>
              <a:rPr lang="en-GB" sz="2000" dirty="0" err="1" smtClean="0">
                <a:latin typeface="Verdana"/>
                <a:ea typeface="SimSun"/>
                <a:cs typeface="Arial"/>
              </a:rPr>
              <a:t>produits</a:t>
            </a:r>
            <a:r>
              <a:rPr lang="en-GB" sz="2000" dirty="0" smtClean="0">
                <a:latin typeface="Verdana"/>
                <a:ea typeface="SimSun"/>
                <a:cs typeface="Arial"/>
              </a:rPr>
              <a:t> PNT et EPS;</a:t>
            </a:r>
            <a:endParaRPr lang="en-US" sz="2000" dirty="0">
              <a:latin typeface="Verdana"/>
              <a:ea typeface="SimSun"/>
              <a:cs typeface="Arial"/>
            </a:endParaRPr>
          </a:p>
          <a:p>
            <a:pPr marL="342900" lvl="0" indent="-342900" algn="just">
              <a:lnSpc>
                <a:spcPct val="115000"/>
              </a:lnSpc>
              <a:spcAft>
                <a:spcPts val="0"/>
              </a:spcAft>
              <a:buFont typeface="Wingdings"/>
              <a:buChar char=""/>
            </a:pPr>
            <a:r>
              <a:rPr lang="en-GB" sz="2000" dirty="0" err="1" smtClean="0">
                <a:latin typeface="Verdana"/>
                <a:ea typeface="SimSun"/>
                <a:cs typeface="Arial"/>
              </a:rPr>
              <a:t>Evaluer</a:t>
            </a:r>
            <a:r>
              <a:rPr lang="en-GB" sz="2000" dirty="0" smtClean="0">
                <a:latin typeface="Verdana"/>
                <a:ea typeface="SimSun"/>
                <a:cs typeface="Arial"/>
              </a:rPr>
              <a:t> </a:t>
            </a:r>
            <a:r>
              <a:rPr lang="en-GB" sz="2000" dirty="0" err="1" smtClean="0">
                <a:latin typeface="Verdana"/>
                <a:ea typeface="SimSun"/>
                <a:cs typeface="Arial"/>
              </a:rPr>
              <a:t>l’efficacité</a:t>
            </a:r>
            <a:r>
              <a:rPr lang="en-GB" sz="2000" dirty="0" smtClean="0">
                <a:latin typeface="Verdana"/>
                <a:ea typeface="SimSun"/>
                <a:cs typeface="Arial"/>
              </a:rPr>
              <a:t> des </a:t>
            </a:r>
            <a:r>
              <a:rPr lang="en-GB" sz="2000" dirty="0" err="1" smtClean="0">
                <a:latin typeface="Verdana"/>
                <a:ea typeface="SimSun"/>
                <a:cs typeface="Arial"/>
              </a:rPr>
              <a:t>produits</a:t>
            </a:r>
            <a:r>
              <a:rPr lang="en-GB" sz="2000" dirty="0" smtClean="0">
                <a:latin typeface="Verdana"/>
                <a:ea typeface="SimSun"/>
                <a:cs typeface="Arial"/>
              </a:rPr>
              <a:t> </a:t>
            </a:r>
            <a:r>
              <a:rPr lang="en-GB" sz="2000" dirty="0" err="1" smtClean="0">
                <a:latin typeface="Verdana"/>
                <a:ea typeface="SimSun"/>
                <a:cs typeface="Arial"/>
              </a:rPr>
              <a:t>dédiés</a:t>
            </a:r>
            <a:r>
              <a:rPr lang="en-GB" sz="2000" dirty="0" smtClean="0">
                <a:latin typeface="Verdana"/>
                <a:ea typeface="SimSun"/>
                <a:cs typeface="Arial"/>
              </a:rPr>
              <a:t> à la </a:t>
            </a:r>
            <a:r>
              <a:rPr lang="en-GB" sz="2000" dirty="0" err="1" smtClean="0">
                <a:latin typeface="Verdana"/>
                <a:ea typeface="SimSun"/>
                <a:cs typeface="Arial"/>
              </a:rPr>
              <a:t>pévision</a:t>
            </a:r>
            <a:r>
              <a:rPr lang="en-GB" sz="2000" dirty="0" smtClean="0">
                <a:latin typeface="Verdana"/>
                <a:ea typeface="SimSun"/>
                <a:cs typeface="Arial"/>
              </a:rPr>
              <a:t> à </a:t>
            </a:r>
            <a:r>
              <a:rPr lang="en-GB" sz="2000" dirty="0" err="1" smtClean="0">
                <a:latin typeface="Verdana"/>
                <a:ea typeface="SimSun"/>
                <a:cs typeface="Arial"/>
              </a:rPr>
              <a:t>moyen</a:t>
            </a:r>
            <a:r>
              <a:rPr lang="en-GB" sz="2000" dirty="0" smtClean="0">
                <a:latin typeface="Verdana"/>
                <a:ea typeface="SimSun"/>
                <a:cs typeface="Arial"/>
              </a:rPr>
              <a:t> </a:t>
            </a:r>
            <a:r>
              <a:rPr lang="en-GB" sz="2000" dirty="0" err="1" smtClean="0">
                <a:latin typeface="Verdana"/>
                <a:ea typeface="SimSun"/>
                <a:cs typeface="Arial"/>
              </a:rPr>
              <a:t>terme</a:t>
            </a:r>
            <a:r>
              <a:rPr lang="en-GB" sz="2000" dirty="0" smtClean="0">
                <a:latin typeface="Verdana"/>
                <a:ea typeface="SimSun"/>
                <a:cs typeface="Arial"/>
              </a:rPr>
              <a:t> avec </a:t>
            </a:r>
            <a:r>
              <a:rPr lang="en-GB" sz="2000" dirty="0" err="1" smtClean="0">
                <a:latin typeface="Verdana"/>
                <a:ea typeface="SimSun"/>
                <a:cs typeface="Arial"/>
              </a:rPr>
              <a:t>l’aide</a:t>
            </a:r>
            <a:r>
              <a:rPr lang="en-GB" sz="2000" dirty="0" smtClean="0">
                <a:latin typeface="Verdana"/>
                <a:ea typeface="SimSun"/>
                <a:cs typeface="Arial"/>
              </a:rPr>
              <a:t> des retroactions des SHMN participants.</a:t>
            </a:r>
            <a:endParaRPr lang="en-US" sz="2000" dirty="0">
              <a:effectLst/>
              <a:latin typeface="Verdana"/>
              <a:ea typeface="SimSun"/>
              <a:cs typeface="Arial"/>
            </a:endParaRPr>
          </a:p>
        </p:txBody>
      </p:sp>
    </p:spTree>
    <p:extLst>
      <p:ext uri="{BB962C8B-B14F-4D97-AF65-F5344CB8AC3E}">
        <p14:creationId xmlns:p14="http://schemas.microsoft.com/office/powerpoint/2010/main" val="3220227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94EC1B3-DFCC-484C-8FBD-59AB57CA7362}" type="slidenum">
              <a:rPr lang="en-US" altLang="en-US" sz="1200" smtClean="0">
                <a:solidFill>
                  <a:srgbClr val="000000"/>
                </a:solidFill>
              </a:rPr>
              <a:pPr/>
              <a:t>27</a:t>
            </a:fld>
            <a:endParaRPr lang="en-US" altLang="en-US" sz="1200" smtClean="0">
              <a:solidFill>
                <a:srgbClr val="000000"/>
              </a:solidFill>
            </a:endParaRPr>
          </a:p>
        </p:txBody>
      </p:sp>
      <p:pic>
        <p:nvPicPr>
          <p:cNvPr id="13317"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214193" y="49841"/>
            <a:ext cx="7632848" cy="1150764"/>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buFontTx/>
              <a:buNone/>
              <a:defRPr/>
            </a:pPr>
            <a:r>
              <a:rPr lang="fr-CH" altLang="en-US" sz="3200" b="1" kern="0" dirty="0" smtClean="0">
                <a:solidFill>
                  <a:srgbClr val="000099"/>
                </a:solidFill>
                <a:latin typeface="Arial" charset="0"/>
              </a:rPr>
              <a:t>Rôle et responsabilités </a:t>
            </a:r>
          </a:p>
          <a:p>
            <a:pPr algn="ctr">
              <a:buClrTx/>
              <a:buFontTx/>
              <a:buNone/>
              <a:defRPr/>
            </a:pPr>
            <a:r>
              <a:rPr lang="fr-CH" altLang="en-US" sz="3200" b="1" kern="0" dirty="0" smtClean="0">
                <a:solidFill>
                  <a:srgbClr val="000099"/>
                </a:solidFill>
                <a:latin typeface="Arial" charset="0"/>
              </a:rPr>
              <a:t>Du Centre régional </a:t>
            </a:r>
            <a:endParaRPr lang="en-US" altLang="en-US" sz="3200" b="1" kern="0" dirty="0" smtClean="0">
              <a:solidFill>
                <a:srgbClr val="000099"/>
              </a:solidFill>
              <a:latin typeface="Arial" charset="0"/>
            </a:endParaRPr>
          </a:p>
        </p:txBody>
      </p:sp>
      <p:sp>
        <p:nvSpPr>
          <p:cNvPr id="2" name="TextBox 1"/>
          <p:cNvSpPr txBox="1"/>
          <p:nvPr/>
        </p:nvSpPr>
        <p:spPr>
          <a:xfrm>
            <a:off x="30354" y="1340768"/>
            <a:ext cx="8816687" cy="4893647"/>
          </a:xfrm>
          <a:prstGeom prst="rect">
            <a:avLst/>
          </a:prstGeom>
          <a:noFill/>
        </p:spPr>
        <p:txBody>
          <a:bodyPr wrap="square" rtlCol="0">
            <a:spAutoFit/>
          </a:bodyPr>
          <a:lstStyle/>
          <a:p>
            <a:pPr marL="342900" indent="-342900">
              <a:buFont typeface="Arial" panose="020B0604020202020204" pitchFamily="34" charset="0"/>
              <a:buChar char="•"/>
            </a:pPr>
            <a:r>
              <a:rPr lang="fr-CH" dirty="0" smtClean="0">
                <a:solidFill>
                  <a:srgbClr val="000000"/>
                </a:solidFill>
              </a:rPr>
              <a:t>Rendre disponibles aux </a:t>
            </a:r>
            <a:r>
              <a:rPr lang="fr-CH" dirty="0">
                <a:solidFill>
                  <a:srgbClr val="000000"/>
                </a:solidFill>
              </a:rPr>
              <a:t>SMHN</a:t>
            </a:r>
            <a:r>
              <a:rPr lang="fr-CH" dirty="0" smtClean="0">
                <a:solidFill>
                  <a:srgbClr val="000000"/>
                </a:solidFill>
              </a:rPr>
              <a:t> les produits des Centres Mondiaux (si nécessaire);</a:t>
            </a:r>
          </a:p>
          <a:p>
            <a:pPr marL="342900" indent="-342900">
              <a:buFont typeface="Arial" panose="020B0604020202020204" pitchFamily="34" charset="0"/>
              <a:buChar char="•"/>
            </a:pPr>
            <a:r>
              <a:rPr lang="fr-CH" dirty="0" smtClean="0">
                <a:solidFill>
                  <a:srgbClr val="000000"/>
                </a:solidFill>
              </a:rPr>
              <a:t>Emettre pour les SMHN le guide de PNT à courte échéance (incluant les produits adaptés aux évènements météo extrêmes);</a:t>
            </a:r>
          </a:p>
          <a:p>
            <a:pPr marL="342900" indent="-342900">
              <a:buFont typeface="Arial" panose="020B0604020202020204" pitchFamily="34" charset="0"/>
              <a:buChar char="•"/>
            </a:pPr>
            <a:r>
              <a:rPr lang="fr-CH" dirty="0" smtClean="0">
                <a:solidFill>
                  <a:srgbClr val="000000"/>
                </a:solidFill>
              </a:rPr>
              <a:t>Faire connaitre les images radar/satellites existants et leurs produits dérivés qui peuvent être utilisées pour la prévision immédiate (</a:t>
            </a:r>
            <a:r>
              <a:rPr lang="fr-CH" dirty="0" err="1" smtClean="0">
                <a:solidFill>
                  <a:srgbClr val="000000"/>
                </a:solidFill>
              </a:rPr>
              <a:t>nowcasting</a:t>
            </a:r>
            <a:r>
              <a:rPr lang="fr-CH" dirty="0" smtClean="0">
                <a:solidFill>
                  <a:srgbClr val="000000"/>
                </a:solidFill>
              </a:rPr>
              <a:t>)</a:t>
            </a:r>
          </a:p>
          <a:p>
            <a:pPr marL="342900" indent="-342900">
              <a:buFont typeface="Arial" panose="020B0604020202020204" pitchFamily="34" charset="0"/>
              <a:buChar char="•"/>
            </a:pPr>
            <a:r>
              <a:rPr lang="fr-CH" dirty="0" smtClean="0">
                <a:solidFill>
                  <a:srgbClr val="FF0000"/>
                </a:solidFill>
              </a:rPr>
              <a:t>Donner la rétroaction aux centres mondiaux </a:t>
            </a:r>
            <a:r>
              <a:rPr lang="fr-CH" dirty="0" smtClean="0">
                <a:solidFill>
                  <a:srgbClr val="000000"/>
                </a:solidFill>
              </a:rPr>
              <a:t>sur l’utilité et l’efficacité de leurs produits;</a:t>
            </a:r>
          </a:p>
          <a:p>
            <a:pPr marL="342900" indent="-34290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361855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294EC1B3-DFCC-484C-8FBD-59AB57CA7362}" type="slidenum">
              <a:rPr lang="en-US" altLang="en-US" sz="1200" smtClean="0">
                <a:solidFill>
                  <a:srgbClr val="000000"/>
                </a:solidFill>
              </a:rPr>
              <a:pPr/>
              <a:t>28</a:t>
            </a:fld>
            <a:endParaRPr lang="en-US" altLang="en-US" sz="1200" smtClean="0">
              <a:solidFill>
                <a:srgbClr val="000000"/>
              </a:solidFill>
            </a:endParaRPr>
          </a:p>
        </p:txBody>
      </p:sp>
      <p:pic>
        <p:nvPicPr>
          <p:cNvPr id="13317" name="Picture 17"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214193" y="49841"/>
            <a:ext cx="7632848" cy="1150764"/>
          </a:xfrm>
          <a:prstGeom prst="rect">
            <a:avLst/>
          </a:prstGeom>
        </p:spPr>
        <p:txBody>
          <a:bodyPr/>
          <a:lst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a:lstStyle>
          <a:p>
            <a:pPr algn="ctr">
              <a:buClrTx/>
              <a:buFontTx/>
              <a:buNone/>
              <a:defRPr/>
            </a:pPr>
            <a:r>
              <a:rPr lang="fr-CH" altLang="en-US" sz="3200" b="1" kern="0" dirty="0" smtClean="0">
                <a:solidFill>
                  <a:srgbClr val="333399"/>
                </a:solidFill>
                <a:latin typeface="Arial" charset="0"/>
              </a:rPr>
              <a:t>Rôle et responsabilités </a:t>
            </a:r>
          </a:p>
          <a:p>
            <a:pPr algn="ctr">
              <a:buClrTx/>
              <a:buFontTx/>
              <a:buNone/>
              <a:defRPr/>
            </a:pPr>
            <a:r>
              <a:rPr lang="fr-CH" altLang="en-US" sz="3200" b="1" kern="0" dirty="0">
                <a:solidFill>
                  <a:srgbClr val="333399"/>
                </a:solidFill>
                <a:latin typeface="Arial" charset="0"/>
              </a:rPr>
              <a:t>d</a:t>
            </a:r>
            <a:r>
              <a:rPr lang="fr-CH" altLang="en-US" sz="3200" b="1" kern="0" dirty="0" smtClean="0">
                <a:solidFill>
                  <a:srgbClr val="333399"/>
                </a:solidFill>
                <a:latin typeface="Arial" charset="0"/>
              </a:rPr>
              <a:t>u Centre régional (suite…)</a:t>
            </a:r>
            <a:endParaRPr lang="en-US" altLang="en-US" sz="3200" b="1" kern="0" dirty="0" smtClean="0">
              <a:solidFill>
                <a:srgbClr val="000000"/>
              </a:solidFill>
              <a:latin typeface="Arial" charset="0"/>
            </a:endParaRPr>
          </a:p>
        </p:txBody>
      </p:sp>
      <p:sp>
        <p:nvSpPr>
          <p:cNvPr id="2" name="TextBox 1"/>
          <p:cNvSpPr txBox="1"/>
          <p:nvPr/>
        </p:nvSpPr>
        <p:spPr>
          <a:xfrm>
            <a:off x="30354" y="1340768"/>
            <a:ext cx="8816687" cy="3970318"/>
          </a:xfrm>
          <a:prstGeom prst="rect">
            <a:avLst/>
          </a:prstGeom>
          <a:noFill/>
        </p:spPr>
        <p:txBody>
          <a:bodyPr wrap="square" rtlCol="0">
            <a:spAutoFit/>
          </a:bodyPr>
          <a:lstStyle/>
          <a:p>
            <a:pPr marL="342900" indent="-342900">
              <a:buFont typeface="Arial" panose="020B0604020202020204" pitchFamily="34" charset="0"/>
              <a:buChar char="•"/>
            </a:pPr>
            <a:r>
              <a:rPr lang="fr-CH" dirty="0" smtClean="0">
                <a:solidFill>
                  <a:srgbClr val="000000"/>
                </a:solidFill>
              </a:rPr>
              <a:t>Développer et maintenir un site web dédié et protégé par un mot de passe. Le site offrirait les produits et guide des PNT au niveau global et régional</a:t>
            </a:r>
          </a:p>
          <a:p>
            <a:pPr marL="342900" indent="-342900">
              <a:buFont typeface="Arial" panose="020B0604020202020204" pitchFamily="34" charset="0"/>
              <a:buChar char="•"/>
            </a:pPr>
            <a:r>
              <a:rPr lang="fr-CH" dirty="0" smtClean="0">
                <a:solidFill>
                  <a:srgbClr val="000000"/>
                </a:solidFill>
              </a:rPr>
              <a:t>Donner son appui aux formations spécialisées régulières </a:t>
            </a:r>
          </a:p>
          <a:p>
            <a:pPr marL="342900" indent="-342900">
              <a:buFont typeface="Arial" panose="020B0604020202020204" pitchFamily="34" charset="0"/>
              <a:buChar char="•"/>
            </a:pPr>
            <a:r>
              <a:rPr lang="fr-CH" dirty="0" smtClean="0">
                <a:solidFill>
                  <a:srgbClr val="000000"/>
                </a:solidFill>
              </a:rPr>
              <a:t>Assurer la maintenance de ses ressources (infrastructures, personnel </a:t>
            </a:r>
            <a:r>
              <a:rPr lang="fr-CH" dirty="0" err="1" smtClean="0">
                <a:solidFill>
                  <a:srgbClr val="000000"/>
                </a:solidFill>
              </a:rPr>
              <a:t>etc</a:t>
            </a:r>
            <a:r>
              <a:rPr lang="fr-CH" dirty="0" smtClean="0">
                <a:solidFill>
                  <a:srgbClr val="000000"/>
                </a:solidFill>
              </a:rPr>
              <a:t>) pour continuer avec succès dans son </a:t>
            </a:r>
            <a:r>
              <a:rPr lang="fr-CH" dirty="0" err="1" smtClean="0">
                <a:solidFill>
                  <a:srgbClr val="000000"/>
                </a:solidFill>
              </a:rPr>
              <a:t>role</a:t>
            </a:r>
            <a:r>
              <a:rPr lang="fr-CH" dirty="0" smtClean="0">
                <a:solidFill>
                  <a:srgbClr val="000000"/>
                </a:solidFill>
              </a:rPr>
              <a:t> de CRMS incluant l’adaptation aux nouvelles technologies et le renforcement de </a:t>
            </a:r>
            <a:r>
              <a:rPr lang="fr-CH" smtClean="0">
                <a:solidFill>
                  <a:srgbClr val="000000"/>
                </a:solidFill>
              </a:rPr>
              <a:t>capacité de son </a:t>
            </a:r>
            <a:r>
              <a:rPr lang="fr-CH" dirty="0" smtClean="0">
                <a:solidFill>
                  <a:srgbClr val="000000"/>
                </a:solidFill>
              </a:rPr>
              <a:t>personnel</a:t>
            </a:r>
          </a:p>
          <a:p>
            <a:pPr marL="342900" indent="-342900">
              <a:buFont typeface="Arial" panose="020B0604020202020204" pitchFamily="34" charset="0"/>
              <a:buChar char="•"/>
            </a:pPr>
            <a:endParaRPr lang="fr-CH" dirty="0" smtClean="0">
              <a:solidFill>
                <a:srgbClr val="000000"/>
              </a:solidFill>
            </a:endParaRPr>
          </a:p>
        </p:txBody>
      </p:sp>
    </p:spTree>
    <p:extLst>
      <p:ext uri="{BB962C8B-B14F-4D97-AF65-F5344CB8AC3E}">
        <p14:creationId xmlns:p14="http://schemas.microsoft.com/office/powerpoint/2010/main" val="2821048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ma.meteo.go.tz/severe/uploads/da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208088"/>
            <a:ext cx="4498975"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rsmc.meteo.go.ke/rsmc/products/guidance/rsmc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1123950"/>
            <a:ext cx="4551362"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9"/>
          <p:cNvSpPr>
            <a:spLocks noChangeArrowheads="1"/>
          </p:cNvSpPr>
          <p:nvPr/>
        </p:nvSpPr>
        <p:spPr bwMode="auto">
          <a:xfrm>
            <a:off x="101600" y="5300663"/>
            <a:ext cx="8863012" cy="87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lvl="2" algn="just">
              <a:spcBef>
                <a:spcPct val="0"/>
              </a:spcBef>
              <a:buClrTx/>
              <a:buFontTx/>
              <a:buNone/>
            </a:pPr>
            <a:r>
              <a:rPr lang="en-GB" altLang="zh-CN" sz="1700" b="1" dirty="0" smtClean="0">
                <a:solidFill>
                  <a:srgbClr val="000000"/>
                </a:solidFill>
                <a:ea typeface="SimSun" pitchFamily="2" charset="-122"/>
                <a:cs typeface="Arial" charset="0"/>
              </a:rPr>
              <a:t>Centres </a:t>
            </a:r>
            <a:r>
              <a:rPr lang="en-GB" altLang="zh-CN" sz="1700" b="1" dirty="0" err="1" smtClean="0">
                <a:solidFill>
                  <a:srgbClr val="000000"/>
                </a:solidFill>
                <a:ea typeface="SimSun" pitchFamily="2" charset="-122"/>
                <a:cs typeface="Arial" charset="0"/>
              </a:rPr>
              <a:t>mondiaux</a:t>
            </a:r>
            <a:r>
              <a:rPr lang="en-GB" altLang="zh-CN" sz="1700" dirty="0" smtClean="0">
                <a:solidFill>
                  <a:srgbClr val="000000"/>
                </a:solidFill>
                <a:ea typeface="SimSun" pitchFamily="2" charset="-122"/>
                <a:cs typeface="Arial" charset="0"/>
              </a:rPr>
              <a:t>: </a:t>
            </a:r>
            <a:r>
              <a:rPr lang="en-GB" altLang="zh-CN" sz="1700" dirty="0" smtClean="0">
                <a:solidFill>
                  <a:srgbClr val="0000FF"/>
                </a:solidFill>
                <a:ea typeface="SimSun" pitchFamily="2" charset="-122"/>
                <a:cs typeface="Arial" charset="0"/>
              </a:rPr>
              <a:t>CEPMMT, </a:t>
            </a:r>
            <a:r>
              <a:rPr lang="en-GB" altLang="zh-CN" sz="1700" dirty="0">
                <a:solidFill>
                  <a:srgbClr val="0000FF"/>
                </a:solidFill>
                <a:ea typeface="SimSun" pitchFamily="2" charset="-122"/>
                <a:cs typeface="Arial" charset="0"/>
              </a:rPr>
              <a:t>UKMO, </a:t>
            </a:r>
            <a:r>
              <a:rPr lang="en-GB" altLang="zh-CN" sz="1700" dirty="0" smtClean="0">
                <a:solidFill>
                  <a:srgbClr val="0000FF"/>
                </a:solidFill>
                <a:ea typeface="SimSun" pitchFamily="2" charset="-122"/>
                <a:cs typeface="Arial" charset="0"/>
              </a:rPr>
              <a:t>NCEP/NOAA, </a:t>
            </a:r>
            <a:r>
              <a:rPr lang="en-GB" altLang="zh-CN" sz="1700" dirty="0">
                <a:solidFill>
                  <a:srgbClr val="0000FF"/>
                </a:solidFill>
                <a:ea typeface="SimSun" pitchFamily="2" charset="-122"/>
                <a:cs typeface="Arial" charset="0"/>
              </a:rPr>
              <a:t>DWD </a:t>
            </a:r>
          </a:p>
          <a:p>
            <a:pPr marL="0" lvl="2" algn="just">
              <a:spcBef>
                <a:spcPct val="0"/>
              </a:spcBef>
              <a:buClrTx/>
              <a:buFontTx/>
              <a:buNone/>
            </a:pPr>
            <a:r>
              <a:rPr lang="en-GB" altLang="zh-CN" sz="1700" b="1" dirty="0" smtClean="0">
                <a:solidFill>
                  <a:srgbClr val="000000"/>
                </a:solidFill>
                <a:ea typeface="SimSun" pitchFamily="2" charset="-122"/>
                <a:cs typeface="Arial" charset="0"/>
              </a:rPr>
              <a:t>Centres </a:t>
            </a:r>
            <a:r>
              <a:rPr lang="en-GB" altLang="zh-CN" sz="1700" b="1" dirty="0" err="1" smtClean="0">
                <a:solidFill>
                  <a:srgbClr val="000000"/>
                </a:solidFill>
                <a:ea typeface="SimSun" pitchFamily="2" charset="-122"/>
                <a:cs typeface="Arial" charset="0"/>
              </a:rPr>
              <a:t>régionaux</a:t>
            </a:r>
            <a:r>
              <a:rPr lang="en-GB" altLang="zh-CN" sz="1700" b="1" dirty="0" smtClean="0">
                <a:solidFill>
                  <a:srgbClr val="000000"/>
                </a:solidFill>
                <a:ea typeface="SimSun" pitchFamily="2" charset="-122"/>
                <a:cs typeface="Arial" charset="0"/>
              </a:rPr>
              <a:t>: </a:t>
            </a:r>
            <a:r>
              <a:rPr lang="en-GB" altLang="zh-CN" sz="1700" dirty="0" smtClean="0">
                <a:solidFill>
                  <a:srgbClr val="0000FF"/>
                </a:solidFill>
                <a:ea typeface="SimSun" pitchFamily="2" charset="-122"/>
                <a:cs typeface="Arial" charset="0"/>
              </a:rPr>
              <a:t>CMRS Nairobi</a:t>
            </a:r>
            <a:r>
              <a:rPr lang="en-GB" altLang="zh-CN" sz="1700" dirty="0">
                <a:solidFill>
                  <a:srgbClr val="0000FF"/>
                </a:solidFill>
                <a:ea typeface="SimSun" pitchFamily="2" charset="-122"/>
                <a:cs typeface="Arial" charset="0"/>
              </a:rPr>
              <a:t>, </a:t>
            </a:r>
            <a:r>
              <a:rPr lang="fr-FR" altLang="zh-CN" sz="1700" dirty="0">
                <a:solidFill>
                  <a:srgbClr val="0000FF"/>
                </a:solidFill>
                <a:ea typeface="SimSun" pitchFamily="2" charset="-122"/>
                <a:cs typeface="Arial" charset="0"/>
              </a:rPr>
              <a:t>Centre régional d'appui à la </a:t>
            </a:r>
            <a:r>
              <a:rPr lang="fr-FR" altLang="zh-CN" sz="1700" dirty="0" smtClean="0">
                <a:solidFill>
                  <a:srgbClr val="0000FF"/>
                </a:solidFill>
                <a:ea typeface="SimSun" pitchFamily="2" charset="-122"/>
                <a:cs typeface="Arial" charset="0"/>
              </a:rPr>
              <a:t>prévision </a:t>
            </a:r>
            <a:r>
              <a:rPr lang="fr-FR" altLang="zh-CN" sz="1700" dirty="0">
                <a:solidFill>
                  <a:srgbClr val="0000FF"/>
                </a:solidFill>
                <a:ea typeface="SimSun" pitchFamily="2" charset="-122"/>
                <a:cs typeface="Arial" charset="0"/>
              </a:rPr>
              <a:t>Dar </a:t>
            </a:r>
            <a:r>
              <a:rPr lang="fr-FR" altLang="zh-CN" sz="1700" dirty="0" err="1">
                <a:solidFill>
                  <a:srgbClr val="0000FF"/>
                </a:solidFill>
                <a:ea typeface="SimSun" pitchFamily="2" charset="-122"/>
                <a:cs typeface="Arial" charset="0"/>
              </a:rPr>
              <a:t>es-Salam</a:t>
            </a:r>
            <a:r>
              <a:rPr lang="fr-FR" altLang="zh-CN" sz="1700" dirty="0">
                <a:solidFill>
                  <a:srgbClr val="0000FF"/>
                </a:solidFill>
                <a:ea typeface="SimSun" pitchFamily="2" charset="-122"/>
                <a:cs typeface="Arial" charset="0"/>
              </a:rPr>
              <a:t> </a:t>
            </a:r>
            <a:r>
              <a:rPr lang="en-GB" altLang="zh-CN" sz="1700" dirty="0" smtClean="0">
                <a:solidFill>
                  <a:srgbClr val="0000FF"/>
                </a:solidFill>
                <a:ea typeface="SimSun" pitchFamily="2" charset="-122"/>
                <a:cs typeface="Arial" charset="0"/>
              </a:rPr>
              <a:t>(</a:t>
            </a:r>
            <a:r>
              <a:rPr lang="en-GB" altLang="zh-CN" sz="1700" dirty="0" err="1" smtClean="0">
                <a:solidFill>
                  <a:srgbClr val="0000FF"/>
                </a:solidFill>
                <a:ea typeface="SimSun" pitchFamily="2" charset="-122"/>
                <a:cs typeface="Arial" charset="0"/>
              </a:rPr>
              <a:t>bassin</a:t>
            </a:r>
            <a:r>
              <a:rPr lang="en-GB" altLang="zh-CN" sz="1700" dirty="0" smtClean="0">
                <a:solidFill>
                  <a:srgbClr val="0000FF"/>
                </a:solidFill>
                <a:ea typeface="SimSun" pitchFamily="2" charset="-122"/>
                <a:cs typeface="Arial" charset="0"/>
              </a:rPr>
              <a:t> du lac Victoria)</a:t>
            </a:r>
            <a:endParaRPr lang="en-US" altLang="zh-CN" sz="1700" dirty="0">
              <a:solidFill>
                <a:srgbClr val="0000FF"/>
              </a:solidFill>
              <a:ea typeface="SimSun" pitchFamily="2" charset="-122"/>
              <a:cs typeface="Arial" charset="0"/>
            </a:endParaRPr>
          </a:p>
        </p:txBody>
      </p:sp>
      <p:sp>
        <p:nvSpPr>
          <p:cNvPr id="18437" name="Rectangle 10"/>
          <p:cNvSpPr>
            <a:spLocks noChangeArrowheads="1"/>
          </p:cNvSpPr>
          <p:nvPr/>
        </p:nvSpPr>
        <p:spPr bwMode="auto">
          <a:xfrm>
            <a:off x="30163" y="4581525"/>
            <a:ext cx="900588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lvl="2" algn="just">
              <a:spcBef>
                <a:spcPct val="0"/>
              </a:spcBef>
              <a:buClrTx/>
              <a:buFontTx/>
              <a:buNone/>
            </a:pPr>
            <a:r>
              <a:rPr lang="en-GB" altLang="zh-CN" sz="1800" b="1" dirty="0" smtClean="0">
                <a:solidFill>
                  <a:srgbClr val="000000"/>
                </a:solidFill>
                <a:ea typeface="SimSun" pitchFamily="2" charset="-122"/>
                <a:cs typeface="Arial" charset="0"/>
              </a:rPr>
              <a:t>Pays </a:t>
            </a:r>
            <a:r>
              <a:rPr lang="en-GB" altLang="zh-CN" sz="1800" b="1" dirty="0" err="1" smtClean="0">
                <a:solidFill>
                  <a:srgbClr val="000000"/>
                </a:solidFill>
                <a:ea typeface="SimSun" pitchFamily="2" charset="-122"/>
                <a:cs typeface="Arial" charset="0"/>
              </a:rPr>
              <a:t>bénéficiaires</a:t>
            </a:r>
            <a:r>
              <a:rPr lang="en-GB" altLang="zh-CN" sz="1800" b="1" dirty="0" smtClean="0">
                <a:solidFill>
                  <a:srgbClr val="000000"/>
                </a:solidFill>
                <a:ea typeface="SimSun" pitchFamily="2" charset="-122"/>
                <a:cs typeface="Arial" charset="0"/>
              </a:rPr>
              <a:t> </a:t>
            </a:r>
            <a:r>
              <a:rPr lang="en-GB" altLang="zh-CN" sz="1800" b="1" dirty="0">
                <a:solidFill>
                  <a:srgbClr val="000000"/>
                </a:solidFill>
                <a:ea typeface="SimSun" pitchFamily="2" charset="-122"/>
                <a:cs typeface="Arial" charset="0"/>
              </a:rPr>
              <a:t>(7): </a:t>
            </a:r>
          </a:p>
          <a:p>
            <a:pPr marL="0" lvl="2" algn="just">
              <a:spcBef>
                <a:spcPct val="0"/>
              </a:spcBef>
              <a:buClrTx/>
              <a:buFontTx/>
              <a:buNone/>
            </a:pPr>
            <a:r>
              <a:rPr lang="en-US" altLang="zh-CN" sz="1800" dirty="0">
                <a:solidFill>
                  <a:srgbClr val="0000FF"/>
                </a:solidFill>
                <a:ea typeface="SimSun" pitchFamily="2" charset="-122"/>
                <a:cs typeface="Arial" charset="0"/>
              </a:rPr>
              <a:t>Burundi, </a:t>
            </a:r>
            <a:r>
              <a:rPr lang="en-US" altLang="zh-CN" sz="1800" dirty="0" err="1">
                <a:solidFill>
                  <a:srgbClr val="0000FF"/>
                </a:solidFill>
                <a:ea typeface="SimSun" pitchFamily="2" charset="-122"/>
                <a:cs typeface="Arial" charset="0"/>
              </a:rPr>
              <a:t>Éthiopie</a:t>
            </a:r>
            <a:r>
              <a:rPr lang="en-US" altLang="zh-CN" sz="1800" dirty="0">
                <a:solidFill>
                  <a:srgbClr val="0000FF"/>
                </a:solidFill>
                <a:ea typeface="SimSun" pitchFamily="2" charset="-122"/>
                <a:cs typeface="Arial" charset="0"/>
              </a:rPr>
              <a:t>, Kenya, </a:t>
            </a:r>
            <a:r>
              <a:rPr lang="en-US" altLang="zh-CN" sz="1800" dirty="0" err="1">
                <a:solidFill>
                  <a:srgbClr val="0000FF"/>
                </a:solidFill>
                <a:ea typeface="SimSun" pitchFamily="2" charset="-122"/>
                <a:cs typeface="Arial" charset="0"/>
              </a:rPr>
              <a:t>Ouganda</a:t>
            </a:r>
            <a:r>
              <a:rPr lang="en-US" altLang="zh-CN" sz="1800" dirty="0">
                <a:solidFill>
                  <a:srgbClr val="0000FF"/>
                </a:solidFill>
                <a:ea typeface="SimSun" pitchFamily="2" charset="-122"/>
                <a:cs typeface="Arial" charset="0"/>
              </a:rPr>
              <a:t>, Rwanda, Soudan du </a:t>
            </a:r>
            <a:r>
              <a:rPr lang="en-US" altLang="zh-CN" sz="1800" dirty="0" err="1">
                <a:solidFill>
                  <a:srgbClr val="0000FF"/>
                </a:solidFill>
                <a:ea typeface="SimSun" pitchFamily="2" charset="-122"/>
                <a:cs typeface="Arial" charset="0"/>
              </a:rPr>
              <a:t>Sud</a:t>
            </a:r>
            <a:r>
              <a:rPr lang="en-US" altLang="zh-CN" sz="1800" dirty="0">
                <a:solidFill>
                  <a:srgbClr val="0000FF"/>
                </a:solidFill>
                <a:ea typeface="SimSun" pitchFamily="2" charset="-122"/>
                <a:cs typeface="Arial" charset="0"/>
              </a:rPr>
              <a:t> et </a:t>
            </a:r>
            <a:r>
              <a:rPr lang="en-US" altLang="zh-CN" sz="1800" dirty="0" err="1">
                <a:solidFill>
                  <a:srgbClr val="0000FF"/>
                </a:solidFill>
                <a:ea typeface="SimSun" pitchFamily="2" charset="-122"/>
                <a:cs typeface="Arial" charset="0"/>
              </a:rPr>
              <a:t>Tanzanie</a:t>
            </a:r>
            <a:endParaRPr lang="en-US" altLang="en-US" sz="1800" dirty="0">
              <a:solidFill>
                <a:srgbClr val="0000FF"/>
              </a:solidFill>
              <a:ea typeface="SimSun" pitchFamily="2" charset="-122"/>
              <a:cs typeface="Arial" charset="0"/>
            </a:endParaRPr>
          </a:p>
        </p:txBody>
      </p:sp>
      <p:sp>
        <p:nvSpPr>
          <p:cNvPr id="18438" name="Rectangle 11"/>
          <p:cNvSpPr>
            <a:spLocks noChangeArrowheads="1"/>
          </p:cNvSpPr>
          <p:nvPr/>
        </p:nvSpPr>
        <p:spPr bwMode="auto">
          <a:xfrm>
            <a:off x="1185863" y="115888"/>
            <a:ext cx="7935912"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b="1" dirty="0" err="1" smtClean="0">
                <a:solidFill>
                  <a:srgbClr val="000099"/>
                </a:solidFill>
                <a:latin typeface="Arial Black" pitchFamily="34" charset="0"/>
              </a:rPr>
              <a:t>Projet</a:t>
            </a:r>
            <a:r>
              <a:rPr lang="en-US" altLang="en-US" b="1" dirty="0" smtClean="0">
                <a:solidFill>
                  <a:srgbClr val="000099"/>
                </a:solidFill>
                <a:latin typeface="Arial Black" pitchFamily="34" charset="0"/>
              </a:rPr>
              <a:t> pour </a:t>
            </a:r>
            <a:r>
              <a:rPr lang="en-US" altLang="en-US" b="1" dirty="0" err="1" smtClean="0">
                <a:solidFill>
                  <a:srgbClr val="000099"/>
                </a:solidFill>
                <a:latin typeface="Arial Black" pitchFamily="34" charset="0"/>
              </a:rPr>
              <a:t>l’Afrique</a:t>
            </a:r>
            <a:r>
              <a:rPr lang="en-US" altLang="en-US" b="1" dirty="0" smtClean="0">
                <a:solidFill>
                  <a:srgbClr val="000099"/>
                </a:solidFill>
                <a:latin typeface="Arial Black" pitchFamily="34" charset="0"/>
              </a:rPr>
              <a:t> de </a:t>
            </a:r>
            <a:r>
              <a:rPr lang="en-US" altLang="en-US" b="1" dirty="0" err="1" smtClean="0">
                <a:solidFill>
                  <a:srgbClr val="000099"/>
                </a:solidFill>
                <a:latin typeface="Arial Black" pitchFamily="34" charset="0"/>
              </a:rPr>
              <a:t>l’Est</a:t>
            </a:r>
            <a:r>
              <a:rPr lang="en-US" altLang="en-US" b="1" dirty="0" smtClean="0">
                <a:solidFill>
                  <a:srgbClr val="000099"/>
                </a:solidFill>
                <a:latin typeface="Arial Black" pitchFamily="34" charset="0"/>
              </a:rPr>
              <a:t> (</a:t>
            </a:r>
            <a:r>
              <a:rPr lang="en-US" altLang="en-US" b="1" dirty="0" err="1" smtClean="0">
                <a:solidFill>
                  <a:srgbClr val="000099"/>
                </a:solidFill>
                <a:latin typeface="Arial Black" pitchFamily="34" charset="0"/>
              </a:rPr>
              <a:t>Région</a:t>
            </a:r>
            <a:r>
              <a:rPr lang="en-US" altLang="en-US" b="1" dirty="0" smtClean="0">
                <a:solidFill>
                  <a:srgbClr val="000099"/>
                </a:solidFill>
                <a:latin typeface="Arial Black" pitchFamily="34" charset="0"/>
              </a:rPr>
              <a:t> I)</a:t>
            </a:r>
            <a:endParaRPr lang="en-US" altLang="en-US" b="1" dirty="0">
              <a:solidFill>
                <a:srgbClr val="000099"/>
              </a:solidFill>
              <a:latin typeface="Arial Black" pitchFamily="34" charset="0"/>
            </a:endParaRPr>
          </a:p>
          <a:p>
            <a:pPr algn="ctr">
              <a:buFont typeface="Wingdings" pitchFamily="2" charset="2"/>
              <a:buNone/>
            </a:pPr>
            <a:r>
              <a:rPr lang="en-US" altLang="en-US" sz="2000" b="1" dirty="0" smtClean="0">
                <a:solidFill>
                  <a:srgbClr val="0000FF"/>
                </a:solidFill>
                <a:latin typeface="Arial Black" pitchFamily="34" charset="0"/>
              </a:rPr>
              <a:t>(</a:t>
            </a:r>
            <a:r>
              <a:rPr lang="en-US" altLang="en-US" sz="2000" b="1" dirty="0" err="1" smtClean="0">
                <a:solidFill>
                  <a:srgbClr val="0000FF"/>
                </a:solidFill>
                <a:latin typeface="Arial Black" pitchFamily="34" charset="0"/>
              </a:rPr>
              <a:t>depuis</a:t>
            </a:r>
            <a:r>
              <a:rPr lang="en-US" altLang="en-US" sz="2000" b="1" dirty="0" smtClean="0">
                <a:solidFill>
                  <a:srgbClr val="0000FF"/>
                </a:solidFill>
                <a:latin typeface="Arial Black" pitchFamily="34" charset="0"/>
              </a:rPr>
              <a:t> </a:t>
            </a:r>
            <a:r>
              <a:rPr lang="fr-CH" altLang="en-US" sz="2000" b="1" dirty="0" smtClean="0">
                <a:solidFill>
                  <a:srgbClr val="0000FF"/>
                </a:solidFill>
                <a:latin typeface="Arial Black" pitchFamily="34" charset="0"/>
              </a:rPr>
              <a:t>2010</a:t>
            </a:r>
            <a:r>
              <a:rPr lang="fr-CH" altLang="en-US" sz="2000" b="1" dirty="0">
                <a:solidFill>
                  <a:srgbClr val="0000FF"/>
                </a:solidFill>
                <a:latin typeface="Arial Black" pitchFamily="34" charset="0"/>
              </a:rPr>
              <a:t>)</a:t>
            </a:r>
            <a:endParaRPr lang="en-US" altLang="en-US" sz="2000" b="1" dirty="0">
              <a:solidFill>
                <a:srgbClr val="0000FF"/>
              </a:solidFill>
              <a:latin typeface="Arial Black" pitchFamily="34" charset="0"/>
            </a:endParaRPr>
          </a:p>
        </p:txBody>
      </p:sp>
      <p:pic>
        <p:nvPicPr>
          <p:cNvPr id="18439" name="Picture 17" descr="wmo2012_en_acronym_whitegold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7"/>
          <p:cNvSpPr>
            <a:spLocks noChangeArrowheads="1"/>
          </p:cNvSpPr>
          <p:nvPr/>
        </p:nvSpPr>
        <p:spPr bwMode="auto">
          <a:xfrm>
            <a:off x="2573638" y="5877272"/>
            <a:ext cx="417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just">
              <a:spcBef>
                <a:spcPct val="0"/>
              </a:spcBef>
              <a:buClrTx/>
            </a:pPr>
            <a:r>
              <a:rPr lang="fr-CH" altLang="en-US" dirty="0" smtClean="0">
                <a:solidFill>
                  <a:srgbClr val="00B050"/>
                </a:solidFill>
                <a:ea typeface="Times" pitchFamily="18" charset="0"/>
                <a:cs typeface="Arial" charset="0"/>
              </a:rPr>
              <a:t>(Financement de la Norvège)</a:t>
            </a:r>
            <a:endParaRPr lang="en-US" altLang="en-US" dirty="0">
              <a:solidFill>
                <a:srgbClr val="00B050"/>
              </a:solidFill>
              <a:ea typeface="Times" pitchFamily="18" charset="0"/>
              <a:cs typeface="Arial" charset="0"/>
            </a:endParaRPr>
          </a:p>
        </p:txBody>
      </p:sp>
    </p:spTree>
    <p:extLst>
      <p:ext uri="{BB962C8B-B14F-4D97-AF65-F5344CB8AC3E}">
        <p14:creationId xmlns:p14="http://schemas.microsoft.com/office/powerpoint/2010/main" val="391625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50106"/>
          </a:xfrm>
        </p:spPr>
        <p:txBody>
          <a:bodyPr/>
          <a:lstStyle/>
          <a:p>
            <a:r>
              <a:rPr lang="fr-CH" b="1" dirty="0">
                <a:solidFill>
                  <a:srgbClr val="0000FF"/>
                </a:solidFill>
              </a:rPr>
              <a:t>SAP – Risques </a:t>
            </a:r>
            <a:r>
              <a:rPr lang="fr-CH" b="1" dirty="0" smtClean="0">
                <a:solidFill>
                  <a:srgbClr val="0000FF"/>
                </a:solidFill>
              </a:rPr>
              <a:t>naturels..</a:t>
            </a:r>
            <a:r>
              <a:rPr lang="fr-CH" b="1" dirty="0" err="1" smtClean="0">
                <a:solidFill>
                  <a:srgbClr val="0000FF"/>
                </a:solidFill>
              </a:rPr>
              <a:t>Cont</a:t>
            </a:r>
            <a:endParaRPr lang="en-US" dirty="0"/>
          </a:p>
        </p:txBody>
      </p:sp>
      <p:sp>
        <p:nvSpPr>
          <p:cNvPr id="3" name="Content Placeholder 2"/>
          <p:cNvSpPr>
            <a:spLocks noGrp="1"/>
          </p:cNvSpPr>
          <p:nvPr>
            <p:ph idx="1"/>
          </p:nvPr>
        </p:nvSpPr>
        <p:spPr>
          <a:xfrm>
            <a:off x="323528" y="1052737"/>
            <a:ext cx="8363272" cy="4608512"/>
          </a:xfrm>
        </p:spPr>
        <p:txBody>
          <a:bodyPr>
            <a:normAutofit fontScale="25000" lnSpcReduction="20000"/>
          </a:bodyPr>
          <a:lstStyle/>
          <a:p>
            <a:r>
              <a:rPr lang="fr-FR" sz="8000" b="1" dirty="0">
                <a:latin typeface="Arial" panose="020B0604020202020204" pitchFamily="34" charset="0"/>
                <a:cs typeface="Arial" panose="020B0604020202020204" pitchFamily="34" charset="0"/>
              </a:rPr>
              <a:t>Service de surveillance et d’alerte</a:t>
            </a:r>
            <a:r>
              <a:rPr lang="fr-FR" sz="8000" dirty="0">
                <a:latin typeface="Arial" panose="020B0604020202020204" pitchFamily="34" charset="0"/>
                <a:cs typeface="Arial" panose="020B0604020202020204" pitchFamily="34" charset="0"/>
              </a:rPr>
              <a:t>: Des systèmes devraient être en place pour surveiller les dangers et fournir des services d’alerte rapide</a:t>
            </a:r>
            <a:r>
              <a:rPr lang="fr-FR" sz="8000" dirty="0" smtClean="0">
                <a:solidFill>
                  <a:srgbClr val="FF0066"/>
                </a:solidFill>
                <a:latin typeface="Arial" panose="020B0604020202020204" pitchFamily="34" charset="0"/>
                <a:cs typeface="Arial" panose="020B0604020202020204" pitchFamily="34" charset="0"/>
              </a:rPr>
              <a:t>. Nécessite un </a:t>
            </a:r>
            <a:r>
              <a:rPr lang="fr-FR" sz="8000" dirty="0">
                <a:solidFill>
                  <a:srgbClr val="FF0066"/>
                </a:solidFill>
                <a:latin typeface="Arial" panose="020B0604020202020204" pitchFamily="34" charset="0"/>
                <a:cs typeface="Arial" panose="020B0604020202020204" pitchFamily="34" charset="0"/>
              </a:rPr>
              <a:t>système de prévision et d'alerte fiable fonctionnant </a:t>
            </a:r>
            <a:r>
              <a:rPr lang="fr-FR" sz="8000" dirty="0" smtClean="0">
                <a:solidFill>
                  <a:srgbClr val="FF0066"/>
                </a:solidFill>
                <a:latin typeface="Arial" panose="020B0604020202020204" pitchFamily="34" charset="0"/>
                <a:cs typeface="Arial" panose="020B0604020202020204" pitchFamily="34" charset="0"/>
              </a:rPr>
              <a:t> sur une base 24/7. </a:t>
            </a:r>
            <a:r>
              <a:rPr lang="fr-FR" sz="8000" dirty="0">
                <a:solidFill>
                  <a:srgbClr val="FF0066"/>
                </a:solidFill>
                <a:latin typeface="Arial" panose="020B0604020202020204" pitchFamily="34" charset="0"/>
                <a:cs typeface="Arial" panose="020B0604020202020204" pitchFamily="34" charset="0"/>
              </a:rPr>
              <a:t>La surveillance continue des paramètres de danger et des précurseurs est essentielle pour générer des alertes précises en temps </a:t>
            </a:r>
            <a:r>
              <a:rPr lang="fr-FR" sz="8000" dirty="0" smtClean="0">
                <a:solidFill>
                  <a:srgbClr val="FF0066"/>
                </a:solidFill>
                <a:latin typeface="Arial" panose="020B0604020202020204" pitchFamily="34" charset="0"/>
                <a:cs typeface="Arial" panose="020B0604020202020204" pitchFamily="34" charset="0"/>
              </a:rPr>
              <a:t>voulu</a:t>
            </a:r>
          </a:p>
          <a:p>
            <a:pPr marL="0" indent="0">
              <a:buNone/>
            </a:pPr>
            <a:endParaRPr lang="fr-FR" sz="8000" dirty="0">
              <a:solidFill>
                <a:srgbClr val="FF0066"/>
              </a:solidFill>
              <a:latin typeface="Arial" panose="020B0604020202020204" pitchFamily="34" charset="0"/>
              <a:cs typeface="Arial" panose="020B0604020202020204" pitchFamily="34" charset="0"/>
            </a:endParaRPr>
          </a:p>
          <a:p>
            <a:r>
              <a:rPr lang="fr-FR" sz="8000" b="1" dirty="0">
                <a:latin typeface="Arial" panose="020B0604020202020204" pitchFamily="34" charset="0"/>
                <a:cs typeface="Arial" panose="020B0604020202020204" pitchFamily="34" charset="0"/>
              </a:rPr>
              <a:t>Diffusion et </a:t>
            </a:r>
            <a:r>
              <a:rPr lang="fr-FR" sz="8000" b="1" dirty="0" smtClean="0">
                <a:latin typeface="Arial" panose="020B0604020202020204" pitchFamily="34" charset="0"/>
                <a:cs typeface="Arial" panose="020B0604020202020204" pitchFamily="34" charset="0"/>
              </a:rPr>
              <a:t>communication </a:t>
            </a:r>
            <a:r>
              <a:rPr lang="fr-FR" sz="8000" b="1" dirty="0">
                <a:latin typeface="Arial" panose="020B0604020202020204" pitchFamily="34" charset="0"/>
                <a:cs typeface="Arial" panose="020B0604020202020204" pitchFamily="34" charset="0"/>
              </a:rPr>
              <a:t>des </a:t>
            </a:r>
            <a:r>
              <a:rPr lang="fr-FR" sz="8000" b="1" dirty="0" smtClean="0">
                <a:latin typeface="Arial" panose="020B0604020202020204" pitchFamily="34" charset="0"/>
                <a:cs typeface="Arial" panose="020B0604020202020204" pitchFamily="34" charset="0"/>
              </a:rPr>
              <a:t>messages d’informations et des risques: </a:t>
            </a:r>
            <a:r>
              <a:rPr lang="fr-FR" sz="8000" dirty="0" smtClean="0">
                <a:latin typeface="Arial" panose="020B0604020202020204" pitchFamily="34" charset="0"/>
                <a:cs typeface="Arial" panose="020B0604020202020204" pitchFamily="34" charset="0"/>
              </a:rPr>
              <a:t> </a:t>
            </a:r>
            <a:r>
              <a:rPr lang="fr-FR" sz="8000" dirty="0" smtClean="0">
                <a:solidFill>
                  <a:srgbClr val="FF0066"/>
                </a:solidFill>
                <a:latin typeface="Arial" panose="020B0604020202020204" pitchFamily="34" charset="0"/>
                <a:cs typeface="Arial" panose="020B0604020202020204" pitchFamily="34" charset="0"/>
              </a:rPr>
              <a:t>Des </a:t>
            </a:r>
            <a:r>
              <a:rPr lang="fr-FR" sz="8000" dirty="0">
                <a:solidFill>
                  <a:srgbClr val="FF0066"/>
                </a:solidFill>
                <a:latin typeface="Arial" panose="020B0604020202020204" pitchFamily="34" charset="0"/>
                <a:cs typeface="Arial" panose="020B0604020202020204" pitchFamily="34" charset="0"/>
              </a:rPr>
              <a:t>messages clairs contenant des informations simples et utiles sont essentiels pour permettre des réponses appropriées qui aideront à protéger des vies et des moyens de subsistance</a:t>
            </a:r>
            <a:r>
              <a:rPr lang="fr-FR" sz="8000" dirty="0" smtClean="0">
                <a:solidFill>
                  <a:srgbClr val="FF0066"/>
                </a:solidFill>
                <a:latin typeface="Arial" panose="020B0604020202020204" pitchFamily="34" charset="0"/>
                <a:cs typeface="Arial" panose="020B0604020202020204" pitchFamily="34" charset="0"/>
              </a:rPr>
              <a:t>. </a:t>
            </a:r>
          </a:p>
          <a:p>
            <a:endParaRPr lang="fr-FR" sz="8000" dirty="0">
              <a:solidFill>
                <a:srgbClr val="FF0066"/>
              </a:solidFill>
              <a:latin typeface="Arial" panose="020B0604020202020204" pitchFamily="34" charset="0"/>
              <a:cs typeface="Arial" panose="020B0604020202020204" pitchFamily="34" charset="0"/>
            </a:endParaRPr>
          </a:p>
          <a:p>
            <a:r>
              <a:rPr lang="fr-FR" sz="8000" b="1" dirty="0">
                <a:latin typeface="Arial" panose="020B0604020202020204" pitchFamily="34" charset="0"/>
                <a:cs typeface="Arial" panose="020B0604020202020204" pitchFamily="34" charset="0"/>
              </a:rPr>
              <a:t>Capacité de réaction</a:t>
            </a:r>
            <a:r>
              <a:rPr lang="fr-FR" sz="8000" dirty="0">
                <a:latin typeface="Arial" panose="020B0604020202020204" pitchFamily="34" charset="0"/>
                <a:cs typeface="Arial" panose="020B0604020202020204" pitchFamily="34" charset="0"/>
              </a:rPr>
              <a:t>: des systèmes doivent être en place pour réagir aux événements. </a:t>
            </a:r>
            <a:r>
              <a:rPr lang="fr-FR" sz="8000" dirty="0">
                <a:solidFill>
                  <a:srgbClr val="FF0066"/>
                </a:solidFill>
                <a:latin typeface="Arial" panose="020B0604020202020204" pitchFamily="34" charset="0"/>
                <a:cs typeface="Arial" panose="020B0604020202020204" pitchFamily="34" charset="0"/>
              </a:rPr>
              <a:t>Il est essentiel que les communautés comprennent leurs risques. </a:t>
            </a:r>
            <a:r>
              <a:rPr lang="fr-FR" sz="8000" dirty="0" smtClean="0">
                <a:solidFill>
                  <a:srgbClr val="FF0066"/>
                </a:solidFill>
                <a:latin typeface="Arial" panose="020B0604020202020204" pitchFamily="34" charset="0"/>
                <a:cs typeface="Arial" panose="020B0604020202020204" pitchFamily="34" charset="0"/>
              </a:rPr>
              <a:t>respectent les </a:t>
            </a:r>
            <a:r>
              <a:rPr lang="fr-FR" sz="8000" dirty="0" smtClean="0">
                <a:solidFill>
                  <a:srgbClr val="FF0066"/>
                </a:solidFill>
                <a:latin typeface="Arial" panose="020B0604020202020204" pitchFamily="34" charset="0"/>
                <a:cs typeface="Arial" panose="020B0604020202020204" pitchFamily="34" charset="0"/>
              </a:rPr>
              <a:t>alertes </a:t>
            </a:r>
            <a:r>
              <a:rPr lang="fr-FR" sz="8000" dirty="0">
                <a:solidFill>
                  <a:srgbClr val="FF0066"/>
                </a:solidFill>
                <a:latin typeface="Arial" panose="020B0604020202020204" pitchFamily="34" charset="0"/>
                <a:cs typeface="Arial" panose="020B0604020202020204" pitchFamily="34" charset="0"/>
              </a:rPr>
              <a:t>et </a:t>
            </a:r>
            <a:r>
              <a:rPr lang="fr-FR" sz="8000" dirty="0" smtClean="0">
                <a:solidFill>
                  <a:srgbClr val="FF0066"/>
                </a:solidFill>
                <a:latin typeface="Arial" panose="020B0604020202020204" pitchFamily="34" charset="0"/>
                <a:cs typeface="Arial" panose="020B0604020202020204" pitchFamily="34" charset="0"/>
              </a:rPr>
              <a:t>sachent réagir.</a:t>
            </a:r>
          </a:p>
          <a:p>
            <a:endParaRPr lang="fr-FR" sz="8000" dirty="0">
              <a:solidFill>
                <a:srgbClr val="FF0066"/>
              </a:solidFill>
              <a:latin typeface="Arial" panose="020B0604020202020204" pitchFamily="34" charset="0"/>
              <a:cs typeface="Arial" panose="020B0604020202020204" pitchFamily="34" charset="0"/>
            </a:endParaRPr>
          </a:p>
          <a:p>
            <a:pPr marL="0" indent="0">
              <a:buNone/>
            </a:pPr>
            <a:r>
              <a:rPr lang="fr-FR" sz="8000" dirty="0">
                <a:latin typeface="Arial" panose="020B0604020202020204" pitchFamily="34" charset="0"/>
                <a:cs typeface="Arial" panose="020B0604020202020204" pitchFamily="34" charset="0"/>
              </a:rPr>
              <a:t>Pour les services </a:t>
            </a:r>
            <a:r>
              <a:rPr lang="fr-FR" sz="8000" dirty="0" err="1" smtClean="0">
                <a:latin typeface="Arial" panose="020B0604020202020204" pitchFamily="34" charset="0"/>
                <a:cs typeface="Arial" panose="020B0604020202020204" pitchFamily="34" charset="0"/>
              </a:rPr>
              <a:t>Hydrométéo</a:t>
            </a:r>
            <a:r>
              <a:rPr lang="fr-FR" sz="8000" dirty="0" smtClean="0">
                <a:latin typeface="Arial" panose="020B0604020202020204" pitchFamily="34" charset="0"/>
                <a:cs typeface="Arial" panose="020B0604020202020204" pitchFamily="34" charset="0"/>
              </a:rPr>
              <a:t>, il est essentiel d’assurer une étroite collaboration entre </a:t>
            </a:r>
            <a:r>
              <a:rPr lang="fr-FR" sz="8000" dirty="0">
                <a:latin typeface="Arial" panose="020B0604020202020204" pitchFamily="34" charset="0"/>
                <a:cs typeface="Arial" panose="020B0604020202020204" pitchFamily="34" charset="0"/>
              </a:rPr>
              <a:t>les SMHN, les agences de gestion des catastrophes et de protection civile </a:t>
            </a:r>
            <a:r>
              <a:rPr lang="fr-FR" sz="8000" dirty="0" smtClean="0">
                <a:latin typeface="Arial" panose="020B0604020202020204" pitchFamily="34" charset="0"/>
                <a:cs typeface="Arial" panose="020B0604020202020204" pitchFamily="34" charset="0"/>
              </a:rPr>
              <a:t>ainsi que les médias</a:t>
            </a:r>
            <a:r>
              <a:rPr lang="fr-FR" sz="80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18747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63340" y="116632"/>
            <a:ext cx="6769100" cy="936104"/>
          </a:xfrm>
        </p:spPr>
        <p:txBody>
          <a:bodyPr/>
          <a:lstStyle/>
          <a:p>
            <a:r>
              <a:rPr lang="en-US" altLang="en-US" sz="3200" b="1" dirty="0" err="1" smtClean="0">
                <a:solidFill>
                  <a:schemeClr val="accent2"/>
                </a:solidFill>
              </a:rPr>
              <a:t>Projet</a:t>
            </a:r>
            <a:r>
              <a:rPr lang="en-US" altLang="en-US" sz="3200" b="1" dirty="0" smtClean="0">
                <a:solidFill>
                  <a:schemeClr val="accent2"/>
                </a:solidFill>
              </a:rPr>
              <a:t> de </a:t>
            </a:r>
            <a:r>
              <a:rPr lang="en-US" altLang="en-US" sz="3200" b="1" dirty="0" err="1" smtClean="0">
                <a:solidFill>
                  <a:schemeClr val="accent2"/>
                </a:solidFill>
              </a:rPr>
              <a:t>démonstration</a:t>
            </a:r>
            <a:r>
              <a:rPr lang="en-US" altLang="en-US" sz="3200" b="1" dirty="0">
                <a:solidFill>
                  <a:schemeClr val="accent2"/>
                </a:solidFill>
              </a:rPr>
              <a:t>: </a:t>
            </a:r>
            <a:r>
              <a:rPr lang="en-US" altLang="en-US" sz="3200" b="1" dirty="0" smtClean="0">
                <a:solidFill>
                  <a:schemeClr val="accent2"/>
                </a:solidFill>
              </a:rPr>
              <a:t/>
            </a:r>
            <a:br>
              <a:rPr lang="en-US" altLang="en-US" sz="3200" b="1" dirty="0" smtClean="0">
                <a:solidFill>
                  <a:schemeClr val="accent2"/>
                </a:solidFill>
              </a:rPr>
            </a:br>
            <a:r>
              <a:rPr lang="en-US" altLang="en-US" sz="3200" b="1" dirty="0" smtClean="0">
                <a:solidFill>
                  <a:schemeClr val="accent2"/>
                </a:solidFill>
              </a:rPr>
              <a:t>cadre </a:t>
            </a:r>
            <a:r>
              <a:rPr lang="en-US" altLang="en-US" sz="3200" b="1" dirty="0">
                <a:solidFill>
                  <a:schemeClr val="accent2"/>
                </a:solidFill>
              </a:rPr>
              <a:t>et </a:t>
            </a:r>
            <a:r>
              <a:rPr lang="en-US" altLang="en-US" sz="3200" b="1" dirty="0" smtClean="0">
                <a:solidFill>
                  <a:schemeClr val="accent2"/>
                </a:solidFill>
              </a:rPr>
              <a:t>directives</a:t>
            </a:r>
          </a:p>
        </p:txBody>
      </p:sp>
      <p:sp>
        <p:nvSpPr>
          <p:cNvPr id="32771" name="Text Box 4"/>
          <p:cNvSpPr txBox="1">
            <a:spLocks noChangeArrowheads="1"/>
          </p:cNvSpPr>
          <p:nvPr/>
        </p:nvSpPr>
        <p:spPr bwMode="auto">
          <a:xfrm>
            <a:off x="-41854" y="234888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defRPr>
            </a:lvl1pPr>
            <a:lvl2pPr>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lvl="1">
              <a:spcBef>
                <a:spcPct val="0"/>
              </a:spcBef>
              <a:buClrTx/>
              <a:buFontTx/>
              <a:buNone/>
            </a:pPr>
            <a:endParaRPr lang="en-US" altLang="en-US" dirty="0" smtClean="0">
              <a:solidFill>
                <a:srgbClr val="000000"/>
              </a:solidFill>
              <a:latin typeface="Calibri" pitchFamily="34" charset="0"/>
            </a:endParaRPr>
          </a:p>
          <a:p>
            <a:pPr lvl="1">
              <a:spcBef>
                <a:spcPct val="0"/>
              </a:spcBef>
              <a:buClrTx/>
              <a:buFontTx/>
              <a:buNone/>
            </a:pPr>
            <a:r>
              <a:rPr lang="en-US" altLang="en-US" dirty="0" smtClean="0">
                <a:solidFill>
                  <a:srgbClr val="000000"/>
                </a:solidFill>
                <a:latin typeface="Calibri" pitchFamily="34" charset="0"/>
              </a:rPr>
              <a:t>DOCUMENT DE RÉFÉRENCE </a:t>
            </a:r>
            <a:r>
              <a:rPr lang="en-US" altLang="en-US" dirty="0">
                <a:solidFill>
                  <a:srgbClr val="000000"/>
                </a:solidFill>
                <a:latin typeface="Calibri" pitchFamily="34" charset="0"/>
              </a:rPr>
              <a:t>: </a:t>
            </a:r>
            <a:endParaRPr lang="en-US" altLang="en-US" sz="2000" i="1" dirty="0" smtClean="0">
              <a:solidFill>
                <a:srgbClr val="000000"/>
              </a:solidFill>
              <a:latin typeface="Calibri" pitchFamily="34" charset="0"/>
            </a:endParaRPr>
          </a:p>
          <a:p>
            <a:pPr lvl="1">
              <a:spcBef>
                <a:spcPct val="0"/>
              </a:spcBef>
              <a:buClrTx/>
              <a:buFontTx/>
              <a:buChar char="•"/>
            </a:pPr>
            <a:endParaRPr lang="en-US" altLang="en-US" i="1" dirty="0" smtClean="0">
              <a:solidFill>
                <a:srgbClr val="000000"/>
              </a:solidFill>
              <a:latin typeface="Calibri" pitchFamily="34" charset="0"/>
            </a:endParaRPr>
          </a:p>
          <a:p>
            <a:pPr lvl="1">
              <a:spcBef>
                <a:spcPct val="0"/>
              </a:spcBef>
              <a:buClrTx/>
              <a:buFontTx/>
              <a:buChar char="•"/>
            </a:pPr>
            <a:r>
              <a:rPr lang="en-US" altLang="en-US" dirty="0" smtClean="0">
                <a:solidFill>
                  <a:srgbClr val="000000"/>
                </a:solidFill>
                <a:latin typeface="Calibri" pitchFamily="34" charset="0"/>
              </a:rPr>
              <a:t>   </a:t>
            </a:r>
            <a:r>
              <a:rPr lang="en-US" altLang="en-US" i="1" dirty="0" smtClean="0">
                <a:solidFill>
                  <a:srgbClr val="000000"/>
                </a:solidFill>
                <a:latin typeface="Calibri" pitchFamily="34" charset="0"/>
              </a:rPr>
              <a:t>Guide pour la </a:t>
            </a:r>
            <a:r>
              <a:rPr lang="en-US" altLang="en-US" i="1" dirty="0" err="1" smtClean="0">
                <a:solidFill>
                  <a:srgbClr val="000000"/>
                </a:solidFill>
                <a:latin typeface="Calibri" pitchFamily="34" charset="0"/>
              </a:rPr>
              <a:t>planification</a:t>
            </a:r>
            <a:r>
              <a:rPr lang="en-US" altLang="en-US" i="1" dirty="0" smtClean="0">
                <a:solidFill>
                  <a:srgbClr val="000000"/>
                </a:solidFill>
                <a:latin typeface="Calibri" pitchFamily="34" charset="0"/>
              </a:rPr>
              <a:t> des sous-</a:t>
            </a:r>
            <a:r>
              <a:rPr lang="en-US" altLang="en-US" i="1" dirty="0" err="1" smtClean="0">
                <a:solidFill>
                  <a:srgbClr val="000000"/>
                </a:solidFill>
                <a:latin typeface="Calibri" pitchFamily="34" charset="0"/>
              </a:rPr>
              <a:t>projets</a:t>
            </a:r>
            <a:r>
              <a:rPr lang="en-US" altLang="en-US" i="1" dirty="0" smtClean="0">
                <a:solidFill>
                  <a:srgbClr val="000000"/>
                </a:solidFill>
                <a:latin typeface="Calibri" pitchFamily="34" charset="0"/>
              </a:rPr>
              <a:t> </a:t>
            </a:r>
            <a:r>
              <a:rPr lang="en-US" altLang="en-US" i="1" dirty="0" err="1" smtClean="0">
                <a:solidFill>
                  <a:srgbClr val="000000"/>
                </a:solidFill>
                <a:latin typeface="Calibri" pitchFamily="34" charset="0"/>
              </a:rPr>
              <a:t>régionaux</a:t>
            </a:r>
            <a:r>
              <a:rPr lang="en-US" altLang="en-US" i="1" dirty="0" smtClean="0">
                <a:solidFill>
                  <a:srgbClr val="000000"/>
                </a:solidFill>
                <a:latin typeface="Calibri" pitchFamily="34" charset="0"/>
              </a:rPr>
              <a:t> du </a:t>
            </a:r>
            <a:r>
              <a:rPr lang="en-US" altLang="en-US" i="1" dirty="0" err="1" smtClean="0">
                <a:solidFill>
                  <a:srgbClr val="000000"/>
                </a:solidFill>
                <a:latin typeface="Calibri" pitchFamily="34" charset="0"/>
              </a:rPr>
              <a:t>Projet</a:t>
            </a:r>
            <a:r>
              <a:rPr lang="en-US" altLang="en-US" i="1" dirty="0" smtClean="0">
                <a:solidFill>
                  <a:srgbClr val="000000"/>
                </a:solidFill>
                <a:latin typeface="Calibri" pitchFamily="34" charset="0"/>
              </a:rPr>
              <a:t> </a:t>
            </a:r>
            <a:br>
              <a:rPr lang="en-US" altLang="en-US" i="1" dirty="0" smtClean="0">
                <a:solidFill>
                  <a:srgbClr val="000000"/>
                </a:solidFill>
                <a:latin typeface="Calibri" pitchFamily="34" charset="0"/>
              </a:rPr>
            </a:br>
            <a:r>
              <a:rPr lang="en-US" altLang="en-US" i="1" dirty="0" smtClean="0">
                <a:solidFill>
                  <a:srgbClr val="000000"/>
                </a:solidFill>
                <a:latin typeface="Calibri" pitchFamily="34" charset="0"/>
              </a:rPr>
              <a:t>      de </a:t>
            </a:r>
            <a:r>
              <a:rPr lang="en-US" altLang="en-US" i="1" dirty="0" err="1" smtClean="0">
                <a:solidFill>
                  <a:srgbClr val="000000"/>
                </a:solidFill>
                <a:latin typeface="Calibri" pitchFamily="34" charset="0"/>
              </a:rPr>
              <a:t>démonstration</a:t>
            </a:r>
            <a:r>
              <a:rPr lang="en-US" altLang="en-US" i="1" dirty="0" smtClean="0">
                <a:solidFill>
                  <a:srgbClr val="000000"/>
                </a:solidFill>
                <a:latin typeface="Calibri" pitchFamily="34" charset="0"/>
              </a:rPr>
              <a:t> (</a:t>
            </a:r>
            <a:r>
              <a:rPr lang="en-US" altLang="en-US" i="1" dirty="0" err="1" smtClean="0">
                <a:solidFill>
                  <a:srgbClr val="000000"/>
                </a:solidFill>
                <a:latin typeface="Calibri" pitchFamily="34" charset="0"/>
              </a:rPr>
              <a:t>rév</a:t>
            </a:r>
            <a:r>
              <a:rPr lang="en-US" altLang="en-US" i="1" dirty="0" smtClean="0">
                <a:solidFill>
                  <a:srgbClr val="000000"/>
                </a:solidFill>
                <a:latin typeface="Calibri" pitchFamily="34" charset="0"/>
              </a:rPr>
              <a:t>. 2016)</a:t>
            </a:r>
            <a:r>
              <a:rPr lang="en-US" altLang="en-US" sz="2000" dirty="0" smtClean="0">
                <a:solidFill>
                  <a:srgbClr val="000000"/>
                </a:solidFill>
                <a:latin typeface="Calibri" pitchFamily="34" charset="0"/>
              </a:rPr>
              <a:t> </a:t>
            </a:r>
          </a:p>
          <a:p>
            <a:pPr lvl="2">
              <a:spcBef>
                <a:spcPct val="0"/>
              </a:spcBef>
              <a:buClrTx/>
              <a:buFontTx/>
              <a:buNone/>
            </a:pPr>
            <a:r>
              <a:rPr lang="en-US" altLang="en-US" sz="2000" dirty="0" smtClean="0">
                <a:solidFill>
                  <a:srgbClr val="000000"/>
                </a:solidFill>
                <a:latin typeface="Calibri" pitchFamily="34" charset="0"/>
                <a:hlinkClick r:id="rId3"/>
              </a:rPr>
              <a:t>http://www.wmo.int/pages/prog/www/DPFS/Meetings/RAII-SeA-SWFDP-RSMT_Hanoi2011/documents/SWFDP_Guidebook_Updated_22-04-2010.pdf</a:t>
            </a:r>
            <a:r>
              <a:rPr lang="en-US" altLang="en-US" sz="2000" dirty="0" smtClean="0">
                <a:solidFill>
                  <a:srgbClr val="000000"/>
                </a:solidFill>
                <a:latin typeface="Calibri" pitchFamily="34" charset="0"/>
              </a:rPr>
              <a:t> </a:t>
            </a:r>
          </a:p>
          <a:p>
            <a:pPr lvl="1">
              <a:spcBef>
                <a:spcPct val="0"/>
              </a:spcBef>
              <a:buClrTx/>
              <a:buFontTx/>
              <a:buChar char="•"/>
            </a:pPr>
            <a:endParaRPr lang="en-US" altLang="en-US" sz="2000" dirty="0" smtClean="0">
              <a:solidFill>
                <a:srgbClr val="000000"/>
              </a:solidFill>
              <a:latin typeface="Calibri" pitchFamily="34" charset="0"/>
            </a:endParaRPr>
          </a:p>
        </p:txBody>
      </p:sp>
      <p:pic>
        <p:nvPicPr>
          <p:cNvPr id="32772" name="Picture 16" descr="wmo2012_en_acronym_whitegold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p:nvSpPr>
        <p:spPr bwMode="auto">
          <a:xfrm>
            <a:off x="467544" y="1195388"/>
            <a:ext cx="8208912" cy="129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marL="0" indent="0" algn="just">
              <a:buNone/>
            </a:pPr>
            <a:r>
              <a:rPr lang="en-US" altLang="en-US" sz="1900" dirty="0" smtClean="0">
                <a:solidFill>
                  <a:srgbClr val="000099"/>
                </a:solidFill>
                <a:latin typeface="Arial Black" panose="020B0A04020102020204" pitchFamily="34" charset="0"/>
              </a:rPr>
              <a:t>Le </a:t>
            </a:r>
            <a:r>
              <a:rPr lang="en-US" altLang="en-US" sz="1900" dirty="0" err="1">
                <a:solidFill>
                  <a:srgbClr val="000099"/>
                </a:solidFill>
                <a:latin typeface="Arial Black" panose="020B0A04020102020204" pitchFamily="34" charset="0"/>
              </a:rPr>
              <a:t>P</a:t>
            </a:r>
            <a:r>
              <a:rPr lang="en-US" altLang="en-US" sz="1900" dirty="0" err="1" smtClean="0">
                <a:solidFill>
                  <a:srgbClr val="000099"/>
                </a:solidFill>
                <a:latin typeface="Arial Black" panose="020B0A04020102020204" pitchFamily="34" charset="0"/>
              </a:rPr>
              <a:t>rojet</a:t>
            </a:r>
            <a:r>
              <a:rPr lang="en-US" altLang="en-US" sz="1900" dirty="0" smtClean="0">
                <a:solidFill>
                  <a:srgbClr val="000099"/>
                </a:solidFill>
                <a:latin typeface="Arial Black" panose="020B0A04020102020204" pitchFamily="34" charset="0"/>
              </a:rPr>
              <a:t> de </a:t>
            </a:r>
            <a:r>
              <a:rPr lang="en-US" altLang="en-US" sz="1900" dirty="0" err="1" smtClean="0">
                <a:solidFill>
                  <a:srgbClr val="000099"/>
                </a:solidFill>
                <a:latin typeface="Arial Black" panose="020B0A04020102020204" pitchFamily="34" charset="0"/>
              </a:rPr>
              <a:t>démonstration</a:t>
            </a:r>
            <a:r>
              <a:rPr lang="en-US" altLang="en-US" sz="1900" dirty="0" smtClean="0">
                <a:solidFill>
                  <a:srgbClr val="000099"/>
                </a:solidFill>
                <a:latin typeface="Arial Black" panose="020B0A04020102020204" pitchFamily="34" charset="0"/>
              </a:rPr>
              <a:t> fait </a:t>
            </a:r>
            <a:r>
              <a:rPr lang="en-US" altLang="en-US" sz="1900" dirty="0" err="1" smtClean="0">
                <a:solidFill>
                  <a:srgbClr val="000099"/>
                </a:solidFill>
                <a:latin typeface="Arial Black" panose="020B0A04020102020204" pitchFamily="34" charset="0"/>
              </a:rPr>
              <a:t>partie</a:t>
            </a:r>
            <a:r>
              <a:rPr lang="en-US" altLang="en-US" sz="1900" dirty="0" smtClean="0">
                <a:solidFill>
                  <a:srgbClr val="000099"/>
                </a:solidFill>
                <a:latin typeface="Arial Black" panose="020B0A04020102020204" pitchFamily="34" charset="0"/>
              </a:rPr>
              <a:t> des </a:t>
            </a:r>
            <a:r>
              <a:rPr lang="en-US" altLang="en-US" sz="1900" dirty="0" err="1" smtClean="0">
                <a:solidFill>
                  <a:srgbClr val="000099"/>
                </a:solidFill>
                <a:latin typeface="Arial Black" panose="020B0A04020102020204" pitchFamily="34" charset="0"/>
              </a:rPr>
              <a:t>activités</a:t>
            </a:r>
            <a:r>
              <a:rPr lang="en-US" altLang="en-US" sz="1900" dirty="0" smtClean="0">
                <a:solidFill>
                  <a:srgbClr val="000099"/>
                </a:solidFill>
                <a:latin typeface="Arial Black" panose="020B0A04020102020204" pitchFamily="34" charset="0"/>
              </a:rPr>
              <a:t> de la Commission des </a:t>
            </a:r>
            <a:r>
              <a:rPr lang="en-US" altLang="en-US" sz="1900" dirty="0" err="1" smtClean="0">
                <a:solidFill>
                  <a:srgbClr val="000099"/>
                </a:solidFill>
                <a:latin typeface="Arial Black" panose="020B0A04020102020204" pitchFamily="34" charset="0"/>
              </a:rPr>
              <a:t>système</a:t>
            </a:r>
            <a:r>
              <a:rPr lang="en-US" altLang="en-US" sz="1900" dirty="0" smtClean="0">
                <a:solidFill>
                  <a:srgbClr val="000099"/>
                </a:solidFill>
                <a:latin typeface="Arial Black" panose="020B0A04020102020204" pitchFamily="34" charset="0"/>
              </a:rPr>
              <a:t> de base (CSB). </a:t>
            </a:r>
          </a:p>
          <a:p>
            <a:pPr marL="0" indent="0" algn="just">
              <a:buNone/>
            </a:pPr>
            <a:r>
              <a:rPr lang="en-US" altLang="en-US" sz="1900" dirty="0">
                <a:solidFill>
                  <a:srgbClr val="000099"/>
                </a:solidFill>
                <a:latin typeface="Arial Black" panose="020B0A04020102020204" pitchFamily="34" charset="0"/>
              </a:rPr>
              <a:t>U</a:t>
            </a:r>
            <a:r>
              <a:rPr lang="en-US" altLang="en-US" sz="1900" dirty="0" smtClean="0">
                <a:solidFill>
                  <a:srgbClr val="000099"/>
                </a:solidFill>
                <a:latin typeface="Arial Black" panose="020B0A04020102020204" pitchFamily="34" charset="0"/>
              </a:rPr>
              <a:t>n </a:t>
            </a:r>
            <a:r>
              <a:rPr lang="en-US" altLang="en-US" sz="1900" dirty="0" err="1" smtClean="0">
                <a:solidFill>
                  <a:srgbClr val="000099"/>
                </a:solidFill>
                <a:latin typeface="Arial Black" panose="020B0A04020102020204" pitchFamily="34" charset="0"/>
              </a:rPr>
              <a:t>Comité</a:t>
            </a:r>
            <a:r>
              <a:rPr lang="en-US" altLang="en-US" sz="1900" dirty="0" smtClean="0">
                <a:solidFill>
                  <a:srgbClr val="000099"/>
                </a:solidFill>
                <a:latin typeface="Arial Black" panose="020B0A04020102020204" pitchFamily="34" charset="0"/>
              </a:rPr>
              <a:t> </a:t>
            </a:r>
            <a:r>
              <a:rPr lang="en-US" altLang="en-US" sz="1900" dirty="0" err="1" smtClean="0">
                <a:solidFill>
                  <a:srgbClr val="000099"/>
                </a:solidFill>
                <a:latin typeface="Arial Black" panose="020B0A04020102020204" pitchFamily="34" charset="0"/>
              </a:rPr>
              <a:t>directeur</a:t>
            </a:r>
            <a:r>
              <a:rPr lang="en-US" altLang="en-US" sz="1900" dirty="0" smtClean="0">
                <a:solidFill>
                  <a:srgbClr val="000099"/>
                </a:solidFill>
                <a:latin typeface="Arial Black" panose="020B0A04020102020204" pitchFamily="34" charset="0"/>
              </a:rPr>
              <a:t> </a:t>
            </a:r>
            <a:r>
              <a:rPr lang="en-US" altLang="en-US" sz="1900" dirty="0" err="1" smtClean="0">
                <a:solidFill>
                  <a:srgbClr val="000099"/>
                </a:solidFill>
                <a:latin typeface="Arial Black" panose="020B0A04020102020204" pitchFamily="34" charset="0"/>
              </a:rPr>
              <a:t>établi</a:t>
            </a:r>
            <a:r>
              <a:rPr lang="en-US" altLang="en-US" sz="1900" dirty="0" smtClean="0">
                <a:solidFill>
                  <a:srgbClr val="000099"/>
                </a:solidFill>
                <a:latin typeface="Arial Black" panose="020B0A04020102020204" pitchFamily="34" charset="0"/>
              </a:rPr>
              <a:t> par </a:t>
            </a:r>
            <a:r>
              <a:rPr lang="en-US" altLang="en-US" sz="1900" dirty="0" err="1" smtClean="0">
                <a:solidFill>
                  <a:srgbClr val="000099"/>
                </a:solidFill>
                <a:latin typeface="Arial Black" panose="020B0A04020102020204" pitchFamily="34" charset="0"/>
              </a:rPr>
              <a:t>celle</a:t>
            </a:r>
            <a:r>
              <a:rPr lang="en-US" altLang="en-US" sz="1900" dirty="0" smtClean="0">
                <a:solidFill>
                  <a:srgbClr val="000099"/>
                </a:solidFill>
                <a:latin typeface="Arial Black" panose="020B0A04020102020204" pitchFamily="34" charset="0"/>
              </a:rPr>
              <a:t>-ci en assure le </a:t>
            </a:r>
            <a:r>
              <a:rPr lang="en-US" altLang="en-US" sz="1900" dirty="0" err="1" smtClean="0">
                <a:solidFill>
                  <a:srgbClr val="000099"/>
                </a:solidFill>
                <a:latin typeface="Arial Black" panose="020B0A04020102020204" pitchFamily="34" charset="0"/>
              </a:rPr>
              <a:t>suivi</a:t>
            </a:r>
            <a:r>
              <a:rPr lang="en-US" altLang="en-US" sz="1900" dirty="0" smtClean="0">
                <a:solidFill>
                  <a:srgbClr val="000099"/>
                </a:solidFill>
                <a:latin typeface="Arial Black" panose="020B0A04020102020204" pitchFamily="34" charset="0"/>
              </a:rPr>
              <a:t>.</a:t>
            </a:r>
            <a:endParaRPr lang="en-US" altLang="en-US" sz="1900" dirty="0">
              <a:solidFill>
                <a:srgbClr val="002060"/>
              </a:solidFill>
              <a:latin typeface="Arial Black" pitchFamily="34" charset="0"/>
            </a:endParaRPr>
          </a:p>
        </p:txBody>
      </p:sp>
    </p:spTree>
    <p:extLst>
      <p:ext uri="{BB962C8B-B14F-4D97-AF65-F5344CB8AC3E}">
        <p14:creationId xmlns:p14="http://schemas.microsoft.com/office/powerpoint/2010/main" val="1468513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1772816"/>
            <a:ext cx="8424936" cy="4053417"/>
          </a:xfrm>
          <a:prstGeom prst="rect">
            <a:avLst/>
          </a:prstGeom>
        </p:spPr>
        <p:txBody>
          <a:bodyPr wrap="square">
            <a:spAutoFit/>
          </a:bodyPr>
          <a:lstStyle/>
          <a:p>
            <a:pPr marL="274320" lvl="2" eaLnBrk="1" fontAlgn="auto" hangingPunct="1">
              <a:lnSpc>
                <a:spcPct val="90000"/>
              </a:lnSpc>
              <a:spcBef>
                <a:spcPts val="0"/>
              </a:spcBef>
              <a:spcAft>
                <a:spcPts val="0"/>
              </a:spcAft>
              <a:buClr>
                <a:prstClr val="black"/>
              </a:buClr>
              <a:buFontTx/>
              <a:buNone/>
            </a:pPr>
            <a:r>
              <a:rPr lang="fr-CH" altLang="zh-CN" sz="2600" dirty="0" smtClean="0">
                <a:solidFill>
                  <a:prstClr val="black"/>
                </a:solidFill>
                <a:latin typeface="Arial" panose="020B0604020202020204" pitchFamily="34" charset="0"/>
                <a:ea typeface="宋体"/>
                <a:cs typeface="Arial" panose="020B0604020202020204" pitchFamily="34" charset="0"/>
              </a:rPr>
              <a:t>Divers projets et programmes contribuent </a:t>
            </a:r>
            <a:br>
              <a:rPr lang="fr-CH" altLang="zh-CN" sz="2600" dirty="0" smtClean="0">
                <a:solidFill>
                  <a:prstClr val="black"/>
                </a:solidFill>
                <a:latin typeface="Arial" panose="020B0604020202020204" pitchFamily="34" charset="0"/>
                <a:ea typeface="宋体"/>
                <a:cs typeface="Arial" panose="020B0604020202020204" pitchFamily="34" charset="0"/>
              </a:rPr>
            </a:br>
            <a:r>
              <a:rPr lang="fr-CH" altLang="zh-CN" sz="2600" dirty="0" smtClean="0">
                <a:solidFill>
                  <a:prstClr val="black"/>
                </a:solidFill>
                <a:latin typeface="Arial" panose="020B0604020202020204" pitchFamily="34" charset="0"/>
                <a:ea typeface="宋体"/>
                <a:cs typeface="Arial" panose="020B0604020202020204" pitchFamily="34" charset="0"/>
              </a:rPr>
              <a:t>au Projet de démonstration:</a:t>
            </a:r>
          </a:p>
          <a:p>
            <a:pPr marL="274320" lvl="2" eaLnBrk="1" fontAlgn="auto" hangingPunct="1">
              <a:lnSpc>
                <a:spcPct val="90000"/>
              </a:lnSpc>
              <a:spcBef>
                <a:spcPts val="0"/>
              </a:spcBef>
              <a:spcAft>
                <a:spcPts val="0"/>
              </a:spcAft>
              <a:buClr>
                <a:prstClr val="black"/>
              </a:buClr>
              <a:buFontTx/>
              <a:buNone/>
            </a:pPr>
            <a:endParaRPr lang="en-US" altLang="zh-CN" sz="2600" dirty="0" smtClean="0">
              <a:solidFill>
                <a:prstClr val="black"/>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FR" altLang="zh-CN" sz="2600" dirty="0" smtClean="0">
                <a:solidFill>
                  <a:schemeClr val="tx2"/>
                </a:solidFill>
                <a:latin typeface="Arial" panose="020B0604020202020204" pitchFamily="34" charset="0"/>
                <a:ea typeface="宋体"/>
                <a:cs typeface="Arial" panose="020B0604020202020204" pitchFamily="34" charset="0"/>
              </a:rPr>
              <a:t>Système de prévisions de crues éclairs (FFGS)</a:t>
            </a: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endParaRPr lang="fr-FR" altLang="zh-CN" sz="2600" dirty="0">
              <a:solidFill>
                <a:schemeClr val="tx2"/>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FR" altLang="zh-CN" sz="2600" dirty="0" smtClean="0">
                <a:solidFill>
                  <a:schemeClr val="tx2"/>
                </a:solidFill>
                <a:latin typeface="Arial" panose="020B0604020202020204" pitchFamily="34" charset="0"/>
                <a:ea typeface="宋体"/>
                <a:cs typeface="Arial" panose="020B0604020202020204" pitchFamily="34" charset="0"/>
              </a:rPr>
              <a:t>Programme des </a:t>
            </a:r>
            <a:r>
              <a:rPr lang="fr-FR" altLang="zh-CN" sz="2600" dirty="0">
                <a:solidFill>
                  <a:schemeClr val="tx2"/>
                </a:solidFill>
                <a:latin typeface="Arial" panose="020B0604020202020204" pitchFamily="34" charset="0"/>
                <a:ea typeface="宋体"/>
                <a:cs typeface="Arial" panose="020B0604020202020204" pitchFamily="34" charset="0"/>
              </a:rPr>
              <a:t>cyclones </a:t>
            </a:r>
            <a:r>
              <a:rPr lang="fr-FR" altLang="zh-CN" sz="2600" dirty="0" smtClean="0">
                <a:solidFill>
                  <a:schemeClr val="tx2"/>
                </a:solidFill>
                <a:latin typeface="Arial" panose="020B0604020202020204" pitchFamily="34" charset="0"/>
                <a:ea typeface="宋体"/>
                <a:cs typeface="Arial" panose="020B0604020202020204" pitchFamily="34" charset="0"/>
              </a:rPr>
              <a:t>tropicaux</a:t>
            </a:r>
          </a:p>
          <a:p>
            <a:pPr marL="274320" lvl="2" eaLnBrk="1" fontAlgn="auto" hangingPunct="1">
              <a:lnSpc>
                <a:spcPct val="90000"/>
              </a:lnSpc>
              <a:spcBef>
                <a:spcPts val="0"/>
              </a:spcBef>
              <a:spcAft>
                <a:spcPts val="0"/>
              </a:spcAft>
              <a:buClr>
                <a:prstClr val="black"/>
              </a:buClr>
            </a:pPr>
            <a:endParaRPr lang="en-US" altLang="zh-CN" sz="2600" dirty="0">
              <a:solidFill>
                <a:schemeClr val="tx2"/>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en-US" altLang="zh-CN" sz="2600" dirty="0">
                <a:solidFill>
                  <a:schemeClr val="tx2"/>
                </a:solidFill>
                <a:latin typeface="Arial" panose="020B0604020202020204" pitchFamily="34" charset="0"/>
                <a:ea typeface="宋体"/>
                <a:cs typeface="Arial" panose="020B0604020202020204" pitchFamily="34" charset="0"/>
              </a:rPr>
              <a:t> </a:t>
            </a:r>
            <a:r>
              <a:rPr lang="en-US" altLang="zh-CN" sz="2600" dirty="0" err="1" smtClean="0">
                <a:solidFill>
                  <a:schemeClr val="tx2"/>
                </a:solidFill>
                <a:latin typeface="Arial" panose="020B0604020202020204" pitchFamily="34" charset="0"/>
                <a:ea typeface="宋体"/>
                <a:cs typeface="Arial" panose="020B0604020202020204" pitchFamily="34" charset="0"/>
              </a:rPr>
              <a:t>Prévision</a:t>
            </a:r>
            <a:r>
              <a:rPr lang="en-US" altLang="zh-CN" sz="2600" dirty="0" smtClean="0">
                <a:solidFill>
                  <a:schemeClr val="tx2"/>
                </a:solidFill>
                <a:latin typeface="Arial" panose="020B0604020202020204" pitchFamily="34" charset="0"/>
                <a:ea typeface="宋体"/>
                <a:cs typeface="Arial" panose="020B0604020202020204" pitchFamily="34" charset="0"/>
              </a:rPr>
              <a:t> </a:t>
            </a:r>
            <a:r>
              <a:rPr lang="en-US" altLang="zh-CN" sz="2600" dirty="0" err="1">
                <a:solidFill>
                  <a:schemeClr val="tx2"/>
                </a:solidFill>
                <a:latin typeface="Arial" panose="020B0604020202020204" pitchFamily="34" charset="0"/>
                <a:ea typeface="宋体"/>
                <a:cs typeface="Arial" panose="020B0604020202020204" pitchFamily="34" charset="0"/>
              </a:rPr>
              <a:t>immédiate</a:t>
            </a:r>
            <a:r>
              <a:rPr lang="en-US" altLang="zh-CN" sz="2600" dirty="0">
                <a:solidFill>
                  <a:schemeClr val="tx2"/>
                </a:solidFill>
                <a:latin typeface="Arial" panose="020B0604020202020204" pitchFamily="34" charset="0"/>
                <a:ea typeface="宋体"/>
                <a:cs typeface="Arial" panose="020B0604020202020204" pitchFamily="34" charset="0"/>
              </a:rPr>
              <a:t> par satellite </a:t>
            </a:r>
            <a:r>
              <a:rPr lang="en-US" altLang="zh-CN" sz="2600" dirty="0" smtClean="0">
                <a:solidFill>
                  <a:schemeClr val="tx2"/>
                </a:solidFill>
                <a:latin typeface="Arial" panose="020B0604020202020204" pitchFamily="34" charset="0"/>
                <a:ea typeface="宋体"/>
                <a:cs typeface="Arial" panose="020B0604020202020204" pitchFamily="34" charset="0"/>
              </a:rPr>
              <a:t>(</a:t>
            </a:r>
            <a:r>
              <a:rPr lang="en-US" altLang="zh-CN" sz="2600" dirty="0" err="1" smtClean="0">
                <a:solidFill>
                  <a:schemeClr val="tx2"/>
                </a:solidFill>
                <a:latin typeface="Arial" panose="020B0604020202020204" pitchFamily="34" charset="0"/>
                <a:ea typeface="宋体"/>
                <a:cs typeface="Arial" panose="020B0604020202020204" pitchFamily="34" charset="0"/>
              </a:rPr>
              <a:t>Afrique</a:t>
            </a:r>
            <a:r>
              <a:rPr lang="en-US" altLang="zh-CN" sz="2600" dirty="0" smtClean="0">
                <a:solidFill>
                  <a:schemeClr val="tx2"/>
                </a:solidFill>
                <a:latin typeface="Arial" panose="020B0604020202020204" pitchFamily="34" charset="0"/>
                <a:ea typeface="宋体"/>
                <a:cs typeface="Arial" panose="020B0604020202020204" pitchFamily="34" charset="0"/>
              </a:rPr>
              <a:t> du </a:t>
            </a:r>
            <a:r>
              <a:rPr lang="en-US" altLang="zh-CN" sz="2600" dirty="0" err="1" smtClean="0">
                <a:solidFill>
                  <a:schemeClr val="tx2"/>
                </a:solidFill>
                <a:latin typeface="Arial" panose="020B0604020202020204" pitchFamily="34" charset="0"/>
                <a:ea typeface="宋体"/>
                <a:cs typeface="Arial" panose="020B0604020202020204" pitchFamily="34" charset="0"/>
              </a:rPr>
              <a:t>Sud</a:t>
            </a:r>
            <a:r>
              <a:rPr lang="en-US" altLang="zh-CN" sz="2600" dirty="0" smtClean="0">
                <a:solidFill>
                  <a:schemeClr val="tx2"/>
                </a:solidFill>
                <a:latin typeface="Arial" panose="020B0604020202020204" pitchFamily="34" charset="0"/>
                <a:ea typeface="宋体"/>
                <a:cs typeface="Arial" panose="020B0604020202020204" pitchFamily="34" charset="0"/>
              </a:rPr>
              <a:t>)</a:t>
            </a:r>
          </a:p>
          <a:p>
            <a:pPr marL="274320" lvl="2" eaLnBrk="1" fontAlgn="auto" hangingPunct="1">
              <a:lnSpc>
                <a:spcPct val="90000"/>
              </a:lnSpc>
              <a:spcBef>
                <a:spcPts val="0"/>
              </a:spcBef>
              <a:spcAft>
                <a:spcPts val="0"/>
              </a:spcAft>
              <a:buClr>
                <a:prstClr val="black"/>
              </a:buClr>
            </a:pPr>
            <a:r>
              <a:rPr lang="fr-CH" altLang="zh-CN" sz="2600" dirty="0">
                <a:solidFill>
                  <a:schemeClr val="tx2"/>
                </a:solidFill>
                <a:latin typeface="Arial" panose="020B0604020202020204" pitchFamily="34" charset="0"/>
                <a:ea typeface="宋体"/>
                <a:cs typeface="Arial" panose="020B0604020202020204" pitchFamily="34" charset="0"/>
              </a:rPr>
              <a:t> </a:t>
            </a:r>
            <a:endParaRPr lang="en-US" altLang="zh-CN" sz="2600" i="1" dirty="0" smtClean="0">
              <a:solidFill>
                <a:srgbClr val="0000FF"/>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FR" altLang="zh-CN" sz="2600" dirty="0" smtClean="0">
                <a:solidFill>
                  <a:schemeClr val="tx2"/>
                </a:solidFill>
                <a:latin typeface="Arial" panose="020B0604020202020204" pitchFamily="34" charset="0"/>
                <a:ea typeface="宋体"/>
                <a:cs typeface="Arial" panose="020B0604020202020204" pitchFamily="34" charset="0"/>
              </a:rPr>
              <a:t>Projet </a:t>
            </a:r>
            <a:r>
              <a:rPr lang="fr-FR" altLang="zh-CN" sz="2600" dirty="0">
                <a:solidFill>
                  <a:schemeClr val="tx2"/>
                </a:solidFill>
                <a:latin typeface="Arial" panose="020B0604020202020204" pitchFamily="34" charset="0"/>
                <a:ea typeface="宋体"/>
                <a:cs typeface="Arial" panose="020B0604020202020204" pitchFamily="34" charset="0"/>
              </a:rPr>
              <a:t>de démonstration concernant la prévision des inondations </a:t>
            </a:r>
            <a:r>
              <a:rPr lang="fr-FR" altLang="zh-CN" sz="2600" dirty="0" smtClean="0">
                <a:solidFill>
                  <a:schemeClr val="tx2"/>
                </a:solidFill>
                <a:latin typeface="Arial" panose="020B0604020202020204" pitchFamily="34" charset="0"/>
                <a:ea typeface="宋体"/>
                <a:cs typeface="Arial" panose="020B0604020202020204" pitchFamily="34" charset="0"/>
              </a:rPr>
              <a:t>côtières (MMO)</a:t>
            </a:r>
            <a:endParaRPr lang="en-US" altLang="zh-CN" sz="2600" i="1" dirty="0" smtClean="0">
              <a:solidFill>
                <a:srgbClr val="0000FF"/>
              </a:solidFill>
              <a:latin typeface="Arial" panose="020B0604020202020204" pitchFamily="34" charset="0"/>
              <a:ea typeface="宋体"/>
              <a:cs typeface="Arial" panose="020B0604020202020204" pitchFamily="34" charset="0"/>
            </a:endParaRPr>
          </a:p>
        </p:txBody>
      </p:sp>
      <p:sp>
        <p:nvSpPr>
          <p:cNvPr id="9" name="Rectangle 5"/>
          <p:cNvSpPr>
            <a:spLocks noChangeArrowheads="1"/>
          </p:cNvSpPr>
          <p:nvPr/>
        </p:nvSpPr>
        <p:spPr bwMode="auto">
          <a:xfrm>
            <a:off x="1185728" y="31082"/>
            <a:ext cx="7841832" cy="1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fontAlgn="auto" hangingPunct="1">
              <a:spcBef>
                <a:spcPct val="20000"/>
              </a:spcBef>
              <a:spcAft>
                <a:spcPts val="0"/>
              </a:spcAft>
              <a:buClrTx/>
              <a:buFontTx/>
              <a:buNone/>
            </a:pPr>
            <a:r>
              <a:rPr lang="en-US" altLang="en-US" sz="3200" b="1" dirty="0" smtClean="0">
                <a:solidFill>
                  <a:srgbClr val="000099"/>
                </a:solidFill>
                <a:latin typeface="Arial Black" pitchFamily="34" charset="0"/>
                <a:ea typeface="PMingLiU" pitchFamily="18" charset="-120"/>
              </a:rPr>
              <a:t>Synergies</a:t>
            </a:r>
            <a:endParaRPr lang="en-US" altLang="en-US" sz="3200" b="1" dirty="0">
              <a:solidFill>
                <a:srgbClr val="000099"/>
              </a:solidFill>
              <a:latin typeface="Arial Black" pitchFamily="34" charset="0"/>
              <a:ea typeface="PMingLiU" pitchFamily="18" charset="-120"/>
            </a:endParaRPr>
          </a:p>
        </p:txBody>
      </p:sp>
    </p:spTree>
    <p:extLst>
      <p:ext uri="{BB962C8B-B14F-4D97-AF65-F5344CB8AC3E}">
        <p14:creationId xmlns:p14="http://schemas.microsoft.com/office/powerpoint/2010/main" val="1311716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1340768"/>
            <a:ext cx="8424936" cy="4053417"/>
          </a:xfrm>
          <a:prstGeom prst="rect">
            <a:avLst/>
          </a:prstGeom>
        </p:spPr>
        <p:txBody>
          <a:bodyPr wrap="square">
            <a:spAutoFit/>
          </a:bodyPr>
          <a:lstStyle/>
          <a:p>
            <a:pPr marL="274320" lvl="2" eaLnBrk="1" fontAlgn="auto" hangingPunct="1">
              <a:lnSpc>
                <a:spcPct val="90000"/>
              </a:lnSpc>
              <a:spcBef>
                <a:spcPts val="0"/>
              </a:spcBef>
              <a:spcAft>
                <a:spcPts val="0"/>
              </a:spcAft>
              <a:buClr>
                <a:prstClr val="black"/>
              </a:buClr>
              <a:buFontTx/>
              <a:buNone/>
            </a:pPr>
            <a:r>
              <a:rPr lang="en-GB" altLang="zh-CN" sz="2600" dirty="0" err="1" smtClean="0">
                <a:solidFill>
                  <a:prstClr val="black"/>
                </a:solidFill>
                <a:latin typeface="Arial" panose="020B0604020202020204" pitchFamily="34" charset="0"/>
                <a:ea typeface="宋体"/>
                <a:cs typeface="Arial" panose="020B0604020202020204" pitchFamily="34" charset="0"/>
              </a:rPr>
              <a:t>Selon</a:t>
            </a:r>
            <a:r>
              <a:rPr lang="en-GB" altLang="zh-CN" sz="2600" dirty="0" smtClean="0">
                <a:solidFill>
                  <a:prstClr val="black"/>
                </a:solidFill>
                <a:latin typeface="Arial" panose="020B0604020202020204" pitchFamily="34" charset="0"/>
                <a:ea typeface="宋体"/>
                <a:cs typeface="Arial" panose="020B0604020202020204" pitchFamily="34" charset="0"/>
              </a:rPr>
              <a:t> les </a:t>
            </a:r>
            <a:r>
              <a:rPr lang="en-GB" altLang="zh-CN" sz="2600" dirty="0" err="1" smtClean="0">
                <a:solidFill>
                  <a:prstClr val="black"/>
                </a:solidFill>
                <a:latin typeface="Arial" panose="020B0604020202020204" pitchFamily="34" charset="0"/>
                <a:ea typeface="宋体"/>
                <a:cs typeface="Arial" panose="020B0604020202020204" pitchFamily="34" charset="0"/>
              </a:rPr>
              <a:t>besoins</a:t>
            </a:r>
            <a:r>
              <a:rPr lang="en-GB" altLang="zh-CN" sz="2600" dirty="0" smtClean="0">
                <a:solidFill>
                  <a:prstClr val="black"/>
                </a:solidFill>
                <a:latin typeface="Arial" panose="020B0604020202020204" pitchFamily="34" charset="0"/>
                <a:ea typeface="宋体"/>
                <a:cs typeface="Arial" panose="020B0604020202020204" pitchFamily="34" charset="0"/>
              </a:rPr>
              <a:t> </a:t>
            </a:r>
            <a:r>
              <a:rPr lang="en-GB" altLang="zh-CN" sz="2600" dirty="0" err="1" smtClean="0">
                <a:solidFill>
                  <a:prstClr val="black"/>
                </a:solidFill>
                <a:latin typeface="Arial" panose="020B0604020202020204" pitchFamily="34" charset="0"/>
                <a:ea typeface="宋体"/>
                <a:cs typeface="Arial" panose="020B0604020202020204" pitchFamily="34" charset="0"/>
              </a:rPr>
              <a:t>régionaux</a:t>
            </a:r>
            <a:r>
              <a:rPr lang="en-GB" altLang="zh-CN" sz="2600" dirty="0" smtClean="0">
                <a:solidFill>
                  <a:prstClr val="black"/>
                </a:solidFill>
                <a:latin typeface="Arial" panose="020B0604020202020204" pitchFamily="34" charset="0"/>
                <a:ea typeface="宋体"/>
                <a:cs typeface="Arial" panose="020B0604020202020204" pitchFamily="34" charset="0"/>
              </a:rPr>
              <a:t> et </a:t>
            </a:r>
            <a:r>
              <a:rPr lang="en-GB" altLang="zh-CN" sz="2600" dirty="0" err="1" smtClean="0">
                <a:solidFill>
                  <a:prstClr val="black"/>
                </a:solidFill>
                <a:latin typeface="Arial" panose="020B0604020202020204" pitchFamily="34" charset="0"/>
                <a:ea typeface="宋体"/>
                <a:cs typeface="Arial" panose="020B0604020202020204" pitchFamily="34" charset="0"/>
              </a:rPr>
              <a:t>nationaux</a:t>
            </a:r>
            <a:r>
              <a:rPr lang="en-GB" altLang="zh-CN" sz="2600" dirty="0" smtClean="0">
                <a:solidFill>
                  <a:prstClr val="black"/>
                </a:solidFill>
                <a:latin typeface="Arial" panose="020B0604020202020204" pitchFamily="34" charset="0"/>
                <a:ea typeface="宋体"/>
                <a:cs typeface="Arial" panose="020B0604020202020204" pitchFamily="34" charset="0"/>
              </a:rPr>
              <a:t>:</a:t>
            </a:r>
          </a:p>
          <a:p>
            <a:pPr marL="274320" lvl="2" eaLnBrk="1" fontAlgn="auto" hangingPunct="1">
              <a:lnSpc>
                <a:spcPct val="90000"/>
              </a:lnSpc>
              <a:spcBef>
                <a:spcPts val="0"/>
              </a:spcBef>
              <a:spcAft>
                <a:spcPts val="0"/>
              </a:spcAft>
              <a:buClr>
                <a:prstClr val="black"/>
              </a:buClr>
              <a:buFontTx/>
              <a:buNone/>
            </a:pPr>
            <a:endParaRPr lang="en-GB" altLang="zh-CN" sz="2600" dirty="0" smtClean="0">
              <a:solidFill>
                <a:prstClr val="black"/>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en-US" altLang="zh-CN" sz="2600" i="1" dirty="0" smtClean="0">
                <a:solidFill>
                  <a:srgbClr val="000000"/>
                </a:solidFill>
                <a:latin typeface="Arial" panose="020B0604020202020204" pitchFamily="34" charset="0"/>
                <a:ea typeface="宋体"/>
                <a:cs typeface="Arial" panose="020B0604020202020204" pitchFamily="34" charset="0"/>
              </a:rPr>
              <a:t>Ateliers de formation de 2 </a:t>
            </a:r>
            <a:r>
              <a:rPr lang="en-US" altLang="zh-CN" sz="2600" i="1" dirty="0" err="1" smtClean="0">
                <a:solidFill>
                  <a:srgbClr val="000000"/>
                </a:solidFill>
                <a:latin typeface="Arial" panose="020B0604020202020204" pitchFamily="34" charset="0"/>
                <a:ea typeface="宋体"/>
                <a:cs typeface="Arial" panose="020B0604020202020204" pitchFamily="34" charset="0"/>
              </a:rPr>
              <a:t>semaines</a:t>
            </a:r>
            <a:r>
              <a:rPr lang="en-US" altLang="zh-CN" sz="2600" i="1" dirty="0" smtClean="0">
                <a:solidFill>
                  <a:srgbClr val="000000"/>
                </a:solidFill>
                <a:latin typeface="Arial" panose="020B0604020202020204" pitchFamily="34" charset="0"/>
                <a:ea typeface="宋体"/>
                <a:cs typeface="Arial" panose="020B0604020202020204" pitchFamily="34" charset="0"/>
              </a:rPr>
              <a:t> pour </a:t>
            </a:r>
            <a:r>
              <a:rPr lang="en-US" altLang="zh-CN" sz="2600" i="1" dirty="0" err="1" smtClean="0">
                <a:solidFill>
                  <a:srgbClr val="000000"/>
                </a:solidFill>
                <a:latin typeface="Arial" panose="020B0604020202020204" pitchFamily="34" charset="0"/>
                <a:ea typeface="宋体"/>
                <a:cs typeface="Arial" panose="020B0604020202020204" pitchFamily="34" charset="0"/>
              </a:rPr>
              <a:t>chaque</a:t>
            </a:r>
            <a:r>
              <a:rPr lang="en-US" altLang="zh-CN" sz="2600" i="1" dirty="0" smtClean="0">
                <a:solidFill>
                  <a:srgbClr val="000000"/>
                </a:solidFill>
                <a:latin typeface="Arial" panose="020B0604020202020204" pitchFamily="34" charset="0"/>
                <a:ea typeface="宋体"/>
                <a:cs typeface="Arial" panose="020B0604020202020204" pitchFamily="34" charset="0"/>
              </a:rPr>
              <a:t> </a:t>
            </a:r>
            <a:r>
              <a:rPr lang="en-US" altLang="zh-CN" sz="2600" i="1" dirty="0" err="1" smtClean="0">
                <a:solidFill>
                  <a:srgbClr val="000000"/>
                </a:solidFill>
                <a:latin typeface="Arial" panose="020B0604020202020204" pitchFamily="34" charset="0"/>
                <a:ea typeface="宋体"/>
                <a:cs typeface="Arial" panose="020B0604020202020204" pitchFamily="34" charset="0"/>
              </a:rPr>
              <a:t>région</a:t>
            </a:r>
            <a:r>
              <a:rPr lang="en-US" altLang="zh-CN" sz="2600" i="1" dirty="0" smtClean="0">
                <a:solidFill>
                  <a:srgbClr val="000000"/>
                </a:solidFill>
                <a:latin typeface="Arial" panose="020B0604020202020204" pitchFamily="34" charset="0"/>
                <a:ea typeface="宋体"/>
                <a:cs typeface="Arial" panose="020B0604020202020204" pitchFamily="34" charset="0"/>
              </a:rPr>
              <a:t> </a:t>
            </a:r>
            <a:r>
              <a:rPr lang="en-US" altLang="zh-CN" sz="2600" i="1" dirty="0" smtClean="0">
                <a:solidFill>
                  <a:srgbClr val="0000FF"/>
                </a:solidFill>
                <a:latin typeface="Arial" panose="020B0604020202020204" pitchFamily="34" charset="0"/>
                <a:ea typeface="宋体"/>
                <a:cs typeface="Arial" panose="020B0604020202020204" pitchFamily="34" charset="0"/>
              </a:rPr>
              <a:t>(</a:t>
            </a:r>
            <a:r>
              <a:rPr lang="en-US" altLang="zh-CN" sz="2600" i="1" dirty="0" err="1" smtClean="0">
                <a:solidFill>
                  <a:srgbClr val="0000FF"/>
                </a:solidFill>
                <a:latin typeface="Arial" panose="020B0604020202020204" pitchFamily="34" charset="0"/>
                <a:ea typeface="宋体"/>
                <a:cs typeface="Arial" panose="020B0604020202020204" pitchFamily="34" charset="0"/>
              </a:rPr>
              <a:t>organisés</a:t>
            </a:r>
            <a:r>
              <a:rPr lang="en-US" altLang="zh-CN" sz="2600" i="1" dirty="0" smtClean="0">
                <a:solidFill>
                  <a:srgbClr val="0000FF"/>
                </a:solidFill>
                <a:latin typeface="Arial" panose="020B0604020202020204" pitchFamily="34" charset="0"/>
                <a:ea typeface="宋体"/>
                <a:cs typeface="Arial" panose="020B0604020202020204" pitchFamily="34" charset="0"/>
              </a:rPr>
              <a:t> de </a:t>
            </a:r>
            <a:r>
              <a:rPr lang="en-US" altLang="zh-CN" sz="2600" i="1" dirty="0" err="1" smtClean="0">
                <a:solidFill>
                  <a:srgbClr val="0000FF"/>
                </a:solidFill>
                <a:latin typeface="Arial" panose="020B0604020202020204" pitchFamily="34" charset="0"/>
                <a:ea typeface="宋体"/>
                <a:cs typeface="Arial" panose="020B0604020202020204" pitchFamily="34" charset="0"/>
              </a:rPr>
              <a:t>préférence</a:t>
            </a:r>
            <a:r>
              <a:rPr lang="en-US" altLang="zh-CN" sz="2600" i="1" dirty="0" smtClean="0">
                <a:solidFill>
                  <a:srgbClr val="0000FF"/>
                </a:solidFill>
                <a:latin typeface="Arial" panose="020B0604020202020204" pitchFamily="34" charset="0"/>
                <a:ea typeface="宋体"/>
                <a:cs typeface="Arial" panose="020B0604020202020204" pitchFamily="34" charset="0"/>
              </a:rPr>
              <a:t> </a:t>
            </a:r>
            <a:r>
              <a:rPr lang="en-US" altLang="zh-CN" sz="2600" i="1" dirty="0" err="1" smtClean="0">
                <a:solidFill>
                  <a:srgbClr val="0000FF"/>
                </a:solidFill>
                <a:latin typeface="Arial" panose="020B0604020202020204" pitchFamily="34" charset="0"/>
                <a:ea typeface="宋体"/>
                <a:cs typeface="Arial" panose="020B0604020202020204" pitchFamily="34" charset="0"/>
              </a:rPr>
              <a:t>chaque</a:t>
            </a:r>
            <a:r>
              <a:rPr lang="en-US" altLang="zh-CN" sz="2600" i="1" dirty="0" smtClean="0">
                <a:solidFill>
                  <a:srgbClr val="0000FF"/>
                </a:solidFill>
                <a:latin typeface="Arial" panose="020B0604020202020204" pitchFamily="34" charset="0"/>
                <a:ea typeface="宋体"/>
                <a:cs typeface="Arial" panose="020B0604020202020204" pitchFamily="34" charset="0"/>
              </a:rPr>
              <a:t> </a:t>
            </a:r>
            <a:r>
              <a:rPr lang="en-US" altLang="zh-CN" sz="2600" i="1" dirty="0" err="1" smtClean="0">
                <a:solidFill>
                  <a:srgbClr val="0000FF"/>
                </a:solidFill>
                <a:latin typeface="Arial" panose="020B0604020202020204" pitchFamily="34" charset="0"/>
                <a:ea typeface="宋体"/>
                <a:cs typeface="Arial" panose="020B0604020202020204" pitchFamily="34" charset="0"/>
              </a:rPr>
              <a:t>année</a:t>
            </a:r>
            <a:r>
              <a:rPr lang="en-US" altLang="zh-CN" sz="2600" i="1" dirty="0" smtClean="0">
                <a:solidFill>
                  <a:srgbClr val="0000FF"/>
                </a:solidFill>
                <a:latin typeface="Arial" panose="020B0604020202020204" pitchFamily="34" charset="0"/>
                <a:ea typeface="宋体"/>
                <a:cs typeface="Arial" panose="020B0604020202020204" pitchFamily="34" charset="0"/>
              </a:rPr>
              <a:t> avec </a:t>
            </a:r>
            <a:r>
              <a:rPr lang="en-US" altLang="zh-CN" sz="2600" i="1" dirty="0" err="1" smtClean="0">
                <a:solidFill>
                  <a:srgbClr val="0000FF"/>
                </a:solidFill>
                <a:latin typeface="Arial" panose="020B0604020202020204" pitchFamily="34" charset="0"/>
                <a:ea typeface="宋体"/>
                <a:cs typeface="Arial" panose="020B0604020202020204" pitchFamily="34" charset="0"/>
              </a:rPr>
              <a:t>une</a:t>
            </a:r>
            <a:r>
              <a:rPr lang="en-US" altLang="zh-CN" sz="2600" i="1" dirty="0" smtClean="0">
                <a:solidFill>
                  <a:srgbClr val="0000FF"/>
                </a:solidFill>
                <a:latin typeface="Arial" panose="020B0604020202020204" pitchFamily="34" charset="0"/>
                <a:ea typeface="宋体"/>
                <a:cs typeface="Arial" panose="020B0604020202020204" pitchFamily="34" charset="0"/>
              </a:rPr>
              <a:t> rotation des pays </a:t>
            </a:r>
            <a:r>
              <a:rPr lang="en-US" altLang="zh-CN" sz="2600" i="1" dirty="0" err="1" smtClean="0">
                <a:solidFill>
                  <a:srgbClr val="0000FF"/>
                </a:solidFill>
                <a:latin typeface="Arial" panose="020B0604020202020204" pitchFamily="34" charset="0"/>
                <a:ea typeface="宋体"/>
                <a:cs typeface="Arial" panose="020B0604020202020204" pitchFamily="34" charset="0"/>
              </a:rPr>
              <a:t>hôtes</a:t>
            </a:r>
            <a:r>
              <a:rPr lang="en-US" altLang="zh-CN" sz="2600" i="1" dirty="0" smtClean="0">
                <a:solidFill>
                  <a:srgbClr val="0000FF"/>
                </a:solidFill>
                <a:latin typeface="Arial" panose="020B0604020202020204" pitchFamily="34" charset="0"/>
                <a:ea typeface="宋体"/>
                <a:cs typeface="Arial" panose="020B0604020202020204" pitchFamily="34" charset="0"/>
              </a:rPr>
              <a:t>)</a:t>
            </a: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endParaRPr lang="fr-CH" altLang="zh-CN" sz="2600" i="1" dirty="0">
              <a:solidFill>
                <a:srgbClr val="0000FF"/>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CH" altLang="zh-CN" sz="2600" i="1" dirty="0" smtClean="0">
                <a:solidFill>
                  <a:srgbClr val="000000"/>
                </a:solidFill>
                <a:latin typeface="Arial" panose="020B0604020202020204" pitchFamily="34" charset="0"/>
                <a:ea typeface="宋体"/>
                <a:cs typeface="Arial" panose="020B0604020202020204" pitchFamily="34" charset="0"/>
              </a:rPr>
              <a:t>Formation dans les CMRS </a:t>
            </a:r>
            <a:r>
              <a:rPr lang="fr-CH" altLang="zh-CN" sz="2600" i="1" dirty="0" smtClean="0">
                <a:solidFill>
                  <a:srgbClr val="0000FF"/>
                </a:solidFill>
                <a:latin typeface="Arial" panose="020B0604020202020204" pitchFamily="34" charset="0"/>
                <a:ea typeface="宋体"/>
                <a:cs typeface="Arial" panose="020B0604020202020204" pitchFamily="34" charset="0"/>
              </a:rPr>
              <a:t>(par ex. CMRS Pretoria pour l’Afrique australe)</a:t>
            </a: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endParaRPr lang="fr-CH" altLang="zh-CN" sz="2600" i="1" dirty="0">
              <a:solidFill>
                <a:srgbClr val="0000FF"/>
              </a:solidFill>
              <a:latin typeface="Arial" panose="020B0604020202020204" pitchFamily="34" charset="0"/>
              <a:ea typeface="宋体"/>
              <a:cs typeface="Arial" panose="020B0604020202020204" pitchFamily="34" charset="0"/>
            </a:endParaRPr>
          </a:p>
          <a:p>
            <a:pPr marL="617220" lvl="2" indent="-342900" eaLnBrk="1" fontAlgn="auto" hangingPunct="1">
              <a:lnSpc>
                <a:spcPct val="90000"/>
              </a:lnSpc>
              <a:spcBef>
                <a:spcPts val="0"/>
              </a:spcBef>
              <a:spcAft>
                <a:spcPts val="0"/>
              </a:spcAft>
              <a:buClr>
                <a:prstClr val="black"/>
              </a:buClr>
              <a:buFont typeface="Courier New" panose="02070309020205020404" pitchFamily="49" charset="0"/>
              <a:buChar char="o"/>
            </a:pPr>
            <a:r>
              <a:rPr lang="fr-CH" altLang="zh-CN" sz="2600" i="1" dirty="0" smtClean="0">
                <a:solidFill>
                  <a:srgbClr val="000000"/>
                </a:solidFill>
                <a:latin typeface="Arial" panose="020B0604020202020204" pitchFamily="34" charset="0"/>
                <a:ea typeface="宋体"/>
                <a:cs typeface="Arial" panose="020B0604020202020204" pitchFamily="34" charset="0"/>
              </a:rPr>
              <a:t>Formations au niveau </a:t>
            </a:r>
            <a:r>
              <a:rPr lang="fr-CH" altLang="zh-CN" sz="2600" i="1" dirty="0" err="1" smtClean="0">
                <a:solidFill>
                  <a:srgbClr val="000000"/>
                </a:solidFill>
                <a:latin typeface="Arial" panose="020B0604020202020204" pitchFamily="34" charset="0"/>
                <a:ea typeface="宋体"/>
                <a:cs typeface="Arial" panose="020B0604020202020204" pitchFamily="34" charset="0"/>
              </a:rPr>
              <a:t>ational</a:t>
            </a:r>
            <a:r>
              <a:rPr lang="fr-CH" altLang="zh-CN" sz="2600" i="1" dirty="0" smtClean="0">
                <a:solidFill>
                  <a:srgbClr val="000000"/>
                </a:solidFill>
                <a:latin typeface="Arial" panose="020B0604020202020204" pitchFamily="34" charset="0"/>
                <a:ea typeface="宋体"/>
                <a:cs typeface="Arial" panose="020B0604020202020204" pitchFamily="34" charset="0"/>
              </a:rPr>
              <a:t> </a:t>
            </a:r>
            <a:r>
              <a:rPr lang="fr-CH" altLang="zh-CN" sz="2600" i="1" dirty="0" smtClean="0">
                <a:solidFill>
                  <a:srgbClr val="0000FF"/>
                </a:solidFill>
                <a:latin typeface="Arial" panose="020B0604020202020204" pitchFamily="34" charset="0"/>
                <a:ea typeface="宋体"/>
                <a:cs typeface="Arial" panose="020B0604020202020204" pitchFamily="34" charset="0"/>
              </a:rPr>
              <a:t>(par ex. pour les pays du Pacifique Sud-Ouest)</a:t>
            </a:r>
            <a:endParaRPr lang="en-US" altLang="zh-CN" sz="2600" i="1" dirty="0">
              <a:solidFill>
                <a:srgbClr val="0000FF"/>
              </a:solidFill>
              <a:latin typeface="Arial" panose="020B0604020202020204" pitchFamily="34" charset="0"/>
              <a:ea typeface="宋体"/>
              <a:cs typeface="Arial" panose="020B0604020202020204" pitchFamily="34" charset="0"/>
            </a:endParaRPr>
          </a:p>
        </p:txBody>
      </p:sp>
      <p:sp>
        <p:nvSpPr>
          <p:cNvPr id="9" name="Rectangle 5"/>
          <p:cNvSpPr>
            <a:spLocks noChangeArrowheads="1"/>
          </p:cNvSpPr>
          <p:nvPr/>
        </p:nvSpPr>
        <p:spPr bwMode="auto">
          <a:xfrm>
            <a:off x="1185728" y="31082"/>
            <a:ext cx="7841832" cy="1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fontAlgn="auto" hangingPunct="1">
              <a:spcBef>
                <a:spcPct val="20000"/>
              </a:spcBef>
              <a:spcAft>
                <a:spcPts val="0"/>
              </a:spcAft>
              <a:buClrTx/>
              <a:buFontTx/>
              <a:buNone/>
            </a:pPr>
            <a:r>
              <a:rPr lang="en-US" altLang="en-US" sz="3200" b="1" dirty="0" err="1" smtClean="0">
                <a:solidFill>
                  <a:srgbClr val="000099"/>
                </a:solidFill>
                <a:latin typeface="Arial Black" pitchFamily="34" charset="0"/>
                <a:ea typeface="PMingLiU" pitchFamily="18" charset="-120"/>
              </a:rPr>
              <a:t>Programmes</a:t>
            </a:r>
            <a:r>
              <a:rPr lang="en-US" altLang="en-US" sz="3200" b="1" dirty="0" smtClean="0">
                <a:solidFill>
                  <a:srgbClr val="000099"/>
                </a:solidFill>
                <a:latin typeface="Arial Black" pitchFamily="34" charset="0"/>
                <a:ea typeface="PMingLiU" pitchFamily="18" charset="-120"/>
              </a:rPr>
              <a:t> de formation au </a:t>
            </a:r>
            <a:r>
              <a:rPr lang="en-US" altLang="en-US" sz="3200" b="1" dirty="0" err="1" smtClean="0">
                <a:solidFill>
                  <a:srgbClr val="000099"/>
                </a:solidFill>
                <a:latin typeface="Arial Black" pitchFamily="34" charset="0"/>
                <a:ea typeface="PMingLiU" pitchFamily="18" charset="-120"/>
              </a:rPr>
              <a:t>titre</a:t>
            </a:r>
            <a:r>
              <a:rPr lang="en-US" altLang="en-US" sz="3200" b="1" dirty="0">
                <a:solidFill>
                  <a:srgbClr val="000099"/>
                </a:solidFill>
                <a:latin typeface="Arial Black" pitchFamily="34" charset="0"/>
                <a:ea typeface="PMingLiU" pitchFamily="18" charset="-120"/>
              </a:rPr>
              <a:t> du </a:t>
            </a:r>
            <a:r>
              <a:rPr lang="en-US" altLang="en-US" sz="3200" b="1" dirty="0" err="1" smtClean="0">
                <a:solidFill>
                  <a:srgbClr val="000099"/>
                </a:solidFill>
                <a:latin typeface="Arial Black" pitchFamily="34" charset="0"/>
                <a:ea typeface="PMingLiU" pitchFamily="18" charset="-120"/>
              </a:rPr>
              <a:t>Projet</a:t>
            </a:r>
            <a:r>
              <a:rPr lang="en-US" altLang="en-US" sz="3200" b="1" dirty="0" smtClean="0">
                <a:solidFill>
                  <a:srgbClr val="000099"/>
                </a:solidFill>
                <a:latin typeface="Arial Black" pitchFamily="34" charset="0"/>
                <a:ea typeface="PMingLiU" pitchFamily="18" charset="-120"/>
              </a:rPr>
              <a:t> </a:t>
            </a:r>
            <a:r>
              <a:rPr lang="en-US" altLang="en-US" sz="3200" b="1" dirty="0">
                <a:solidFill>
                  <a:srgbClr val="000099"/>
                </a:solidFill>
                <a:latin typeface="Arial Black" pitchFamily="34" charset="0"/>
                <a:ea typeface="PMingLiU" pitchFamily="18" charset="-120"/>
              </a:rPr>
              <a:t>de </a:t>
            </a:r>
            <a:r>
              <a:rPr lang="en-US" altLang="en-US" sz="3200" b="1" dirty="0" err="1" smtClean="0">
                <a:solidFill>
                  <a:srgbClr val="000099"/>
                </a:solidFill>
                <a:latin typeface="Arial Black" pitchFamily="34" charset="0"/>
                <a:ea typeface="PMingLiU" pitchFamily="18" charset="-120"/>
              </a:rPr>
              <a:t>démonstration</a:t>
            </a:r>
            <a:endParaRPr lang="en-US" altLang="en-US" sz="3200" b="1" dirty="0">
              <a:solidFill>
                <a:srgbClr val="000099"/>
              </a:solidFill>
              <a:latin typeface="Arial Black" pitchFamily="34" charset="0"/>
              <a:ea typeface="PMingLiU" pitchFamily="18" charset="-120"/>
            </a:endParaRPr>
          </a:p>
        </p:txBody>
      </p:sp>
    </p:spTree>
    <p:extLst>
      <p:ext uri="{BB962C8B-B14F-4D97-AF65-F5344CB8AC3E}">
        <p14:creationId xmlns:p14="http://schemas.microsoft.com/office/powerpoint/2010/main" val="3941195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1185728" y="31082"/>
            <a:ext cx="7841832" cy="1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fontAlgn="auto" hangingPunct="1">
              <a:spcBef>
                <a:spcPct val="20000"/>
              </a:spcBef>
              <a:spcAft>
                <a:spcPts val="0"/>
              </a:spcAft>
              <a:buClrTx/>
              <a:buFontTx/>
              <a:buNone/>
            </a:pPr>
            <a:r>
              <a:rPr lang="fr-FR" altLang="en-US" sz="3200" b="1" dirty="0">
                <a:solidFill>
                  <a:srgbClr val="000099"/>
                </a:solidFill>
                <a:latin typeface="Arial Black" pitchFamily="34" charset="0"/>
                <a:ea typeface="PMingLiU" pitchFamily="18" charset="-120"/>
              </a:rPr>
              <a:t>Programmes de formation au titre du Projet de démonstration</a:t>
            </a:r>
          </a:p>
        </p:txBody>
      </p:sp>
      <p:sp>
        <p:nvSpPr>
          <p:cNvPr id="2" name="Rectangle 1"/>
          <p:cNvSpPr/>
          <p:nvPr/>
        </p:nvSpPr>
        <p:spPr>
          <a:xfrm>
            <a:off x="426255" y="1916832"/>
            <a:ext cx="8352928" cy="3677930"/>
          </a:xfrm>
          <a:prstGeom prst="rect">
            <a:avLst/>
          </a:prstGeom>
        </p:spPr>
        <p:txBody>
          <a:bodyPr wrap="square">
            <a:spAutoFit/>
          </a:bodyPr>
          <a:lstStyle/>
          <a:p>
            <a:pPr lvl="0">
              <a:spcBef>
                <a:spcPct val="20000"/>
              </a:spcBef>
              <a:buClrTx/>
            </a:pPr>
            <a:r>
              <a:rPr lang="en-GB" altLang="zh-CN" sz="2600" kern="0" dirty="0" err="1" smtClean="0">
                <a:solidFill>
                  <a:srgbClr val="000000"/>
                </a:solidFill>
                <a:ea typeface="宋体" pitchFamily="2" charset="-122"/>
              </a:rPr>
              <a:t>Également</a:t>
            </a:r>
            <a:r>
              <a:rPr lang="en-GB" altLang="zh-CN" sz="2600" kern="0" dirty="0" smtClean="0">
                <a:solidFill>
                  <a:srgbClr val="000000"/>
                </a:solidFill>
                <a:ea typeface="宋体" pitchFamily="2" charset="-122"/>
              </a:rPr>
              <a:t>:</a:t>
            </a:r>
          </a:p>
          <a:p>
            <a:pPr marL="342900" lvl="0" indent="-342900">
              <a:buClrTx/>
              <a:buFont typeface="Courier New" panose="02070309020205020404" pitchFamily="49" charset="0"/>
              <a:buChar char="o"/>
            </a:pPr>
            <a:r>
              <a:rPr lang="en-GB" altLang="zh-CN" dirty="0" smtClean="0">
                <a:solidFill>
                  <a:srgbClr val="000000"/>
                </a:solidFill>
                <a:ea typeface="宋体" pitchFamily="2" charset="-122"/>
              </a:rPr>
              <a:t>Form</a:t>
            </a:r>
            <a:r>
              <a:rPr lang="en-US" altLang="zh-CN" dirty="0" err="1" smtClean="0">
                <a:solidFill>
                  <a:srgbClr val="000000"/>
                </a:solidFill>
                <a:ea typeface="宋体" pitchFamily="2" charset="-122"/>
              </a:rPr>
              <a:t>ation</a:t>
            </a:r>
            <a:r>
              <a:rPr lang="en-US" altLang="zh-CN" dirty="0" smtClean="0">
                <a:solidFill>
                  <a:srgbClr val="000000"/>
                </a:solidFill>
                <a:ea typeface="宋体" pitchFamily="2" charset="-122"/>
              </a:rPr>
              <a:t> </a:t>
            </a:r>
            <a:r>
              <a:rPr lang="en-US" altLang="zh-CN" dirty="0" err="1" smtClean="0">
                <a:solidFill>
                  <a:srgbClr val="000000"/>
                </a:solidFill>
                <a:ea typeface="宋体" pitchFamily="2" charset="-122"/>
              </a:rPr>
              <a:t>annuelle</a:t>
            </a:r>
            <a:r>
              <a:rPr lang="en-US" altLang="zh-CN" dirty="0" smtClean="0">
                <a:solidFill>
                  <a:srgbClr val="000000"/>
                </a:solidFill>
                <a:ea typeface="宋体" pitchFamily="2" charset="-122"/>
              </a:rPr>
              <a:t> au CEPMMT (ECMWF) </a:t>
            </a:r>
            <a:r>
              <a:rPr lang="en-US" altLang="zh-CN" dirty="0">
                <a:solidFill>
                  <a:srgbClr val="000000"/>
                </a:solidFill>
                <a:ea typeface="宋体" pitchFamily="2" charset="-122"/>
              </a:rPr>
              <a:t>pour les </a:t>
            </a:r>
            <a:r>
              <a:rPr lang="en-US" altLang="zh-CN" dirty="0" err="1">
                <a:solidFill>
                  <a:srgbClr val="000000"/>
                </a:solidFill>
                <a:ea typeface="宋体" pitchFamily="2" charset="-122"/>
              </a:rPr>
              <a:t>Membres</a:t>
            </a:r>
            <a:r>
              <a:rPr lang="en-US" altLang="zh-CN" dirty="0">
                <a:solidFill>
                  <a:srgbClr val="000000"/>
                </a:solidFill>
                <a:ea typeface="宋体" pitchFamily="2" charset="-122"/>
              </a:rPr>
              <a:t> de </a:t>
            </a:r>
            <a:r>
              <a:rPr lang="en-US" altLang="zh-CN" dirty="0" err="1">
                <a:solidFill>
                  <a:srgbClr val="000000"/>
                </a:solidFill>
                <a:ea typeface="宋体" pitchFamily="2" charset="-122"/>
              </a:rPr>
              <a:t>l’OMM</a:t>
            </a:r>
            <a:endParaRPr lang="en-GB" altLang="zh-CN" sz="1000" dirty="0">
              <a:solidFill>
                <a:srgbClr val="000000"/>
              </a:solidFill>
              <a:ea typeface="宋体" pitchFamily="2" charset="-122"/>
            </a:endParaRPr>
          </a:p>
          <a:p>
            <a:pPr marL="342900" indent="-342900">
              <a:buClrTx/>
              <a:buFont typeface="Courier New" panose="02070309020205020404" pitchFamily="49" charset="0"/>
              <a:buChar char="o"/>
            </a:pPr>
            <a:r>
              <a:rPr lang="en-GB" altLang="zh-CN" dirty="0" smtClean="0">
                <a:solidFill>
                  <a:srgbClr val="000000"/>
                </a:solidFill>
                <a:ea typeface="宋体" pitchFamily="2" charset="-122"/>
              </a:rPr>
              <a:t>formation </a:t>
            </a:r>
            <a:r>
              <a:rPr lang="en-GB" altLang="zh-CN" dirty="0" err="1" smtClean="0">
                <a:solidFill>
                  <a:srgbClr val="000000"/>
                </a:solidFill>
                <a:ea typeface="宋体" pitchFamily="2" charset="-122"/>
              </a:rPr>
              <a:t>annuelle</a:t>
            </a:r>
            <a:r>
              <a:rPr lang="en-GB" altLang="zh-CN" dirty="0" smtClean="0">
                <a:solidFill>
                  <a:srgbClr val="000000"/>
                </a:solidFill>
                <a:ea typeface="宋体" pitchFamily="2" charset="-122"/>
              </a:rPr>
              <a:t> au DWD (</a:t>
            </a:r>
            <a:r>
              <a:rPr lang="en-GB" altLang="zh-CN" dirty="0" err="1" smtClean="0">
                <a:solidFill>
                  <a:srgbClr val="000000"/>
                </a:solidFill>
                <a:ea typeface="宋体" pitchFamily="2" charset="-122"/>
              </a:rPr>
              <a:t>Allemagne</a:t>
            </a:r>
            <a:r>
              <a:rPr lang="en-GB" altLang="zh-CN" dirty="0" smtClean="0">
                <a:solidFill>
                  <a:srgbClr val="000000"/>
                </a:solidFill>
                <a:ea typeface="宋体" pitchFamily="2" charset="-122"/>
              </a:rPr>
              <a:t>) </a:t>
            </a:r>
            <a:r>
              <a:rPr lang="en-GB" altLang="zh-CN" dirty="0" err="1" smtClean="0">
                <a:solidFill>
                  <a:srgbClr val="000000"/>
                </a:solidFill>
                <a:ea typeface="宋体" pitchFamily="2" charset="-122"/>
              </a:rPr>
              <a:t>sur</a:t>
            </a:r>
            <a:r>
              <a:rPr lang="en-GB" altLang="zh-CN" dirty="0" smtClean="0">
                <a:solidFill>
                  <a:srgbClr val="000000"/>
                </a:solidFill>
                <a:ea typeface="宋体" pitchFamily="2" charset="-122"/>
              </a:rPr>
              <a:t> COSMO (en phase avec le SWFDP)</a:t>
            </a:r>
            <a:r>
              <a:rPr lang="en-US" altLang="zh-CN" dirty="0" smtClean="0">
                <a:solidFill>
                  <a:srgbClr val="000000"/>
                </a:solidFill>
                <a:ea typeface="宋体" pitchFamily="2" charset="-122"/>
              </a:rPr>
              <a:t> </a:t>
            </a:r>
          </a:p>
          <a:p>
            <a:pPr marL="342900" indent="-342900">
              <a:buClrTx/>
              <a:buFont typeface="Courier New" panose="02070309020205020404" pitchFamily="49" charset="0"/>
              <a:buChar char="o"/>
            </a:pPr>
            <a:r>
              <a:rPr lang="fr-FR" altLang="zh-CN" dirty="0" smtClean="0">
                <a:solidFill>
                  <a:srgbClr val="000000"/>
                </a:solidFill>
                <a:ea typeface="宋体" pitchFamily="2" charset="-122"/>
              </a:rPr>
              <a:t>Centres régionaux </a:t>
            </a:r>
            <a:r>
              <a:rPr lang="fr-FR" altLang="zh-CN" dirty="0">
                <a:solidFill>
                  <a:srgbClr val="000000"/>
                </a:solidFill>
                <a:ea typeface="宋体" pitchFamily="2" charset="-122"/>
              </a:rPr>
              <a:t>de formation </a:t>
            </a:r>
            <a:r>
              <a:rPr lang="fr-FR" altLang="zh-CN" dirty="0" smtClean="0">
                <a:solidFill>
                  <a:srgbClr val="000000"/>
                </a:solidFill>
                <a:ea typeface="宋体" pitchFamily="2" charset="-122"/>
              </a:rPr>
              <a:t>professionnelle </a:t>
            </a:r>
            <a:r>
              <a:rPr lang="en-GB" altLang="zh-CN" dirty="0" smtClean="0">
                <a:solidFill>
                  <a:srgbClr val="000000"/>
                </a:solidFill>
                <a:ea typeface="宋体" pitchFamily="2" charset="-122"/>
              </a:rPr>
              <a:t>(programmes de formation à la </a:t>
            </a:r>
            <a:r>
              <a:rPr lang="en-GB" altLang="zh-CN" dirty="0" err="1" smtClean="0">
                <a:solidFill>
                  <a:srgbClr val="000000"/>
                </a:solidFill>
                <a:ea typeface="宋体" pitchFamily="2" charset="-122"/>
              </a:rPr>
              <a:t>prévision</a:t>
            </a:r>
            <a:r>
              <a:rPr lang="en-GB" altLang="zh-CN" dirty="0" smtClean="0">
                <a:solidFill>
                  <a:srgbClr val="000000"/>
                </a:solidFill>
                <a:ea typeface="宋体" pitchFamily="2" charset="-122"/>
              </a:rPr>
              <a:t>  </a:t>
            </a:r>
            <a:r>
              <a:rPr lang="en-GB" altLang="zh-CN" dirty="0" err="1" smtClean="0">
                <a:solidFill>
                  <a:srgbClr val="000000"/>
                </a:solidFill>
                <a:ea typeface="宋体" pitchFamily="2" charset="-122"/>
              </a:rPr>
              <a:t>alignés</a:t>
            </a:r>
            <a:r>
              <a:rPr lang="en-GB" altLang="zh-CN" dirty="0" smtClean="0">
                <a:solidFill>
                  <a:srgbClr val="000000"/>
                </a:solidFill>
                <a:ea typeface="宋体" pitchFamily="2" charset="-122"/>
              </a:rPr>
              <a:t> avec le  </a:t>
            </a:r>
            <a:r>
              <a:rPr lang="en-GB" altLang="zh-CN" dirty="0" err="1" smtClean="0">
                <a:solidFill>
                  <a:srgbClr val="000000"/>
                </a:solidFill>
                <a:ea typeface="宋体" pitchFamily="2" charset="-122"/>
              </a:rPr>
              <a:t>Projet</a:t>
            </a:r>
            <a:r>
              <a:rPr lang="en-GB" altLang="zh-CN" dirty="0" smtClean="0">
                <a:solidFill>
                  <a:srgbClr val="000000"/>
                </a:solidFill>
                <a:ea typeface="宋体" pitchFamily="2" charset="-122"/>
              </a:rPr>
              <a:t> de </a:t>
            </a:r>
            <a:r>
              <a:rPr lang="en-GB" altLang="zh-CN" dirty="0" err="1" smtClean="0">
                <a:solidFill>
                  <a:srgbClr val="000000"/>
                </a:solidFill>
                <a:ea typeface="宋体" pitchFamily="2" charset="-122"/>
              </a:rPr>
              <a:t>démonstration</a:t>
            </a:r>
            <a:r>
              <a:rPr lang="en-GB" altLang="zh-CN" dirty="0" smtClean="0">
                <a:solidFill>
                  <a:srgbClr val="000000"/>
                </a:solidFill>
                <a:ea typeface="宋体" pitchFamily="2" charset="-122"/>
              </a:rPr>
              <a:t>)</a:t>
            </a:r>
            <a:endParaRPr lang="en-GB" altLang="zh-CN" dirty="0">
              <a:solidFill>
                <a:srgbClr val="000000"/>
              </a:solidFill>
              <a:ea typeface="宋体" pitchFamily="2" charset="-122"/>
            </a:endParaRPr>
          </a:p>
        </p:txBody>
      </p:sp>
    </p:spTree>
    <p:extLst>
      <p:ext uri="{BB962C8B-B14F-4D97-AF65-F5344CB8AC3E}">
        <p14:creationId xmlns:p14="http://schemas.microsoft.com/office/powerpoint/2010/main" val="2129122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sz="3600" b="1" dirty="0" smtClean="0">
                <a:solidFill>
                  <a:srgbClr val="0000FF"/>
                </a:solidFill>
              </a:rPr>
              <a:t>Sources de financement du SWFDP &amp; Management</a:t>
            </a:r>
            <a:endParaRPr lang="en-US" sz="3600" b="1" dirty="0">
              <a:solidFill>
                <a:srgbClr val="0000FF"/>
              </a:solidFill>
            </a:endParaRPr>
          </a:p>
        </p:txBody>
      </p:sp>
      <p:sp>
        <p:nvSpPr>
          <p:cNvPr id="3" name="Footer Placeholder 2"/>
          <p:cNvSpPr>
            <a:spLocks noGrp="1"/>
          </p:cNvSpPr>
          <p:nvPr>
            <p:ph type="ftr" sz="quarter" idx="10"/>
          </p:nvPr>
        </p:nvSpPr>
        <p:spPr/>
        <p:txBody>
          <a:bodyPr/>
          <a:lstStyle/>
          <a:p>
            <a:pPr>
              <a:defRPr/>
            </a:pPr>
            <a:r>
              <a:rPr lang="en-US" smtClean="0">
                <a:solidFill>
                  <a:srgbClr val="000000"/>
                </a:solidFill>
              </a:rPr>
              <a:t>test footer</a:t>
            </a:r>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fld id="{303DC647-779B-4780-87FB-29A091C819D6}" type="slidenum">
              <a:rPr lang="en-US" altLang="en-US" smtClean="0">
                <a:solidFill>
                  <a:srgbClr val="000000"/>
                </a:solidFill>
              </a:rPr>
              <a:pPr>
                <a:defRPr/>
              </a:pPr>
              <a:t>34</a:t>
            </a:fld>
            <a:endParaRPr lang="en-US" altLang="en-US">
              <a:solidFill>
                <a:srgbClr val="000000"/>
              </a:solidFill>
            </a:endParaRPr>
          </a:p>
        </p:txBody>
      </p:sp>
      <p:sp>
        <p:nvSpPr>
          <p:cNvPr id="6" name="Rectangle 5"/>
          <p:cNvSpPr/>
          <p:nvPr/>
        </p:nvSpPr>
        <p:spPr>
          <a:xfrm>
            <a:off x="251520" y="1268760"/>
            <a:ext cx="8352928" cy="5115246"/>
          </a:xfrm>
          <a:prstGeom prst="rect">
            <a:avLst/>
          </a:prstGeom>
        </p:spPr>
        <p:txBody>
          <a:bodyPr wrap="square">
            <a:spAutoFit/>
          </a:bodyPr>
          <a:lstStyle/>
          <a:p>
            <a:pPr marL="457200" lvl="0" indent="-457200">
              <a:spcBef>
                <a:spcPct val="20000"/>
              </a:spcBef>
              <a:buClrTx/>
              <a:buFont typeface="Arial" panose="020B0604020202020204" pitchFamily="34" charset="0"/>
              <a:buChar char="•"/>
            </a:pPr>
            <a:r>
              <a:rPr lang="fr-CH" altLang="zh-CN" sz="2600" b="1" kern="0" dirty="0" smtClean="0">
                <a:solidFill>
                  <a:srgbClr val="000000"/>
                </a:solidFill>
                <a:ea typeface="宋体" pitchFamily="2" charset="-122"/>
              </a:rPr>
              <a:t>Norvège</a:t>
            </a:r>
            <a:r>
              <a:rPr lang="fr-CH" altLang="zh-CN" sz="2600" kern="0" dirty="0" smtClean="0">
                <a:solidFill>
                  <a:srgbClr val="000000"/>
                </a:solidFill>
                <a:ea typeface="宋体" pitchFamily="2" charset="-122"/>
              </a:rPr>
              <a:t> – SWFDP de la région australe et orientale de l’Afrique</a:t>
            </a:r>
          </a:p>
          <a:p>
            <a:pPr marL="457200" lvl="0" indent="-457200">
              <a:spcBef>
                <a:spcPct val="20000"/>
              </a:spcBef>
              <a:buClrTx/>
              <a:buFont typeface="Arial" panose="020B0604020202020204" pitchFamily="34" charset="0"/>
              <a:buChar char="•"/>
            </a:pPr>
            <a:r>
              <a:rPr lang="fr-CH" altLang="zh-CN" sz="2600" b="1" kern="0" dirty="0" smtClean="0">
                <a:solidFill>
                  <a:srgbClr val="000000"/>
                </a:solidFill>
                <a:ea typeface="宋体" pitchFamily="2" charset="-122"/>
              </a:rPr>
              <a:t>Agence météorologique de la </a:t>
            </a:r>
            <a:r>
              <a:rPr lang="fr-CH" altLang="zh-CN" sz="2600" b="1" kern="0" dirty="0">
                <a:solidFill>
                  <a:srgbClr val="000000"/>
                </a:solidFill>
                <a:ea typeface="宋体" pitchFamily="2" charset="-122"/>
              </a:rPr>
              <a:t>C</a:t>
            </a:r>
            <a:r>
              <a:rPr lang="fr-CH" altLang="zh-CN" sz="2600" b="1" kern="0" dirty="0" smtClean="0">
                <a:solidFill>
                  <a:srgbClr val="000000"/>
                </a:solidFill>
                <a:ea typeface="宋体" pitchFamily="2" charset="-122"/>
              </a:rPr>
              <a:t>orée et financement CREWS </a:t>
            </a:r>
            <a:r>
              <a:rPr lang="fr-CH" altLang="zh-CN" sz="2600" kern="0" dirty="0" smtClean="0">
                <a:solidFill>
                  <a:srgbClr val="000000"/>
                </a:solidFill>
                <a:ea typeface="宋体" pitchFamily="2" charset="-122"/>
              </a:rPr>
              <a:t>– SWFDP  de l’Afrique occidentale</a:t>
            </a:r>
          </a:p>
          <a:p>
            <a:pPr marL="457200" lvl="0" indent="-457200">
              <a:spcBef>
                <a:spcPct val="20000"/>
              </a:spcBef>
              <a:buClrTx/>
              <a:buFont typeface="Arial" panose="020B0604020202020204" pitchFamily="34" charset="0"/>
              <a:buChar char="•"/>
            </a:pPr>
            <a:r>
              <a:rPr lang="fr-CH" altLang="zh-CN" sz="2600" b="1" kern="0" dirty="0" smtClean="0">
                <a:solidFill>
                  <a:srgbClr val="000000"/>
                </a:solidFill>
                <a:ea typeface="宋体" pitchFamily="2" charset="-122"/>
              </a:rPr>
              <a:t>CREWS-Canada et CREWS </a:t>
            </a:r>
            <a:r>
              <a:rPr lang="fr-CH" altLang="zh-CN" sz="2600" b="1" kern="0" dirty="0">
                <a:solidFill>
                  <a:srgbClr val="000000"/>
                </a:solidFill>
                <a:ea typeface="宋体" pitchFamily="2" charset="-122"/>
              </a:rPr>
              <a:t>– Donateurs multiples </a:t>
            </a:r>
            <a:r>
              <a:rPr lang="fr-CH" altLang="zh-CN" sz="2600" b="1" kern="0" dirty="0" smtClean="0">
                <a:solidFill>
                  <a:srgbClr val="000000"/>
                </a:solidFill>
                <a:ea typeface="宋体" pitchFamily="2" charset="-122"/>
              </a:rPr>
              <a:t> </a:t>
            </a:r>
            <a:r>
              <a:rPr lang="fr-CH" altLang="zh-CN" sz="2600" kern="0" dirty="0" smtClean="0">
                <a:solidFill>
                  <a:srgbClr val="000000"/>
                </a:solidFill>
                <a:ea typeface="宋体" pitchFamily="2" charset="-122"/>
              </a:rPr>
              <a:t>– SWFDP  Asie du Sud-Est, Petits </a:t>
            </a:r>
            <a:r>
              <a:rPr lang="fr-CH" altLang="zh-CN" sz="2600" kern="0" dirty="0">
                <a:solidFill>
                  <a:srgbClr val="000000"/>
                </a:solidFill>
                <a:ea typeface="宋体" pitchFamily="2" charset="-122"/>
              </a:rPr>
              <a:t>E</a:t>
            </a:r>
            <a:r>
              <a:rPr lang="fr-CH" altLang="zh-CN" sz="2600" kern="0" dirty="0" smtClean="0">
                <a:solidFill>
                  <a:srgbClr val="000000"/>
                </a:solidFill>
                <a:ea typeface="宋体" pitchFamily="2" charset="-122"/>
              </a:rPr>
              <a:t>tats insulaires (</a:t>
            </a:r>
            <a:r>
              <a:rPr lang="fr-CH" altLang="zh-CN" sz="2600" kern="0" dirty="0" err="1" smtClean="0">
                <a:solidFill>
                  <a:srgbClr val="000000"/>
                </a:solidFill>
                <a:ea typeface="宋体" pitchFamily="2" charset="-122"/>
              </a:rPr>
              <a:t>Pacifiqe</a:t>
            </a:r>
            <a:r>
              <a:rPr lang="fr-CH" altLang="zh-CN" sz="2600" kern="0" dirty="0" smtClean="0">
                <a:solidFill>
                  <a:srgbClr val="000000"/>
                </a:solidFill>
                <a:ea typeface="宋体" pitchFamily="2" charset="-122"/>
              </a:rPr>
              <a:t> Sud, </a:t>
            </a:r>
            <a:r>
              <a:rPr lang="fr-CH" altLang="zh-CN" sz="2600" kern="0" dirty="0" err="1" smtClean="0">
                <a:solidFill>
                  <a:srgbClr val="000000"/>
                </a:solidFill>
                <a:ea typeface="宋体" pitchFamily="2" charset="-122"/>
              </a:rPr>
              <a:t>Caraibbe</a:t>
            </a:r>
            <a:r>
              <a:rPr lang="fr-CH" altLang="zh-CN" sz="2600" kern="0" dirty="0" smtClean="0">
                <a:solidFill>
                  <a:srgbClr val="000000"/>
                </a:solidFill>
                <a:ea typeface="宋体" pitchFamily="2" charset="-122"/>
              </a:rPr>
              <a:t>)</a:t>
            </a:r>
          </a:p>
          <a:p>
            <a:pPr marL="457200" lvl="0" indent="-457200">
              <a:spcBef>
                <a:spcPct val="20000"/>
              </a:spcBef>
              <a:buClrTx/>
              <a:buFont typeface="Arial" panose="020B0604020202020204" pitchFamily="34" charset="0"/>
              <a:buChar char="•"/>
            </a:pPr>
            <a:r>
              <a:rPr lang="fr-CH" altLang="zh-CN" sz="2600" b="1" kern="0" dirty="0" smtClean="0">
                <a:solidFill>
                  <a:srgbClr val="FF0000"/>
                </a:solidFill>
                <a:ea typeface="宋体" pitchFamily="2" charset="-122"/>
              </a:rPr>
              <a:t>Afrique Centrale???</a:t>
            </a:r>
          </a:p>
          <a:p>
            <a:pPr marL="457200" lvl="0" indent="-457200">
              <a:spcBef>
                <a:spcPct val="20000"/>
              </a:spcBef>
              <a:buClrTx/>
              <a:buFont typeface="Arial" panose="020B0604020202020204" pitchFamily="34" charset="0"/>
              <a:buChar char="•"/>
            </a:pPr>
            <a:r>
              <a:rPr lang="en-GB" altLang="zh-CN" b="1" dirty="0" smtClean="0">
                <a:solidFill>
                  <a:srgbClr val="000000"/>
                </a:solidFill>
                <a:ea typeface="宋体" pitchFamily="2" charset="-122"/>
              </a:rPr>
              <a:t>Jointly Managed by WMO </a:t>
            </a:r>
            <a:r>
              <a:rPr lang="en-GB" altLang="zh-CN" b="1" dirty="0" err="1" smtClean="0">
                <a:solidFill>
                  <a:srgbClr val="000000"/>
                </a:solidFill>
                <a:ea typeface="宋体" pitchFamily="2" charset="-122"/>
              </a:rPr>
              <a:t>Gobal</a:t>
            </a:r>
            <a:r>
              <a:rPr lang="en-GB" altLang="zh-CN" b="1" dirty="0" smtClean="0">
                <a:solidFill>
                  <a:srgbClr val="000000"/>
                </a:solidFill>
                <a:ea typeface="宋体" pitchFamily="2" charset="-122"/>
              </a:rPr>
              <a:t> Data-processing and Forecasting System and Public Weather Services Divisions </a:t>
            </a:r>
            <a:endParaRPr lang="en-GB" altLang="zh-CN" b="1" dirty="0">
              <a:solidFill>
                <a:srgbClr val="000000"/>
              </a:solidFill>
              <a:ea typeface="宋体" pitchFamily="2" charset="-122"/>
            </a:endParaRPr>
          </a:p>
        </p:txBody>
      </p:sp>
    </p:spTree>
    <p:extLst>
      <p:ext uri="{BB962C8B-B14F-4D97-AF65-F5344CB8AC3E}">
        <p14:creationId xmlns:p14="http://schemas.microsoft.com/office/powerpoint/2010/main" val="959327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fr-CH" b="1" dirty="0" err="1">
                <a:solidFill>
                  <a:schemeClr val="tx2"/>
                </a:solidFill>
              </a:rPr>
              <a:t>Implementation</a:t>
            </a:r>
            <a:r>
              <a:rPr lang="fr-CH" b="1" dirty="0">
                <a:solidFill>
                  <a:schemeClr val="tx2"/>
                </a:solidFill>
              </a:rPr>
              <a:t> </a:t>
            </a:r>
            <a:r>
              <a:rPr lang="fr-CH" b="1" dirty="0" smtClean="0">
                <a:solidFill>
                  <a:schemeClr val="tx2"/>
                </a:solidFill>
              </a:rPr>
              <a:t>de CAP favoriser par SWFDP</a:t>
            </a:r>
            <a:endParaRPr lang="en-US" b="1" dirty="0">
              <a:solidFill>
                <a:schemeClr val="tx2"/>
              </a:solidFill>
            </a:endParaRPr>
          </a:p>
        </p:txBody>
      </p:sp>
      <p:sp>
        <p:nvSpPr>
          <p:cNvPr id="3" name="Content Placeholder 2"/>
          <p:cNvSpPr>
            <a:spLocks noGrp="1"/>
          </p:cNvSpPr>
          <p:nvPr>
            <p:ph idx="1"/>
          </p:nvPr>
        </p:nvSpPr>
        <p:spPr>
          <a:xfrm>
            <a:off x="457200" y="1585119"/>
            <a:ext cx="8219256" cy="4525963"/>
          </a:xfrm>
        </p:spPr>
        <p:txBody>
          <a:bodyPr>
            <a:noAutofit/>
          </a:bodyPr>
          <a:lstStyle/>
          <a:p>
            <a:r>
              <a:rPr lang="fr-CH" sz="4000" dirty="0" smtClean="0"/>
              <a:t>Assistance aux Membres pour la mise en place de CAP</a:t>
            </a:r>
            <a:endParaRPr lang="fr-CH" sz="4000" dirty="0"/>
          </a:p>
          <a:p>
            <a:pPr marL="742950" lvl="2" indent="-342900">
              <a:buFont typeface="Courier New" panose="02070309020205020404" pitchFamily="49" charset="0"/>
              <a:buChar char="o"/>
            </a:pPr>
            <a:r>
              <a:rPr lang="fr-CH" sz="4000" dirty="0" smtClean="0"/>
              <a:t>Visite d‘experts et formation </a:t>
            </a:r>
          </a:p>
          <a:p>
            <a:pPr marL="742950" lvl="2" indent="-342900">
              <a:buFont typeface="Courier New" panose="02070309020205020404" pitchFamily="49" charset="0"/>
              <a:buChar char="o"/>
            </a:pPr>
            <a:r>
              <a:rPr lang="fr-CH" sz="4000" dirty="0" smtClean="0"/>
              <a:t>Appui aux pays les moins </a:t>
            </a:r>
            <a:r>
              <a:rPr lang="fr-CH" sz="4000" dirty="0" err="1" smtClean="0"/>
              <a:t>developpés</a:t>
            </a:r>
            <a:r>
              <a:rPr lang="fr-CH" sz="4000" dirty="0"/>
              <a:t> </a:t>
            </a:r>
            <a:r>
              <a:rPr lang="fr-CH" sz="4000" dirty="0" smtClean="0"/>
              <a:t>ou en </a:t>
            </a:r>
            <a:r>
              <a:rPr lang="fr-CH" sz="4000" dirty="0" err="1" smtClean="0"/>
              <a:t>developpement</a:t>
            </a:r>
            <a:endParaRPr lang="fr-CH" sz="4000" dirty="0"/>
          </a:p>
          <a:p>
            <a:r>
              <a:rPr lang="fr-CH" sz="4000" dirty="0" smtClean="0"/>
              <a:t>Ressources requises </a:t>
            </a:r>
            <a:endParaRPr lang="fr-CH" sz="4000" dirty="0" smtClean="0">
              <a:latin typeface="Calibri Light" panose="020F0302020204030204" pitchFamily="34" charset="0"/>
            </a:endParaRPr>
          </a:p>
          <a:p>
            <a:endParaRPr lang="en-US" sz="4000" dirty="0"/>
          </a:p>
        </p:txBody>
      </p:sp>
      <p:sp>
        <p:nvSpPr>
          <p:cNvPr id="5" name="Slide Number Placeholder 4"/>
          <p:cNvSpPr>
            <a:spLocks noGrp="1"/>
          </p:cNvSpPr>
          <p:nvPr>
            <p:ph type="sldNum" sz="quarter" idx="4294967295"/>
          </p:nvPr>
        </p:nvSpPr>
        <p:spPr>
          <a:xfrm>
            <a:off x="5867400" y="6478588"/>
            <a:ext cx="1152525" cy="312737"/>
          </a:xfrm>
          <a:prstGeom prst="rect">
            <a:avLst/>
          </a:prstGeom>
        </p:spPr>
        <p:txBody>
          <a:bodyPr/>
          <a:lstStyle/>
          <a:p>
            <a:pPr>
              <a:defRPr/>
            </a:pPr>
            <a:fld id="{5DAAAE75-4678-41A7-A295-D5DF0331B8F5}" type="slidenum">
              <a:rPr lang="en-US" altLang="en-US" smtClean="0">
                <a:solidFill>
                  <a:prstClr val="black">
                    <a:tint val="75000"/>
                  </a:prstClr>
                </a:solidFill>
              </a:rPr>
              <a:pPr>
                <a:defRPr/>
              </a:pPr>
              <a:t>35</a:t>
            </a:fld>
            <a:endParaRPr lang="en-US" altLang="en-US">
              <a:solidFill>
                <a:prstClr val="black">
                  <a:tint val="75000"/>
                </a:prstClr>
              </a:solidFill>
            </a:endParaRPr>
          </a:p>
        </p:txBody>
      </p:sp>
    </p:spTree>
    <p:extLst>
      <p:ext uri="{BB962C8B-B14F-4D97-AF65-F5344CB8AC3E}">
        <p14:creationId xmlns:p14="http://schemas.microsoft.com/office/powerpoint/2010/main" val="169242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b="1" dirty="0" smtClean="0">
                <a:solidFill>
                  <a:srgbClr val="0070C0"/>
                </a:solidFill>
              </a:rPr>
              <a:t>Zone de couverture potentielle pour l’Afrique Centrale – </a:t>
            </a:r>
            <a:r>
              <a:rPr lang="fr-CH" b="1" dirty="0" smtClean="0">
                <a:solidFill>
                  <a:srgbClr val="FF0000"/>
                </a:solidFill>
              </a:rPr>
              <a:t>Financement Requis</a:t>
            </a:r>
            <a:endParaRPr lang="en-US" b="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solidFill>
                  <a:srgbClr val="000000"/>
                </a:solidFill>
              </a:rPr>
              <a:t>test footer</a:t>
            </a:r>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BBFFD56F-D5F2-4886-A552-FC3A42B18B9A}" type="slidenum">
              <a:rPr lang="en-US" altLang="en-US" smtClean="0">
                <a:solidFill>
                  <a:srgbClr val="000000"/>
                </a:solidFill>
              </a:rPr>
              <a:pPr>
                <a:defRPr/>
              </a:pPr>
              <a:t>36</a:t>
            </a:fld>
            <a:endParaRPr lang="en-US" altLang="en-US">
              <a:solidFill>
                <a:srgbClr val="00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052736"/>
            <a:ext cx="849694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5856" y="1556792"/>
            <a:ext cx="2016224" cy="3528392"/>
          </a:xfrm>
          <a:prstGeom prst="rect">
            <a:avLst/>
          </a:prstGeom>
          <a:noFill/>
          <a:ln w="47625">
            <a:solidFill>
              <a:srgbClr val="FF000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12095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6000" b="1" dirty="0" err="1" smtClean="0">
                <a:latin typeface="Arial" charset="0"/>
              </a:rPr>
              <a:t>Merci</a:t>
            </a:r>
            <a:r>
              <a:rPr lang="en-GB" altLang="en-US" sz="6000" b="1" dirty="0" smtClean="0">
                <a:latin typeface="Arial" charset="0"/>
              </a:rPr>
              <a:t> </a:t>
            </a:r>
            <a:endParaRPr lang="en-US" altLang="en-US" sz="2800" dirty="0">
              <a:latin typeface="Arial" charset="0"/>
            </a:endParaRPr>
          </a:p>
        </p:txBody>
      </p:sp>
      <p:sp>
        <p:nvSpPr>
          <p:cNvPr id="2" name="TextBox 1"/>
          <p:cNvSpPr txBox="1"/>
          <p:nvPr/>
        </p:nvSpPr>
        <p:spPr>
          <a:xfrm>
            <a:off x="205861" y="4149080"/>
            <a:ext cx="7205819" cy="1877437"/>
          </a:xfrm>
          <a:prstGeom prst="rect">
            <a:avLst/>
          </a:prstGeom>
          <a:noFill/>
        </p:spPr>
        <p:txBody>
          <a:bodyPr wrap="none" rtlCol="0">
            <a:spAutoFit/>
          </a:bodyPr>
          <a:lstStyle/>
          <a:p>
            <a:r>
              <a:rPr lang="fr-CH" sz="2000" u="sng" dirty="0" smtClean="0"/>
              <a:t>DPFS (WDS)</a:t>
            </a:r>
          </a:p>
          <a:p>
            <a:r>
              <a:rPr lang="fr-CH" sz="1600" dirty="0" smtClean="0"/>
              <a:t>Abdoulaye </a:t>
            </a:r>
            <a:r>
              <a:rPr lang="fr-CH" sz="1600" dirty="0" err="1" smtClean="0"/>
              <a:t>Harou</a:t>
            </a:r>
            <a:r>
              <a:rPr lang="fr-CH" sz="1600" dirty="0" smtClean="0"/>
              <a:t>, Chef de DPFS </a:t>
            </a:r>
            <a:r>
              <a:rPr lang="fr-CH" sz="1600" dirty="0" smtClean="0">
                <a:solidFill>
                  <a:srgbClr val="000099"/>
                </a:solidFill>
              </a:rPr>
              <a:t>(AHarou@wmo.int)</a:t>
            </a:r>
          </a:p>
          <a:p>
            <a:r>
              <a:rPr lang="fr-CH" sz="1600" dirty="0" err="1" smtClean="0"/>
              <a:t>Eunha</a:t>
            </a:r>
            <a:r>
              <a:rPr lang="fr-CH" sz="1600" dirty="0" smtClean="0"/>
              <a:t> Lim  </a:t>
            </a:r>
            <a:r>
              <a:rPr lang="fr-CH" sz="1600" dirty="0" smtClean="0">
                <a:solidFill>
                  <a:srgbClr val="000099"/>
                </a:solidFill>
              </a:rPr>
              <a:t>(elim@wmo.int</a:t>
            </a:r>
            <a:r>
              <a:rPr lang="fr-CH" sz="1600" dirty="0">
                <a:solidFill>
                  <a:srgbClr val="000099"/>
                </a:solidFill>
              </a:rPr>
              <a:t>)</a:t>
            </a:r>
          </a:p>
          <a:p>
            <a:r>
              <a:rPr lang="fr-CH" sz="1600" dirty="0" smtClean="0"/>
              <a:t>Ata Hussain, </a:t>
            </a:r>
            <a:r>
              <a:rPr lang="fr-CH" sz="1600" dirty="0"/>
              <a:t>responsable de la </a:t>
            </a:r>
            <a:r>
              <a:rPr lang="fr-CH" sz="1600" dirty="0" smtClean="0"/>
              <a:t>coordination de SWFDP</a:t>
            </a:r>
            <a:r>
              <a:rPr lang="fr-CH" sz="1600" dirty="0" smtClean="0">
                <a:solidFill>
                  <a:srgbClr val="000099"/>
                </a:solidFill>
              </a:rPr>
              <a:t>(AHussain@wmo.int)</a:t>
            </a:r>
          </a:p>
          <a:p>
            <a:r>
              <a:rPr lang="fr-CH" sz="1600" dirty="0" smtClean="0"/>
              <a:t>Pascale Gomez, </a:t>
            </a:r>
            <a:r>
              <a:rPr lang="fr-CH" sz="1600" dirty="0"/>
              <a:t>secrétaire </a:t>
            </a:r>
            <a:r>
              <a:rPr lang="fr-CH" sz="1600" dirty="0" smtClean="0"/>
              <a:t>principale </a:t>
            </a:r>
            <a:r>
              <a:rPr lang="fr-CH" sz="1600" dirty="0" smtClean="0">
                <a:solidFill>
                  <a:srgbClr val="000099"/>
                </a:solidFill>
              </a:rPr>
              <a:t>(PGomez@wmo.int)</a:t>
            </a:r>
            <a:endParaRPr lang="en-US" sz="1600"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914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000">
                <a:solidFill>
                  <a:srgbClr val="FFFFFF"/>
                </a:solidFill>
                <a:latin typeface="Arial Black" pitchFamily="34" charset="0"/>
              </a:rPr>
              <a:t>WMO</a:t>
            </a:r>
          </a:p>
        </p:txBody>
      </p:sp>
      <p:sp>
        <p:nvSpPr>
          <p:cNvPr id="70659" name="Rectangle 3"/>
          <p:cNvSpPr>
            <a:spLocks noGrp="1" noChangeArrowheads="1"/>
          </p:cNvSpPr>
          <p:nvPr>
            <p:ph type="body" idx="1"/>
          </p:nvPr>
        </p:nvSpPr>
        <p:spPr>
          <a:xfrm>
            <a:off x="228600" y="1293813"/>
            <a:ext cx="2759075" cy="501521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spcCol="0">
            <a:spAutoFit/>
          </a:bodyPr>
          <a:lstStyle/>
          <a:p>
            <a:pPr marL="0" lvl="2" indent="0">
              <a:lnSpc>
                <a:spcPct val="90000"/>
              </a:lnSpc>
              <a:spcBef>
                <a:spcPts val="0"/>
              </a:spcBef>
              <a:buClr>
                <a:schemeClr val="tx1"/>
              </a:buClr>
              <a:buFont typeface="Wingdings" pitchFamily="2" charset="2"/>
              <a:buNone/>
              <a:defRPr/>
            </a:pPr>
            <a:r>
              <a:rPr lang="en-GB" altLang="zh-CN" sz="1600" b="1" kern="100" dirty="0" err="1" smtClean="0">
                <a:solidFill>
                  <a:srgbClr val="990099"/>
                </a:solidFill>
                <a:ea typeface="宋体" pitchFamily="2" charset="-122"/>
              </a:rPr>
              <a:t>Axé</a:t>
            </a:r>
            <a:r>
              <a:rPr lang="en-GB" altLang="zh-CN" sz="1600" b="1" kern="100" dirty="0" smtClean="0">
                <a:solidFill>
                  <a:srgbClr val="990099"/>
                </a:solidFill>
                <a:ea typeface="宋体" pitchFamily="2" charset="-122"/>
              </a:rPr>
              <a:t> </a:t>
            </a:r>
            <a:r>
              <a:rPr lang="en-GB" altLang="zh-CN" sz="1600" b="1" kern="100" dirty="0" err="1" smtClean="0">
                <a:solidFill>
                  <a:srgbClr val="990099"/>
                </a:solidFill>
                <a:ea typeface="宋体" pitchFamily="2" charset="-122"/>
              </a:rPr>
              <a:t>sur</a:t>
            </a:r>
            <a:r>
              <a:rPr lang="en-GB" altLang="zh-CN" sz="1600" b="1" kern="100" dirty="0" smtClean="0">
                <a:solidFill>
                  <a:srgbClr val="990099"/>
                </a:solidFill>
                <a:ea typeface="宋体" pitchFamily="2" charset="-122"/>
              </a:rPr>
              <a:t>?</a:t>
            </a: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Fortes </a:t>
            </a:r>
            <a:r>
              <a:rPr lang="en-GB" altLang="zh-CN" sz="1600" kern="100" dirty="0" err="1" smtClean="0">
                <a:ea typeface="宋体" pitchFamily="2" charset="-122"/>
              </a:rPr>
              <a:t>pluies</a:t>
            </a:r>
            <a:r>
              <a:rPr lang="en-GB" altLang="zh-CN" sz="1600" kern="100" dirty="0" smtClean="0">
                <a:ea typeface="宋体" pitchFamily="2" charset="-122"/>
              </a:rPr>
              <a:t> et dangers </a:t>
            </a:r>
            <a:r>
              <a:rPr lang="en-GB" altLang="zh-CN" sz="1600" kern="100" dirty="0" err="1" smtClean="0">
                <a:ea typeface="宋体" pitchFamily="2" charset="-122"/>
              </a:rPr>
              <a:t>associés</a:t>
            </a:r>
            <a:r>
              <a:rPr lang="en-GB" altLang="zh-CN" sz="1600" kern="100" dirty="0" smtClean="0">
                <a:ea typeface="宋体" pitchFamily="2" charset="-122"/>
              </a:rPr>
              <a:t> (</a:t>
            </a:r>
            <a:r>
              <a:rPr lang="en-GB" altLang="zh-CN" sz="1600" kern="100" dirty="0" err="1" smtClean="0">
                <a:ea typeface="宋体" pitchFamily="2" charset="-122"/>
              </a:rPr>
              <a:t>inondations</a:t>
            </a:r>
            <a:r>
              <a:rPr lang="en-GB" altLang="zh-CN" sz="1600" kern="100" dirty="0" smtClean="0">
                <a:ea typeface="宋体" pitchFamily="2" charset="-122"/>
              </a:rPr>
              <a:t>…)</a:t>
            </a: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Fortes chutes de </a:t>
            </a:r>
            <a:r>
              <a:rPr lang="en-GB" altLang="zh-CN" sz="1600" kern="100" dirty="0" err="1" smtClean="0">
                <a:ea typeface="宋体" pitchFamily="2" charset="-122"/>
              </a:rPr>
              <a:t>neige</a:t>
            </a:r>
            <a:endParaRPr lang="en-GB" altLang="zh-CN" sz="1600" kern="100" dirty="0" smtClean="0">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Vents forts</a:t>
            </a:r>
          </a:p>
          <a:p>
            <a:pPr marL="0" lvl="2" indent="0">
              <a:lnSpc>
                <a:spcPct val="90000"/>
              </a:lnSpc>
              <a:spcBef>
                <a:spcPts val="0"/>
              </a:spcBef>
              <a:buClr>
                <a:schemeClr val="tx1"/>
              </a:buClr>
              <a:buFont typeface="Wingdings" pitchFamily="2" charset="2"/>
              <a:buNone/>
              <a:defRPr/>
            </a:pPr>
            <a:r>
              <a:rPr lang="en-GB" altLang="zh-CN" sz="1600" kern="100" dirty="0" err="1" smtClean="0">
                <a:ea typeface="宋体" pitchFamily="2" charset="-122"/>
              </a:rPr>
              <a:t>Tempêtes</a:t>
            </a:r>
            <a:r>
              <a:rPr lang="en-GB" altLang="zh-CN" sz="1600" kern="100" dirty="0" smtClean="0">
                <a:ea typeface="宋体" pitchFamily="2" charset="-122"/>
              </a:rPr>
              <a:t> de </a:t>
            </a:r>
            <a:r>
              <a:rPr lang="en-GB" altLang="zh-CN" sz="1600" kern="100" dirty="0" err="1" smtClean="0">
                <a:ea typeface="宋体" pitchFamily="2" charset="-122"/>
              </a:rPr>
              <a:t>neige</a:t>
            </a:r>
            <a:r>
              <a:rPr lang="en-GB" altLang="zh-CN" sz="1600" kern="100" dirty="0" smtClean="0">
                <a:ea typeface="宋体" pitchFamily="2" charset="-122"/>
              </a:rPr>
              <a:t>/blizzards</a:t>
            </a:r>
          </a:p>
          <a:p>
            <a:pPr marL="0" lvl="2" indent="0">
              <a:lnSpc>
                <a:spcPct val="90000"/>
              </a:lnSpc>
              <a:spcBef>
                <a:spcPts val="0"/>
              </a:spcBef>
              <a:buClr>
                <a:schemeClr val="tx1"/>
              </a:buClr>
              <a:buNone/>
              <a:defRPr/>
            </a:pPr>
            <a:r>
              <a:rPr lang="en-GB" altLang="zh-CN" sz="1600" kern="100" dirty="0" err="1" smtClean="0">
                <a:ea typeface="宋体" pitchFamily="2" charset="-122"/>
              </a:rPr>
              <a:t>Températures</a:t>
            </a:r>
            <a:r>
              <a:rPr lang="en-GB" altLang="zh-CN" sz="1600" kern="100" dirty="0" smtClean="0">
                <a:ea typeface="宋体" pitchFamily="2" charset="-122"/>
              </a:rPr>
              <a:t> </a:t>
            </a:r>
            <a:r>
              <a:rPr lang="en-GB" altLang="zh-CN" sz="1600" kern="100" dirty="0" err="1" smtClean="0">
                <a:ea typeface="宋体" pitchFamily="2" charset="-122"/>
              </a:rPr>
              <a:t>extrêmes</a:t>
            </a:r>
            <a:r>
              <a:rPr lang="en-GB" altLang="zh-CN" sz="1600" kern="100" dirty="0" smtClean="0">
                <a:ea typeface="宋体" pitchFamily="2" charset="-122"/>
              </a:rPr>
              <a:t> </a:t>
            </a:r>
          </a:p>
          <a:p>
            <a:pPr marL="0" lvl="2" indent="0">
              <a:lnSpc>
                <a:spcPct val="90000"/>
              </a:lnSpc>
              <a:spcBef>
                <a:spcPts val="0"/>
              </a:spcBef>
              <a:buClr>
                <a:schemeClr val="tx1"/>
              </a:buClr>
              <a:buFont typeface="Wingdings" pitchFamily="2" charset="2"/>
              <a:buNone/>
              <a:defRPr/>
            </a:pPr>
            <a:r>
              <a:rPr lang="en-GB" altLang="zh-CN" sz="1600" kern="100" dirty="0" err="1" smtClean="0">
                <a:ea typeface="宋体" pitchFamily="2" charset="-122"/>
              </a:rPr>
              <a:t>Périodes</a:t>
            </a:r>
            <a:r>
              <a:rPr lang="en-GB" altLang="zh-CN" sz="1600" kern="100" dirty="0" smtClean="0">
                <a:ea typeface="宋体" pitchFamily="2" charset="-122"/>
              </a:rPr>
              <a:t> </a:t>
            </a:r>
            <a:r>
              <a:rPr lang="en-GB" altLang="zh-CN" sz="1600" kern="100" dirty="0" err="1" smtClean="0">
                <a:ea typeface="宋体" pitchFamily="2" charset="-122"/>
              </a:rPr>
              <a:t>sèches</a:t>
            </a:r>
            <a:endParaRPr lang="en-GB" altLang="zh-CN" sz="1600" kern="100" dirty="0" smtClean="0">
              <a:ea typeface="宋体" pitchFamily="2" charset="-122"/>
            </a:endParaRPr>
          </a:p>
          <a:p>
            <a:pPr marL="0" lvl="2" indent="0">
              <a:lnSpc>
                <a:spcPct val="90000"/>
              </a:lnSpc>
              <a:spcBef>
                <a:spcPts val="0"/>
              </a:spcBef>
              <a:buClr>
                <a:schemeClr val="tx1"/>
              </a:buClr>
              <a:buFont typeface="Wingdings" pitchFamily="2" charset="2"/>
              <a:buNone/>
              <a:defRPr/>
            </a:pPr>
            <a:endParaRPr lang="en-GB" altLang="zh-CN" sz="900" b="1" kern="100" dirty="0" smtClean="0">
              <a:solidFill>
                <a:srgbClr val="990099"/>
              </a:solidFill>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b="1" kern="100" dirty="0" err="1" smtClean="0">
                <a:solidFill>
                  <a:srgbClr val="990099"/>
                </a:solidFill>
                <a:ea typeface="宋体" pitchFamily="2" charset="-122"/>
              </a:rPr>
              <a:t>Domaine</a:t>
            </a:r>
            <a:r>
              <a:rPr lang="en-GB" altLang="zh-CN" sz="1600" b="1" kern="100" dirty="0" smtClean="0">
                <a:solidFill>
                  <a:srgbClr val="990099"/>
                </a:solidFill>
                <a:ea typeface="宋体" pitchFamily="2" charset="-122"/>
              </a:rPr>
              <a:t>?</a:t>
            </a:r>
            <a:r>
              <a:rPr lang="en-GB" altLang="zh-CN" sz="1600" kern="100" dirty="0" smtClean="0">
                <a:solidFill>
                  <a:srgbClr val="990099"/>
                </a:solidFill>
                <a:ea typeface="宋体" pitchFamily="2" charset="-122"/>
              </a:rPr>
              <a:t> </a:t>
            </a: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29°N - 60°N </a:t>
            </a:r>
          </a:p>
          <a:p>
            <a:pPr marL="0" lvl="2" indent="0">
              <a:lnSpc>
                <a:spcPct val="90000"/>
              </a:lnSpc>
              <a:spcBef>
                <a:spcPts val="0"/>
              </a:spcBef>
              <a:buClr>
                <a:schemeClr val="tx1"/>
              </a:buClr>
              <a:buFont typeface="Wingdings" pitchFamily="2" charset="2"/>
              <a:buNone/>
              <a:defRPr/>
            </a:pPr>
            <a:r>
              <a:rPr lang="en-GB" altLang="zh-CN" sz="1600" kern="100" dirty="0">
                <a:ea typeface="宋体" pitchFamily="2" charset="-122"/>
              </a:rPr>
              <a:t>2</a:t>
            </a:r>
            <a:r>
              <a:rPr lang="en-GB" altLang="zh-CN" sz="1600" kern="100" dirty="0" smtClean="0">
                <a:ea typeface="宋体" pitchFamily="2" charset="-122"/>
              </a:rPr>
              <a:t>5°E - 90°E</a:t>
            </a:r>
            <a:r>
              <a:rPr lang="en-US" altLang="zh-CN" sz="1600" kern="100" dirty="0" smtClean="0">
                <a:ea typeface="宋体" pitchFamily="2" charset="-122"/>
              </a:rPr>
              <a:t> </a:t>
            </a:r>
            <a:endParaRPr lang="en-US" altLang="zh-CN" sz="1600" kern="100" dirty="0">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kern="100" dirty="0" err="1" smtClean="0">
                <a:ea typeface="宋体" pitchFamily="2" charset="-122"/>
              </a:rPr>
              <a:t>Régions</a:t>
            </a:r>
            <a:r>
              <a:rPr lang="en-GB" altLang="zh-CN" sz="1600" kern="100" dirty="0" smtClean="0">
                <a:ea typeface="宋体" pitchFamily="2" charset="-122"/>
              </a:rPr>
              <a:t> </a:t>
            </a:r>
            <a:r>
              <a:rPr lang="en-GB" altLang="zh-CN" sz="1600" kern="100" dirty="0" err="1" smtClean="0">
                <a:ea typeface="宋体" pitchFamily="2" charset="-122"/>
              </a:rPr>
              <a:t>montagneuses</a:t>
            </a:r>
            <a:endParaRPr lang="en-GB" altLang="zh-CN" sz="1600" kern="100" dirty="0" smtClean="0">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36°N </a:t>
            </a:r>
            <a:r>
              <a:rPr lang="en-GB" altLang="zh-CN" sz="1600" kern="100" dirty="0">
                <a:ea typeface="宋体" pitchFamily="2" charset="-122"/>
              </a:rPr>
              <a:t>- </a:t>
            </a:r>
            <a:r>
              <a:rPr lang="en-GB" altLang="zh-CN" sz="1600" kern="100" dirty="0" smtClean="0">
                <a:ea typeface="宋体" pitchFamily="2" charset="-122"/>
              </a:rPr>
              <a:t>45°N </a:t>
            </a:r>
            <a:endParaRPr lang="en-GB" altLang="zh-CN" sz="1600" kern="100" dirty="0">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63°E </a:t>
            </a:r>
            <a:r>
              <a:rPr lang="en-GB" altLang="zh-CN" sz="1600" kern="100" dirty="0">
                <a:ea typeface="宋体" pitchFamily="2" charset="-122"/>
              </a:rPr>
              <a:t>- </a:t>
            </a:r>
            <a:r>
              <a:rPr lang="en-GB" altLang="zh-CN" sz="1600" kern="100" dirty="0" smtClean="0">
                <a:ea typeface="宋体" pitchFamily="2" charset="-122"/>
              </a:rPr>
              <a:t>82°E</a:t>
            </a:r>
            <a:r>
              <a:rPr lang="en-US" altLang="zh-CN" sz="1600" kern="100" dirty="0" smtClean="0">
                <a:ea typeface="宋体" pitchFamily="2" charset="-122"/>
              </a:rPr>
              <a:t> </a:t>
            </a:r>
            <a:endParaRPr lang="en-US" altLang="zh-CN" sz="1600" kern="100" dirty="0">
              <a:ea typeface="宋体" pitchFamily="2" charset="-122"/>
            </a:endParaRPr>
          </a:p>
          <a:p>
            <a:pPr marL="0" lvl="2" indent="0">
              <a:lnSpc>
                <a:spcPct val="90000"/>
              </a:lnSpc>
              <a:spcBef>
                <a:spcPts val="0"/>
              </a:spcBef>
              <a:buClr>
                <a:schemeClr val="tx1"/>
              </a:buClr>
              <a:buFont typeface="Wingdings" pitchFamily="2" charset="2"/>
              <a:buNone/>
              <a:defRPr/>
            </a:pPr>
            <a:endParaRPr lang="en-GB" altLang="zh-CN" sz="900" b="1" kern="100" dirty="0" smtClean="0">
              <a:solidFill>
                <a:srgbClr val="990099"/>
              </a:solidFill>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b="1" kern="100" dirty="0" smtClean="0">
                <a:solidFill>
                  <a:srgbClr val="990099"/>
                </a:solidFill>
                <a:ea typeface="宋体" pitchFamily="2" charset="-122"/>
              </a:rPr>
              <a:t>Centre </a:t>
            </a:r>
            <a:r>
              <a:rPr lang="en-GB" altLang="zh-CN" sz="1600" b="1" kern="100" dirty="0" err="1" smtClean="0">
                <a:solidFill>
                  <a:srgbClr val="990099"/>
                </a:solidFill>
                <a:ea typeface="宋体" pitchFamily="2" charset="-122"/>
              </a:rPr>
              <a:t>régional</a:t>
            </a:r>
            <a:r>
              <a:rPr lang="en-GB" altLang="zh-CN" sz="1600" b="1" kern="100" dirty="0" smtClean="0">
                <a:solidFill>
                  <a:srgbClr val="990099"/>
                </a:solidFill>
                <a:ea typeface="宋体" pitchFamily="2" charset="-122"/>
              </a:rPr>
              <a:t>?</a:t>
            </a:r>
            <a:r>
              <a:rPr lang="en-GB" altLang="zh-CN" sz="1600" kern="100" dirty="0" smtClean="0">
                <a:ea typeface="宋体" pitchFamily="2" charset="-122"/>
              </a:rPr>
              <a:t> </a:t>
            </a:r>
            <a:endParaRPr lang="en-GB" altLang="zh-CN" sz="1600" kern="100" dirty="0">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CMRS </a:t>
            </a:r>
            <a:r>
              <a:rPr lang="en-GB" altLang="zh-CN" sz="1600" kern="100" dirty="0" err="1" smtClean="0">
                <a:ea typeface="宋体" pitchFamily="2" charset="-122"/>
              </a:rPr>
              <a:t>Tachkent</a:t>
            </a:r>
            <a:endParaRPr lang="en-GB" altLang="zh-CN" sz="1600" kern="100" dirty="0">
              <a:solidFill>
                <a:srgbClr val="990099"/>
              </a:solidFill>
              <a:ea typeface="宋体" pitchFamily="2" charset="-122"/>
            </a:endParaRPr>
          </a:p>
          <a:p>
            <a:pPr marL="0" lvl="2" indent="0">
              <a:lnSpc>
                <a:spcPct val="90000"/>
              </a:lnSpc>
              <a:spcBef>
                <a:spcPts val="0"/>
              </a:spcBef>
              <a:buClr>
                <a:schemeClr val="tx1"/>
              </a:buClr>
              <a:buFont typeface="Wingdings" pitchFamily="2" charset="2"/>
              <a:buNone/>
              <a:defRPr/>
            </a:pPr>
            <a:endParaRPr lang="en-GB" altLang="zh-CN" sz="900" b="1" kern="100" dirty="0" smtClean="0">
              <a:solidFill>
                <a:srgbClr val="990099"/>
              </a:solidFill>
              <a:ea typeface="宋体" pitchFamily="2" charset="-122"/>
            </a:endParaRPr>
          </a:p>
          <a:p>
            <a:pPr marL="0" lvl="2" indent="0">
              <a:lnSpc>
                <a:spcPct val="90000"/>
              </a:lnSpc>
              <a:spcBef>
                <a:spcPts val="0"/>
              </a:spcBef>
              <a:buClr>
                <a:schemeClr val="tx1"/>
              </a:buClr>
              <a:buFont typeface="Wingdings" pitchFamily="2" charset="2"/>
              <a:buNone/>
              <a:defRPr/>
            </a:pPr>
            <a:r>
              <a:rPr lang="en-GB" altLang="zh-CN" sz="1600" b="1" kern="100" dirty="0" smtClean="0">
                <a:solidFill>
                  <a:srgbClr val="990099"/>
                </a:solidFill>
                <a:ea typeface="宋体" pitchFamily="2" charset="-122"/>
              </a:rPr>
              <a:t>Centres </a:t>
            </a:r>
            <a:r>
              <a:rPr lang="en-GB" altLang="zh-CN" sz="1600" b="1" kern="100" dirty="0" err="1" smtClean="0">
                <a:solidFill>
                  <a:srgbClr val="990099"/>
                </a:solidFill>
                <a:ea typeface="宋体" pitchFamily="2" charset="-122"/>
              </a:rPr>
              <a:t>mondiaux</a:t>
            </a:r>
            <a:r>
              <a:rPr lang="en-GB" altLang="zh-CN" sz="1600" b="1" kern="100" dirty="0" smtClean="0">
                <a:solidFill>
                  <a:srgbClr val="990099"/>
                </a:solidFill>
                <a:ea typeface="宋体" pitchFamily="2" charset="-122"/>
              </a:rPr>
              <a:t>?</a:t>
            </a:r>
            <a:r>
              <a:rPr lang="en-GB" altLang="zh-CN" sz="1600" b="1" kern="100" dirty="0" smtClean="0">
                <a:ea typeface="宋体" pitchFamily="2" charset="-122"/>
              </a:rPr>
              <a:t> </a:t>
            </a:r>
          </a:p>
          <a:p>
            <a:pPr marL="0" lvl="2" indent="0">
              <a:lnSpc>
                <a:spcPct val="90000"/>
              </a:lnSpc>
              <a:spcBef>
                <a:spcPts val="0"/>
              </a:spcBef>
              <a:buClr>
                <a:schemeClr val="tx1"/>
              </a:buClr>
              <a:buFont typeface="Wingdings" pitchFamily="2" charset="2"/>
              <a:buNone/>
              <a:defRPr/>
            </a:pPr>
            <a:r>
              <a:rPr lang="en-GB" altLang="zh-CN" sz="1600" kern="100" dirty="0" err="1" smtClean="0">
                <a:ea typeface="宋体" pitchFamily="2" charset="-122"/>
              </a:rPr>
              <a:t>RosHydromet</a:t>
            </a:r>
            <a:r>
              <a:rPr lang="en-GB" altLang="zh-CN" sz="1600" kern="100" dirty="0" smtClean="0">
                <a:ea typeface="宋体" pitchFamily="2" charset="-122"/>
              </a:rPr>
              <a:t>, CEPMMT</a:t>
            </a:r>
          </a:p>
          <a:p>
            <a:pPr marL="0" lvl="2" indent="0">
              <a:lnSpc>
                <a:spcPct val="90000"/>
              </a:lnSpc>
              <a:spcBef>
                <a:spcPts val="0"/>
              </a:spcBef>
              <a:buClr>
                <a:schemeClr val="tx1"/>
              </a:buClr>
              <a:buFont typeface="Wingdings" pitchFamily="2" charset="2"/>
              <a:buNone/>
              <a:defRPr/>
            </a:pPr>
            <a:r>
              <a:rPr lang="en-GB" altLang="zh-CN" sz="1600" kern="100" dirty="0" smtClean="0">
                <a:ea typeface="宋体" pitchFamily="2" charset="-122"/>
              </a:rPr>
              <a:t>CMA, JMA</a:t>
            </a:r>
          </a:p>
          <a:p>
            <a:pPr marL="914400" lvl="2" indent="0">
              <a:lnSpc>
                <a:spcPct val="80000"/>
              </a:lnSpc>
              <a:buClr>
                <a:schemeClr val="tx1"/>
              </a:buClr>
              <a:buFont typeface="Wingdings" pitchFamily="2" charset="2"/>
              <a:buNone/>
              <a:defRPr/>
            </a:pPr>
            <a:endParaRPr lang="en-GB" altLang="zh-CN" sz="1600" b="1" kern="100" dirty="0" smtClean="0">
              <a:solidFill>
                <a:srgbClr val="990099"/>
              </a:solidFill>
              <a:ea typeface="宋体" pitchFamily="2" charset="-122"/>
            </a:endParaRPr>
          </a:p>
        </p:txBody>
      </p:sp>
      <p:sp>
        <p:nvSpPr>
          <p:cNvPr id="22532" name="Rectangle 13"/>
          <p:cNvSpPr>
            <a:spLocks noChangeArrowheads="1"/>
          </p:cNvSpPr>
          <p:nvPr/>
        </p:nvSpPr>
        <p:spPr bwMode="auto">
          <a:xfrm>
            <a:off x="228600" y="5810476"/>
            <a:ext cx="583247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pPr>
            <a:r>
              <a:rPr lang="en-GB" altLang="zh-CN" sz="1600" b="1" dirty="0" smtClean="0">
                <a:solidFill>
                  <a:srgbClr val="990099"/>
                </a:solidFill>
                <a:ea typeface="SimSun" pitchFamily="2" charset="-122"/>
                <a:cs typeface="Arial" charset="0"/>
              </a:rPr>
              <a:t>Pays participants? </a:t>
            </a:r>
            <a:endParaRPr lang="en-GB" altLang="zh-CN" sz="1600" b="1" dirty="0">
              <a:solidFill>
                <a:srgbClr val="990099"/>
              </a:solidFill>
              <a:ea typeface="SimSun" pitchFamily="2" charset="-122"/>
              <a:cs typeface="Arial" charset="0"/>
            </a:endParaRPr>
          </a:p>
          <a:p>
            <a:pPr>
              <a:spcBef>
                <a:spcPct val="0"/>
              </a:spcBef>
            </a:pPr>
            <a:r>
              <a:rPr lang="en-GB" altLang="en-US" sz="1600" dirty="0">
                <a:solidFill>
                  <a:srgbClr val="000000"/>
                </a:solidFill>
                <a:ea typeface="SimSun" pitchFamily="2" charset="-122"/>
                <a:cs typeface="Arial" charset="0"/>
              </a:rPr>
              <a:t>Kazakhstan, </a:t>
            </a:r>
            <a:r>
              <a:rPr lang="en-GB" altLang="en-US" sz="1600" dirty="0" err="1" smtClean="0">
                <a:solidFill>
                  <a:srgbClr val="000000"/>
                </a:solidFill>
                <a:ea typeface="SimSun" pitchFamily="2" charset="-122"/>
                <a:cs typeface="Arial" charset="0"/>
              </a:rPr>
              <a:t>Kirghizistan</a:t>
            </a:r>
            <a:r>
              <a:rPr lang="en-GB" altLang="en-US" sz="1600" dirty="0" smtClean="0">
                <a:solidFill>
                  <a:srgbClr val="000000"/>
                </a:solidFill>
                <a:ea typeface="SimSun" pitchFamily="2" charset="-122"/>
                <a:cs typeface="Arial" charset="0"/>
              </a:rPr>
              <a:t>, </a:t>
            </a:r>
            <a:r>
              <a:rPr lang="en-GB" altLang="en-US" sz="1600" dirty="0" err="1" smtClean="0">
                <a:solidFill>
                  <a:srgbClr val="000000"/>
                </a:solidFill>
                <a:ea typeface="SimSun" pitchFamily="2" charset="-122"/>
                <a:cs typeface="Arial" charset="0"/>
              </a:rPr>
              <a:t>Ouzbékistan</a:t>
            </a:r>
            <a:r>
              <a:rPr lang="en-GB" altLang="en-US" sz="1600" dirty="0" smtClean="0">
                <a:solidFill>
                  <a:srgbClr val="000000"/>
                </a:solidFill>
                <a:ea typeface="SimSun" pitchFamily="2" charset="-122"/>
                <a:cs typeface="Arial" charset="0"/>
              </a:rPr>
              <a:t> et </a:t>
            </a:r>
            <a:r>
              <a:rPr lang="en-GB" altLang="en-US" sz="1600" dirty="0" err="1" smtClean="0">
                <a:solidFill>
                  <a:srgbClr val="000000"/>
                </a:solidFill>
                <a:ea typeface="SimSun" pitchFamily="2" charset="-122"/>
                <a:cs typeface="Arial" charset="0"/>
              </a:rPr>
              <a:t>Tadjikistan</a:t>
            </a:r>
            <a:endParaRPr lang="en-US" altLang="en-US" sz="1600" dirty="0">
              <a:solidFill>
                <a:srgbClr val="000000"/>
              </a:solidFill>
              <a:ea typeface="SimSun" pitchFamily="2" charset="-122"/>
              <a:cs typeface="Arial" charset="0"/>
            </a:endParaRPr>
          </a:p>
        </p:txBody>
      </p:sp>
      <p:pic>
        <p:nvPicPr>
          <p:cNvPr id="2253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3"/>
          <p:cNvSpPr>
            <a:spLocks noChangeArrowheads="1"/>
          </p:cNvSpPr>
          <p:nvPr/>
        </p:nvSpPr>
        <p:spPr bwMode="auto">
          <a:xfrm>
            <a:off x="574675" y="6446838"/>
            <a:ext cx="68776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r>
              <a:rPr lang="en-US" altLang="en-US" sz="1300" dirty="0" err="1" smtClean="0">
                <a:solidFill>
                  <a:srgbClr val="0000FF"/>
                </a:solidFill>
              </a:rPr>
              <a:t>Lancement</a:t>
            </a:r>
            <a:r>
              <a:rPr lang="en-US" altLang="en-US" sz="1300" dirty="0" smtClean="0">
                <a:solidFill>
                  <a:srgbClr val="0000FF"/>
                </a:solidFill>
              </a:rPr>
              <a:t> du </a:t>
            </a:r>
            <a:r>
              <a:rPr lang="en-US" altLang="en-US" sz="1300" dirty="0" err="1" smtClean="0">
                <a:solidFill>
                  <a:srgbClr val="0000FF"/>
                </a:solidFill>
              </a:rPr>
              <a:t>Portail</a:t>
            </a:r>
            <a:r>
              <a:rPr lang="en-US" altLang="en-US" sz="1300" dirty="0" smtClean="0">
                <a:solidFill>
                  <a:srgbClr val="0000FF"/>
                </a:solidFill>
              </a:rPr>
              <a:t> Web du CMRS et de la phase de </a:t>
            </a:r>
            <a:r>
              <a:rPr lang="en-US" altLang="en-US" sz="1300" dirty="0" err="1" smtClean="0">
                <a:solidFill>
                  <a:srgbClr val="0000FF"/>
                </a:solidFill>
              </a:rPr>
              <a:t>démonstration</a:t>
            </a:r>
            <a:r>
              <a:rPr lang="en-US" altLang="en-US" sz="1300" dirty="0" smtClean="0">
                <a:solidFill>
                  <a:srgbClr val="0000FF"/>
                </a:solidFill>
              </a:rPr>
              <a:t> en 2015/2016?</a:t>
            </a:r>
            <a:endParaRPr lang="en-US" altLang="en-US" sz="1300" dirty="0">
              <a:solidFill>
                <a:srgbClr val="0000FF"/>
              </a:solidFill>
            </a:endParaRPr>
          </a:p>
        </p:txBody>
      </p:sp>
      <p:pic>
        <p:nvPicPr>
          <p:cNvPr id="225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252538"/>
            <a:ext cx="59245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5"/>
          <p:cNvSpPr>
            <a:spLocks noChangeArrowheads="1"/>
          </p:cNvSpPr>
          <p:nvPr/>
        </p:nvSpPr>
        <p:spPr bwMode="auto">
          <a:xfrm>
            <a:off x="1673225" y="11113"/>
            <a:ext cx="666273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b="1" dirty="0" err="1" smtClean="0">
                <a:solidFill>
                  <a:srgbClr val="000099"/>
                </a:solidFill>
                <a:latin typeface="Arial Black" pitchFamily="34" charset="0"/>
              </a:rPr>
              <a:t>Projet</a:t>
            </a:r>
            <a:r>
              <a:rPr lang="en-US" altLang="en-US" b="1" dirty="0" smtClean="0">
                <a:solidFill>
                  <a:srgbClr val="000099"/>
                </a:solidFill>
                <a:latin typeface="Arial Black" pitchFamily="34" charset="0"/>
              </a:rPr>
              <a:t> pour </a:t>
            </a:r>
            <a:r>
              <a:rPr lang="en-US" altLang="en-US" b="1" dirty="0" err="1" smtClean="0">
                <a:solidFill>
                  <a:srgbClr val="000099"/>
                </a:solidFill>
                <a:latin typeface="Arial Black" pitchFamily="34" charset="0"/>
              </a:rPr>
              <a:t>l’Asie</a:t>
            </a:r>
            <a:r>
              <a:rPr lang="en-US" altLang="en-US" b="1" dirty="0" smtClean="0">
                <a:solidFill>
                  <a:srgbClr val="000099"/>
                </a:solidFill>
                <a:latin typeface="Arial Black" pitchFamily="34" charset="0"/>
              </a:rPr>
              <a:t> </a:t>
            </a:r>
            <a:r>
              <a:rPr lang="en-US" altLang="en-US" b="1" dirty="0" err="1" smtClean="0">
                <a:solidFill>
                  <a:srgbClr val="000099"/>
                </a:solidFill>
                <a:latin typeface="Arial Black" pitchFamily="34" charset="0"/>
              </a:rPr>
              <a:t>centrale</a:t>
            </a:r>
            <a:r>
              <a:rPr lang="en-US" altLang="en-US" b="1" dirty="0" smtClean="0">
                <a:solidFill>
                  <a:srgbClr val="000099"/>
                </a:solidFill>
                <a:latin typeface="Arial Black" pitchFamily="34" charset="0"/>
              </a:rPr>
              <a:t> (</a:t>
            </a:r>
            <a:r>
              <a:rPr lang="en-US" altLang="en-US" b="1" dirty="0" err="1" smtClean="0">
                <a:solidFill>
                  <a:srgbClr val="000099"/>
                </a:solidFill>
                <a:latin typeface="Arial Black" pitchFamily="34" charset="0"/>
              </a:rPr>
              <a:t>Région</a:t>
            </a:r>
            <a:r>
              <a:rPr lang="en-US" altLang="en-US" b="1" dirty="0" smtClean="0">
                <a:solidFill>
                  <a:srgbClr val="000099"/>
                </a:solidFill>
                <a:latin typeface="Arial Black" pitchFamily="34" charset="0"/>
              </a:rPr>
              <a:t> II)</a:t>
            </a:r>
            <a:endParaRPr lang="en-US" altLang="en-US" b="1" dirty="0">
              <a:solidFill>
                <a:srgbClr val="002060"/>
              </a:solidFill>
              <a:latin typeface="Arial Black" pitchFamily="34" charset="0"/>
            </a:endParaRPr>
          </a:p>
        </p:txBody>
      </p:sp>
      <p:sp>
        <p:nvSpPr>
          <p:cNvPr id="22537" name="Rectangle 1"/>
          <p:cNvSpPr>
            <a:spLocks noChangeArrowheads="1"/>
          </p:cNvSpPr>
          <p:nvPr/>
        </p:nvSpPr>
        <p:spPr bwMode="auto">
          <a:xfrm>
            <a:off x="1374001" y="703263"/>
            <a:ext cx="74951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r>
              <a:rPr lang="en-US" altLang="en-US" sz="1500" b="1" dirty="0" smtClean="0">
                <a:solidFill>
                  <a:srgbClr val="0000FF"/>
                </a:solidFill>
                <a:latin typeface="Arial Black" pitchFamily="34" charset="0"/>
              </a:rPr>
              <a:t>(Atelier de </a:t>
            </a:r>
            <a:r>
              <a:rPr lang="en-US" altLang="en-US" sz="1500" b="1" dirty="0" err="1" smtClean="0">
                <a:solidFill>
                  <a:srgbClr val="0000FF"/>
                </a:solidFill>
                <a:latin typeface="Arial Black" pitchFamily="34" charset="0"/>
              </a:rPr>
              <a:t>planification</a:t>
            </a:r>
            <a:r>
              <a:rPr lang="en-US" altLang="en-US" sz="1500" b="1" dirty="0" smtClean="0">
                <a:solidFill>
                  <a:srgbClr val="0000FF"/>
                </a:solidFill>
                <a:latin typeface="Arial Black" pitchFamily="34" charset="0"/>
              </a:rPr>
              <a:t> technique à </a:t>
            </a:r>
            <a:r>
              <a:rPr lang="fr-CH" altLang="en-US" sz="1500" b="1" dirty="0" smtClean="0">
                <a:solidFill>
                  <a:srgbClr val="0000FF"/>
                </a:solidFill>
                <a:latin typeface="Arial Black" pitchFamily="34" charset="0"/>
              </a:rPr>
              <a:t>Almaty du 25 au 27 avril 2015)</a:t>
            </a:r>
            <a:endParaRPr lang="en-US" altLang="en-US" sz="1500" b="1" dirty="0">
              <a:solidFill>
                <a:srgbClr val="0000FF"/>
              </a:solidFill>
              <a:latin typeface="Arial Black" pitchFamily="34" charset="0"/>
            </a:endParaRPr>
          </a:p>
        </p:txBody>
      </p:sp>
      <p:sp>
        <p:nvSpPr>
          <p:cNvPr id="22538" name="Rectangle 2"/>
          <p:cNvSpPr>
            <a:spLocks noChangeArrowheads="1"/>
          </p:cNvSpPr>
          <p:nvPr/>
        </p:nvSpPr>
        <p:spPr bwMode="auto">
          <a:xfrm>
            <a:off x="3683945" y="5549806"/>
            <a:ext cx="4532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just">
              <a:spcBef>
                <a:spcPct val="0"/>
              </a:spcBef>
              <a:buClrTx/>
            </a:pPr>
            <a:r>
              <a:rPr lang="fr-CH" altLang="en-US" sz="2000" dirty="0" smtClean="0">
                <a:solidFill>
                  <a:srgbClr val="C00000"/>
                </a:solidFill>
                <a:ea typeface="Times" pitchFamily="18" charset="0"/>
                <a:cs typeface="Arial" charset="0"/>
              </a:rPr>
              <a:t>(Financement de la Banque mondiale)</a:t>
            </a:r>
            <a:endParaRPr lang="en-US" altLang="en-US" sz="2000" dirty="0">
              <a:solidFill>
                <a:srgbClr val="C00000"/>
              </a:solidFill>
              <a:ea typeface="Times" pitchFamily="18" charset="0"/>
              <a:cs typeface="Arial" charset="0"/>
            </a:endParaRPr>
          </a:p>
        </p:txBody>
      </p:sp>
    </p:spTree>
    <p:extLst>
      <p:ext uri="{BB962C8B-B14F-4D97-AF65-F5344CB8AC3E}">
        <p14:creationId xmlns:p14="http://schemas.microsoft.com/office/powerpoint/2010/main" val="36345555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51175" y="1268760"/>
            <a:ext cx="5999163" cy="4500563"/>
          </a:xfrm>
        </p:spPr>
      </p:pic>
      <p:sp>
        <p:nvSpPr>
          <p:cNvPr id="9" name="Rectangle 8"/>
          <p:cNvSpPr/>
          <p:nvPr/>
        </p:nvSpPr>
        <p:spPr>
          <a:xfrm>
            <a:off x="3132138" y="1973610"/>
            <a:ext cx="5634037" cy="3543300"/>
          </a:xfrm>
          <a:prstGeom prst="rect">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6103938" y="3373785"/>
            <a:ext cx="2527300" cy="2016125"/>
          </a:xfrm>
          <a:prstGeom prst="rect">
            <a:avLst/>
          </a:prstGeom>
          <a:noFill/>
          <a:ln w="539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3557" name="Picture 16" descr="wmo2012_en_acronym_whitegold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5"/>
          <p:cNvSpPr>
            <a:spLocks noChangeArrowheads="1"/>
          </p:cNvSpPr>
          <p:nvPr/>
        </p:nvSpPr>
        <p:spPr bwMode="auto">
          <a:xfrm>
            <a:off x="1673225" y="116632"/>
            <a:ext cx="666273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2600" b="1" dirty="0" err="1" smtClean="0">
                <a:solidFill>
                  <a:srgbClr val="000099"/>
                </a:solidFill>
                <a:latin typeface="Arial Black" pitchFamily="34" charset="0"/>
              </a:rPr>
              <a:t>Projet</a:t>
            </a:r>
            <a:r>
              <a:rPr lang="en-US" altLang="en-US" sz="2600" b="1" dirty="0" smtClean="0">
                <a:solidFill>
                  <a:srgbClr val="000099"/>
                </a:solidFill>
                <a:latin typeface="Arial Black" pitchFamily="34" charset="0"/>
              </a:rPr>
              <a:t> pour les </a:t>
            </a:r>
            <a:r>
              <a:rPr lang="en-US" altLang="en-US" sz="2600" b="1" dirty="0" err="1" smtClean="0">
                <a:solidFill>
                  <a:srgbClr val="000099"/>
                </a:solidFill>
                <a:latin typeface="Arial Black" pitchFamily="34" charset="0"/>
              </a:rPr>
              <a:t>Caraïbes</a:t>
            </a:r>
            <a:r>
              <a:rPr lang="en-US" altLang="en-US" sz="2600" b="1" dirty="0" smtClean="0">
                <a:solidFill>
                  <a:srgbClr val="000099"/>
                </a:solidFill>
                <a:latin typeface="Arial Black" pitchFamily="34" charset="0"/>
              </a:rPr>
              <a:t> (</a:t>
            </a:r>
            <a:r>
              <a:rPr lang="en-US" altLang="en-US" sz="2600" b="1" dirty="0" err="1" smtClean="0">
                <a:solidFill>
                  <a:srgbClr val="000099"/>
                </a:solidFill>
                <a:latin typeface="Arial Black" pitchFamily="34" charset="0"/>
              </a:rPr>
              <a:t>Région</a:t>
            </a:r>
            <a:r>
              <a:rPr lang="en-US" altLang="en-US" sz="2600" b="1" dirty="0" smtClean="0">
                <a:solidFill>
                  <a:srgbClr val="000099"/>
                </a:solidFill>
                <a:latin typeface="Arial Black" pitchFamily="34" charset="0"/>
              </a:rPr>
              <a:t> IV)</a:t>
            </a:r>
            <a:endParaRPr lang="en-US" altLang="en-US" sz="2600" b="1" dirty="0">
              <a:solidFill>
                <a:srgbClr val="002060"/>
              </a:solidFill>
              <a:latin typeface="Arial Black" pitchFamily="34" charset="0"/>
            </a:endParaRPr>
          </a:p>
        </p:txBody>
      </p:sp>
      <p:sp>
        <p:nvSpPr>
          <p:cNvPr id="23559" name="Rectangle 12"/>
          <p:cNvSpPr>
            <a:spLocks noChangeArrowheads="1"/>
          </p:cNvSpPr>
          <p:nvPr/>
        </p:nvSpPr>
        <p:spPr bwMode="auto">
          <a:xfrm>
            <a:off x="2816084" y="733723"/>
            <a:ext cx="4146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r>
              <a:rPr lang="en-US" altLang="en-US" b="1" dirty="0" smtClean="0">
                <a:solidFill>
                  <a:srgbClr val="0000FF"/>
                </a:solidFill>
                <a:latin typeface="Arial Black" pitchFamily="34" charset="0"/>
              </a:rPr>
              <a:t>(</a:t>
            </a:r>
            <a:r>
              <a:rPr lang="en-US" altLang="en-US" b="1" dirty="0" err="1" smtClean="0">
                <a:solidFill>
                  <a:srgbClr val="0000FF"/>
                </a:solidFill>
                <a:latin typeface="Arial Black" pitchFamily="34" charset="0"/>
              </a:rPr>
              <a:t>planification</a:t>
            </a:r>
            <a:r>
              <a:rPr lang="en-US" altLang="en-US" b="1" dirty="0" smtClean="0">
                <a:solidFill>
                  <a:srgbClr val="0000FF"/>
                </a:solidFill>
                <a:latin typeface="Arial Black" pitchFamily="34" charset="0"/>
              </a:rPr>
              <a:t> en </a:t>
            </a:r>
            <a:r>
              <a:rPr lang="fr-CH" altLang="en-US" b="1" dirty="0" smtClean="0">
                <a:solidFill>
                  <a:srgbClr val="0000FF"/>
                </a:solidFill>
                <a:latin typeface="Arial Black" pitchFamily="34" charset="0"/>
              </a:rPr>
              <a:t>2015?)</a:t>
            </a:r>
            <a:endParaRPr lang="en-US" altLang="en-US" b="1" dirty="0">
              <a:solidFill>
                <a:srgbClr val="0000FF"/>
              </a:solidFill>
              <a:latin typeface="Arial Black" pitchFamily="34" charset="0"/>
            </a:endParaRPr>
          </a:p>
        </p:txBody>
      </p:sp>
      <p:sp>
        <p:nvSpPr>
          <p:cNvPr id="23560" name="Rectangle 14"/>
          <p:cNvSpPr>
            <a:spLocks noChangeArrowheads="1"/>
          </p:cNvSpPr>
          <p:nvPr/>
        </p:nvSpPr>
        <p:spPr bwMode="auto">
          <a:xfrm>
            <a:off x="77126" y="1111839"/>
            <a:ext cx="3087556" cy="3724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pPr>
            <a:r>
              <a:rPr lang="fr-CH" altLang="en-US" sz="1800" b="1" dirty="0" smtClean="0">
                <a:solidFill>
                  <a:srgbClr val="000000"/>
                </a:solidFill>
                <a:ea typeface="Times" pitchFamily="18" charset="0"/>
                <a:cs typeface="Arial" charset="0"/>
              </a:rPr>
              <a:t>Pays de la région?</a:t>
            </a:r>
            <a:endParaRPr lang="fr-CH" altLang="en-US" sz="1800" b="1" dirty="0">
              <a:solidFill>
                <a:srgbClr val="000000"/>
              </a:solidFill>
              <a:ea typeface="Times" pitchFamily="18" charset="0"/>
              <a:cs typeface="Arial" charset="0"/>
            </a:endParaRPr>
          </a:p>
          <a:p>
            <a:pPr>
              <a:spcBef>
                <a:spcPct val="0"/>
              </a:spcBef>
              <a:buClrTx/>
            </a:pPr>
            <a:r>
              <a:rPr lang="fr-CH" altLang="en-US" sz="1800" dirty="0" smtClean="0">
                <a:solidFill>
                  <a:srgbClr val="0000FF"/>
                </a:solidFill>
                <a:ea typeface="Times" pitchFamily="18" charset="0"/>
                <a:cs typeface="Arial" charset="0"/>
              </a:rPr>
              <a:t>(commencer par un petit groupe de pays?)</a:t>
            </a:r>
          </a:p>
          <a:p>
            <a:pPr>
              <a:spcBef>
                <a:spcPct val="0"/>
              </a:spcBef>
              <a:buClrTx/>
            </a:pPr>
            <a:endParaRPr lang="fr-CH" altLang="en-US" sz="1000" dirty="0">
              <a:solidFill>
                <a:srgbClr val="0000FF"/>
              </a:solidFill>
              <a:ea typeface="Times" pitchFamily="18" charset="0"/>
              <a:cs typeface="Arial" charset="0"/>
            </a:endParaRPr>
          </a:p>
          <a:p>
            <a:pPr>
              <a:spcBef>
                <a:spcPct val="0"/>
              </a:spcBef>
              <a:buClrTx/>
            </a:pPr>
            <a:r>
              <a:rPr lang="fr-CH" altLang="en-US" sz="1800" b="1" dirty="0" smtClean="0">
                <a:solidFill>
                  <a:srgbClr val="000000"/>
                </a:solidFill>
                <a:ea typeface="Times" pitchFamily="18" charset="0"/>
                <a:cs typeface="Arial" charset="0"/>
              </a:rPr>
              <a:t>Centres mondiaux de PNT participants? </a:t>
            </a:r>
            <a:r>
              <a:rPr lang="fr-CH" altLang="en-US" sz="1800" dirty="0" smtClean="0">
                <a:solidFill>
                  <a:srgbClr val="0000FF"/>
                </a:solidFill>
                <a:ea typeface="Times" pitchFamily="18" charset="0"/>
                <a:cs typeface="Arial" charset="0"/>
              </a:rPr>
              <a:t>(NCEP/NOAA, CEPMMT…?)</a:t>
            </a:r>
            <a:endParaRPr lang="fr-CH" altLang="en-US" sz="1800" dirty="0">
              <a:solidFill>
                <a:srgbClr val="0000FF"/>
              </a:solidFill>
              <a:ea typeface="Times" pitchFamily="18" charset="0"/>
              <a:cs typeface="Arial" charset="0"/>
            </a:endParaRPr>
          </a:p>
          <a:p>
            <a:pPr>
              <a:spcBef>
                <a:spcPct val="0"/>
              </a:spcBef>
              <a:buClrTx/>
              <a:buFont typeface="Arial" charset="0"/>
              <a:buChar char="•"/>
            </a:pPr>
            <a:endParaRPr lang="fr-CH" altLang="en-US" sz="1000" dirty="0">
              <a:solidFill>
                <a:srgbClr val="C00000"/>
              </a:solidFill>
              <a:ea typeface="Times" pitchFamily="18" charset="0"/>
              <a:cs typeface="Arial" charset="0"/>
            </a:endParaRPr>
          </a:p>
          <a:p>
            <a:pPr>
              <a:spcBef>
                <a:spcPct val="0"/>
              </a:spcBef>
              <a:buClrTx/>
            </a:pPr>
            <a:r>
              <a:rPr lang="fr-CH" altLang="en-US" sz="1800" b="1" dirty="0" smtClean="0">
                <a:solidFill>
                  <a:srgbClr val="000000"/>
                </a:solidFill>
                <a:ea typeface="Times" pitchFamily="18" charset="0"/>
                <a:cs typeface="Arial" charset="0"/>
              </a:rPr>
              <a:t>Centres régionaux participants? </a:t>
            </a:r>
          </a:p>
          <a:p>
            <a:pPr marL="285750" indent="-285750">
              <a:spcBef>
                <a:spcPct val="0"/>
              </a:spcBef>
              <a:buClrTx/>
              <a:buFont typeface="Courier New" panose="02070309020205020404" pitchFamily="49" charset="0"/>
              <a:buChar char="o"/>
            </a:pPr>
            <a:r>
              <a:rPr lang="fr-CH" altLang="en-US" sz="1800" dirty="0" smtClean="0">
                <a:solidFill>
                  <a:srgbClr val="0000FF"/>
                </a:solidFill>
                <a:ea typeface="Times" pitchFamily="18" charset="0"/>
                <a:cs typeface="Arial" charset="0"/>
              </a:rPr>
              <a:t>Un principal?</a:t>
            </a:r>
          </a:p>
          <a:p>
            <a:pPr marL="285750" indent="-285750">
              <a:spcBef>
                <a:spcPct val="0"/>
              </a:spcBef>
              <a:buClrTx/>
              <a:buFont typeface="Courier New" panose="02070309020205020404" pitchFamily="49" charset="0"/>
              <a:buChar char="o"/>
            </a:pPr>
            <a:r>
              <a:rPr lang="fr-CH" altLang="en-US" sz="1800" dirty="0" smtClean="0">
                <a:solidFill>
                  <a:srgbClr val="0000FF"/>
                </a:solidFill>
                <a:ea typeface="Times" pitchFamily="18" charset="0"/>
                <a:cs typeface="Arial" charset="0"/>
              </a:rPr>
              <a:t>CMRS Miami pour les prévisions d’ouragans?</a:t>
            </a:r>
            <a:endParaRPr lang="fr-CH" altLang="en-US" sz="1800" dirty="0">
              <a:solidFill>
                <a:srgbClr val="0000FF"/>
              </a:solidFill>
              <a:ea typeface="Times" pitchFamily="18" charset="0"/>
              <a:cs typeface="Arial" charset="0"/>
            </a:endParaRPr>
          </a:p>
        </p:txBody>
      </p:sp>
      <p:sp>
        <p:nvSpPr>
          <p:cNvPr id="15" name="Rectangle 8"/>
          <p:cNvSpPr>
            <a:spLocks noChangeArrowheads="1"/>
          </p:cNvSpPr>
          <p:nvPr/>
        </p:nvSpPr>
        <p:spPr bwMode="auto">
          <a:xfrm>
            <a:off x="123825" y="4736653"/>
            <a:ext cx="30988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ClrTx/>
              <a:buFontTx/>
              <a:buNone/>
              <a:defRPr/>
            </a:pPr>
            <a:r>
              <a:rPr lang="en-GB" altLang="zh-CN" sz="1800" b="1" dirty="0" err="1" smtClean="0">
                <a:solidFill>
                  <a:srgbClr val="000000"/>
                </a:solidFill>
                <a:latin typeface="Arial" panose="020B0604020202020204" pitchFamily="34" charset="0"/>
                <a:ea typeface="宋体" pitchFamily="2" charset="-122"/>
                <a:cs typeface="Arial" panose="020B0604020202020204" pitchFamily="34" charset="0"/>
              </a:rPr>
              <a:t>Domaine</a:t>
            </a:r>
            <a:r>
              <a:rPr lang="en-GB" altLang="zh-CN" sz="1800" b="1" dirty="0" smtClean="0">
                <a:solidFill>
                  <a:srgbClr val="000000"/>
                </a:solidFill>
                <a:latin typeface="Arial" panose="020B0604020202020204" pitchFamily="34" charset="0"/>
                <a:ea typeface="宋体" pitchFamily="2" charset="-122"/>
                <a:cs typeface="Arial" panose="020B0604020202020204" pitchFamily="34" charset="0"/>
              </a:rPr>
              <a:t> et axes?</a:t>
            </a:r>
            <a:r>
              <a:rPr lang="en-GB" altLang="zh-CN" sz="1800" dirty="0" smtClean="0">
                <a:solidFill>
                  <a:srgbClr val="000000"/>
                </a:solidFill>
                <a:latin typeface="Arial" panose="020B0604020202020204" pitchFamily="34" charset="0"/>
                <a:ea typeface="宋体" pitchFamily="2" charset="-122"/>
                <a:cs typeface="Arial" panose="020B0604020202020204" pitchFamily="34" charset="0"/>
              </a:rPr>
              <a:t> </a:t>
            </a:r>
            <a:endParaRPr lang="en-GB" altLang="zh-CN" sz="1800" dirty="0">
              <a:solidFill>
                <a:srgbClr val="000000"/>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Vents forts?</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Fortes </a:t>
            </a:r>
            <a:r>
              <a:rPr lang="en-GB" altLang="zh-CN" sz="1800" dirty="0" err="1" smtClean="0">
                <a:solidFill>
                  <a:srgbClr val="0000FF"/>
                </a:solidFill>
                <a:latin typeface="Arial" panose="020B0604020202020204" pitchFamily="34" charset="0"/>
                <a:ea typeface="宋体" pitchFamily="2" charset="-122"/>
                <a:cs typeface="Arial" panose="020B0604020202020204" pitchFamily="34" charset="0"/>
              </a:rPr>
              <a:t>pluies</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800" dirty="0" err="1" smtClean="0">
                <a:solidFill>
                  <a:srgbClr val="0000FF"/>
                </a:solidFill>
                <a:latin typeface="Arial" panose="020B0604020202020204" pitchFamily="34" charset="0"/>
                <a:ea typeface="宋体" pitchFamily="2" charset="-122"/>
                <a:cs typeface="Arial" panose="020B0604020202020204" pitchFamily="34" charset="0"/>
              </a:rPr>
              <a:t>Vagues</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 </a:t>
            </a:r>
            <a:r>
              <a:rPr lang="en-GB" altLang="zh-CN" sz="1800" dirty="0" err="1" smtClean="0">
                <a:solidFill>
                  <a:srgbClr val="0000FF"/>
                </a:solidFill>
                <a:latin typeface="Arial" panose="020B0604020202020204" pitchFamily="34" charset="0"/>
                <a:ea typeface="宋体" pitchFamily="2" charset="-122"/>
                <a:cs typeface="Arial" panose="020B0604020202020204" pitchFamily="34" charset="0"/>
              </a:rPr>
              <a:t>dangereuses</a:t>
            </a:r>
            <a:r>
              <a:rPr lang="en-GB" altLang="zh-CN" sz="1800" dirty="0" smtClean="0">
                <a:solidFill>
                  <a:srgbClr val="0000FF"/>
                </a:solidFill>
                <a:latin typeface="Arial" panose="020B0604020202020204" pitchFamily="34" charset="0"/>
                <a:ea typeface="宋体" pitchFamily="2" charset="-122"/>
                <a:cs typeface="Arial" panose="020B0604020202020204" pitchFamily="34" charset="0"/>
              </a:rPr>
              <a:t>? </a:t>
            </a:r>
            <a:endParaRPr lang="en-GB" altLang="zh-CN" sz="1800" dirty="0">
              <a:solidFill>
                <a:srgbClr val="0000FF"/>
              </a:solidFill>
              <a:latin typeface="Arial" panose="020B0604020202020204" pitchFamily="34" charset="0"/>
              <a:ea typeface="宋体" pitchFamily="2" charset="-122"/>
              <a:cs typeface="Arial" panose="020B0604020202020204" pitchFamily="34" charset="0"/>
            </a:endParaRPr>
          </a:p>
        </p:txBody>
      </p:sp>
      <p:sp>
        <p:nvSpPr>
          <p:cNvPr id="11" name="Rectangle 10"/>
          <p:cNvSpPr/>
          <p:nvPr/>
        </p:nvSpPr>
        <p:spPr>
          <a:xfrm>
            <a:off x="574675" y="6381328"/>
            <a:ext cx="6517605" cy="553998"/>
          </a:xfrm>
          <a:prstGeom prst="rect">
            <a:avLst/>
          </a:prstGeom>
        </p:spPr>
        <p:txBody>
          <a:bodyPr wrap="square">
            <a:spAutoFit/>
          </a:bodyPr>
          <a:lstStyle/>
          <a:p>
            <a:pPr algn="just">
              <a:spcBef>
                <a:spcPct val="0"/>
              </a:spcBef>
              <a:buClrTx/>
            </a:pPr>
            <a:r>
              <a:rPr lang="fr-CH" altLang="en-US" sz="1500" b="1" dirty="0" smtClean="0">
                <a:solidFill>
                  <a:srgbClr val="00B050"/>
                </a:solidFill>
                <a:ea typeface="Times" pitchFamily="18" charset="0"/>
                <a:cs typeface="Arial" charset="0"/>
              </a:rPr>
              <a:t>(Financement initial du Canada avec possibilités de ressources </a:t>
            </a:r>
            <a:br>
              <a:rPr lang="fr-CH" altLang="en-US" sz="1500" b="1" dirty="0" smtClean="0">
                <a:solidFill>
                  <a:srgbClr val="00B050"/>
                </a:solidFill>
                <a:ea typeface="Times" pitchFamily="18" charset="0"/>
                <a:cs typeface="Arial" charset="0"/>
              </a:rPr>
            </a:br>
            <a:r>
              <a:rPr lang="fr-CH" altLang="en-US" sz="1500" b="1" dirty="0" smtClean="0">
                <a:solidFill>
                  <a:srgbClr val="00B050"/>
                </a:solidFill>
                <a:ea typeface="Times" pitchFamily="18" charset="0"/>
                <a:cs typeface="Arial" charset="0"/>
              </a:rPr>
              <a:t>supplémentaires d’USAID)</a:t>
            </a:r>
            <a:endParaRPr lang="en-US" altLang="en-US" sz="1500" b="1" dirty="0">
              <a:solidFill>
                <a:srgbClr val="00B050"/>
              </a:solidFill>
              <a:ea typeface="Times" pitchFamily="18" charset="0"/>
              <a:cs typeface="Arial" charset="0"/>
            </a:endParaRPr>
          </a:p>
        </p:txBody>
      </p:sp>
    </p:spTree>
    <p:extLst>
      <p:ext uri="{BB962C8B-B14F-4D97-AF65-F5344CB8AC3E}">
        <p14:creationId xmlns:p14="http://schemas.microsoft.com/office/powerpoint/2010/main" val="40888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09675"/>
            <a:ext cx="4181475" cy="4525963"/>
          </a:xfrm>
        </p:spPr>
        <p:txBody>
          <a:bodyPr>
            <a:normAutofit/>
          </a:bodyPr>
          <a:lstStyle/>
          <a:p>
            <a:pPr marL="0" indent="0" algn="ctr">
              <a:buNone/>
            </a:pPr>
            <a:endParaRPr lang="en-US" sz="4000" dirty="0" smtClean="0">
              <a:latin typeface="+mj-lt"/>
              <a:ea typeface="+mj-ea"/>
              <a:cs typeface="+mj-cs"/>
            </a:endParaRPr>
          </a:p>
          <a:p>
            <a:pPr marL="0" indent="0" algn="ctr">
              <a:buNone/>
            </a:pPr>
            <a:r>
              <a:rPr lang="en-US" sz="4000" b="1" dirty="0" smtClean="0">
                <a:solidFill>
                  <a:srgbClr val="0000FF"/>
                </a:solidFill>
                <a:latin typeface="+mj-lt"/>
                <a:ea typeface="+mj-ea"/>
                <a:cs typeface="+mj-cs"/>
              </a:rPr>
              <a:t> </a:t>
            </a:r>
            <a:r>
              <a:rPr lang="fr-FR" sz="4000" b="1" dirty="0" smtClean="0">
                <a:solidFill>
                  <a:srgbClr val="0000FF"/>
                </a:solidFill>
                <a:latin typeface="+mj-lt"/>
                <a:ea typeface="+mj-ea"/>
                <a:cs typeface="+mj-cs"/>
              </a:rPr>
              <a:t>Prévisions axées </a:t>
            </a:r>
            <a:r>
              <a:rPr lang="fr-FR" sz="4000" b="1" dirty="0">
                <a:solidFill>
                  <a:srgbClr val="0000FF"/>
                </a:solidFill>
                <a:latin typeface="+mj-lt"/>
                <a:ea typeface="+mj-ea"/>
                <a:cs typeface="+mj-cs"/>
              </a:rPr>
              <a:t>sur </a:t>
            </a:r>
            <a:r>
              <a:rPr lang="fr-FR" sz="4000" b="1" dirty="0" smtClean="0">
                <a:solidFill>
                  <a:srgbClr val="0000FF"/>
                </a:solidFill>
                <a:latin typeface="+mj-lt"/>
                <a:ea typeface="+mj-ea"/>
                <a:cs typeface="+mj-cs"/>
              </a:rPr>
              <a:t>les impacts  </a:t>
            </a:r>
            <a:endParaRPr lang="en-GB" sz="4000" b="1" dirty="0">
              <a:solidFill>
                <a:srgbClr val="0000FF"/>
              </a:solidFill>
              <a:latin typeface="+mj-lt"/>
              <a:ea typeface="+mj-ea"/>
              <a:cs typeface="+mj-cs"/>
            </a:endParaRPr>
          </a:p>
        </p:txBody>
      </p:sp>
      <p:pic>
        <p:nvPicPr>
          <p:cNvPr id="9" name="Picture 8"/>
          <p:cNvPicPr/>
          <p:nvPr/>
        </p:nvPicPr>
        <p:blipFill rotWithShape="1">
          <a:blip r:embed="rId3"/>
          <a:srcRect l="20555" t="23556" r="53889" b="23778"/>
          <a:stretch/>
        </p:blipFill>
        <p:spPr bwMode="auto">
          <a:xfrm>
            <a:off x="4552950" y="267652"/>
            <a:ext cx="4227196" cy="582834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27546" t="40629" r="53224" b="38457"/>
          <a:stretch/>
        </p:blipFill>
        <p:spPr bwMode="auto">
          <a:xfrm>
            <a:off x="6143625" y="4171950"/>
            <a:ext cx="2876550" cy="2152649"/>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486275" y="6440269"/>
            <a:ext cx="4657725" cy="369332"/>
          </a:xfrm>
          <a:prstGeom prst="rect">
            <a:avLst/>
          </a:prstGeom>
          <a:solidFill>
            <a:schemeClr val="accent1"/>
          </a:solidFill>
        </p:spPr>
        <p:txBody>
          <a:bodyPr wrap="square">
            <a:spAutoFit/>
          </a:bodyPr>
          <a:lstStyle/>
          <a:p>
            <a:pPr defTabSz="457200" eaLnBrk="1" fontAlgn="auto" hangingPunct="1">
              <a:spcBef>
                <a:spcPts val="0"/>
              </a:spcBef>
              <a:spcAft>
                <a:spcPts val="0"/>
              </a:spcAft>
              <a:buClrTx/>
              <a:buFontTx/>
              <a:buNone/>
            </a:pPr>
            <a:r>
              <a:rPr lang="en-US" sz="1800" i="1" dirty="0" smtClean="0">
                <a:solidFill>
                  <a:prstClr val="white"/>
                </a:solidFill>
                <a:latin typeface="Calibri"/>
              </a:rPr>
              <a:t>Aftermath </a:t>
            </a:r>
            <a:r>
              <a:rPr lang="en-US" sz="1800" i="1" dirty="0">
                <a:solidFill>
                  <a:prstClr val="white"/>
                </a:solidFill>
                <a:latin typeface="Calibri"/>
              </a:rPr>
              <a:t>of typhoon </a:t>
            </a:r>
            <a:r>
              <a:rPr lang="en-US" sz="1800" i="1" dirty="0" smtClean="0">
                <a:solidFill>
                  <a:prstClr val="white"/>
                </a:solidFill>
                <a:latin typeface="Calibri"/>
              </a:rPr>
              <a:t>Haiyan, Philippines, 2013</a:t>
            </a:r>
            <a:endParaRPr lang="en-GB" sz="1800" i="1" dirty="0">
              <a:solidFill>
                <a:prstClr val="white"/>
              </a:solidFill>
              <a:latin typeface="Calibri"/>
            </a:endParaRPr>
          </a:p>
        </p:txBody>
      </p:sp>
    </p:spTree>
    <p:extLst>
      <p:ext uri="{BB962C8B-B14F-4D97-AF65-F5344CB8AC3E}">
        <p14:creationId xmlns:p14="http://schemas.microsoft.com/office/powerpoint/2010/main" val="223258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03DC647-779B-4780-87FB-29A091C819D6}" type="slidenum">
              <a:rPr lang="en-US" altLang="en-US" smtClean="0">
                <a:solidFill>
                  <a:srgbClr val="000000"/>
                </a:solidFill>
              </a:rPr>
              <a:pPr>
                <a:defRPr/>
              </a:pPr>
              <a:t>40</a:t>
            </a:fld>
            <a:endParaRPr lang="en-US" altLang="en-US">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700808"/>
            <a:ext cx="55816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6" descr="wmo2012_en_acronym_whitegold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5"/>
          <p:cNvSpPr>
            <a:spLocks noChangeArrowheads="1"/>
          </p:cNvSpPr>
          <p:nvPr/>
        </p:nvSpPr>
        <p:spPr bwMode="auto">
          <a:xfrm>
            <a:off x="1185864" y="11113"/>
            <a:ext cx="7958136"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2600" b="1" dirty="0" err="1" smtClean="0">
                <a:solidFill>
                  <a:srgbClr val="000099"/>
                </a:solidFill>
                <a:latin typeface="Arial Black" pitchFamily="34" charset="0"/>
              </a:rPr>
              <a:t>Projet</a:t>
            </a:r>
            <a:r>
              <a:rPr lang="en-US" altLang="en-US" sz="2600" b="1" dirty="0" smtClean="0">
                <a:solidFill>
                  <a:srgbClr val="000099"/>
                </a:solidFill>
                <a:latin typeface="Arial Black" pitchFamily="34" charset="0"/>
              </a:rPr>
              <a:t> pour </a:t>
            </a:r>
            <a:r>
              <a:rPr lang="en-US" altLang="en-US" sz="2600" b="1" dirty="0" err="1" smtClean="0">
                <a:solidFill>
                  <a:srgbClr val="000099"/>
                </a:solidFill>
                <a:latin typeface="Arial Black" pitchFamily="34" charset="0"/>
              </a:rPr>
              <a:t>l’Europe</a:t>
            </a:r>
            <a:r>
              <a:rPr lang="en-US" altLang="en-US" sz="2600" b="1" dirty="0" smtClean="0">
                <a:solidFill>
                  <a:srgbClr val="000099"/>
                </a:solidFill>
                <a:latin typeface="Arial Black" pitchFamily="34" charset="0"/>
              </a:rPr>
              <a:t> du </a:t>
            </a:r>
            <a:r>
              <a:rPr lang="en-US" altLang="en-US" sz="2600" b="1" dirty="0" err="1" smtClean="0">
                <a:solidFill>
                  <a:srgbClr val="000099"/>
                </a:solidFill>
                <a:latin typeface="Arial Black" pitchFamily="34" charset="0"/>
              </a:rPr>
              <a:t>Sud-Est</a:t>
            </a:r>
            <a:r>
              <a:rPr lang="en-US" altLang="en-US" sz="2600" b="1" dirty="0" smtClean="0">
                <a:solidFill>
                  <a:srgbClr val="000099"/>
                </a:solidFill>
                <a:latin typeface="Arial Black" pitchFamily="34" charset="0"/>
              </a:rPr>
              <a:t> (</a:t>
            </a:r>
            <a:r>
              <a:rPr lang="en-US" altLang="en-US" sz="2600" b="1" dirty="0" err="1" smtClean="0">
                <a:solidFill>
                  <a:srgbClr val="000099"/>
                </a:solidFill>
                <a:latin typeface="Arial Black" pitchFamily="34" charset="0"/>
              </a:rPr>
              <a:t>Région</a:t>
            </a:r>
            <a:r>
              <a:rPr lang="en-US" altLang="en-US" sz="2600" b="1" dirty="0" smtClean="0">
                <a:solidFill>
                  <a:srgbClr val="000099"/>
                </a:solidFill>
                <a:latin typeface="Arial Black" pitchFamily="34" charset="0"/>
              </a:rPr>
              <a:t> VI)</a:t>
            </a:r>
            <a:endParaRPr lang="en-US" altLang="en-US" sz="2600" b="1" dirty="0">
              <a:solidFill>
                <a:srgbClr val="002060"/>
              </a:solidFill>
              <a:latin typeface="Arial Black" pitchFamily="34" charset="0"/>
            </a:endParaRPr>
          </a:p>
        </p:txBody>
      </p:sp>
      <p:sp>
        <p:nvSpPr>
          <p:cNvPr id="8" name="Rectangle 12"/>
          <p:cNvSpPr>
            <a:spLocks noChangeArrowheads="1"/>
          </p:cNvSpPr>
          <p:nvPr/>
        </p:nvSpPr>
        <p:spPr bwMode="auto">
          <a:xfrm>
            <a:off x="2604554" y="684213"/>
            <a:ext cx="4569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r>
              <a:rPr lang="en-US" altLang="en-US" b="1" dirty="0" smtClean="0">
                <a:solidFill>
                  <a:srgbClr val="0000FF"/>
                </a:solidFill>
                <a:latin typeface="Arial Black" pitchFamily="34" charset="0"/>
              </a:rPr>
              <a:t>(</a:t>
            </a:r>
            <a:r>
              <a:rPr lang="en-US" altLang="en-US" b="1" dirty="0" err="1" smtClean="0">
                <a:solidFill>
                  <a:srgbClr val="0000FF"/>
                </a:solidFill>
                <a:latin typeface="Arial Black" pitchFamily="34" charset="0"/>
              </a:rPr>
              <a:t>planification</a:t>
            </a:r>
            <a:r>
              <a:rPr lang="en-US" altLang="en-US" b="1" dirty="0" smtClean="0">
                <a:solidFill>
                  <a:srgbClr val="0000FF"/>
                </a:solidFill>
                <a:latin typeface="Arial Black" pitchFamily="34" charset="0"/>
              </a:rPr>
              <a:t> à </a:t>
            </a:r>
            <a:r>
              <a:rPr lang="en-US" altLang="en-US" b="1" dirty="0" err="1" smtClean="0">
                <a:solidFill>
                  <a:srgbClr val="0000FF"/>
                </a:solidFill>
                <a:latin typeface="Arial Black" pitchFamily="34" charset="0"/>
              </a:rPr>
              <a:t>envisager</a:t>
            </a:r>
            <a:r>
              <a:rPr lang="fr-CH" altLang="en-US" b="1" dirty="0" smtClean="0">
                <a:solidFill>
                  <a:srgbClr val="0000FF"/>
                </a:solidFill>
                <a:latin typeface="Arial Black" pitchFamily="34" charset="0"/>
              </a:rPr>
              <a:t>)</a:t>
            </a:r>
            <a:endParaRPr lang="en-US" altLang="en-US" b="1" dirty="0">
              <a:solidFill>
                <a:srgbClr val="0000FF"/>
              </a:solidFill>
              <a:latin typeface="Arial Black" pitchFamily="34" charset="0"/>
            </a:endParaRPr>
          </a:p>
        </p:txBody>
      </p:sp>
      <p:sp>
        <p:nvSpPr>
          <p:cNvPr id="9" name="Rectangle 14"/>
          <p:cNvSpPr>
            <a:spLocks noChangeArrowheads="1"/>
          </p:cNvSpPr>
          <p:nvPr/>
        </p:nvSpPr>
        <p:spPr bwMode="auto">
          <a:xfrm>
            <a:off x="77126" y="1422497"/>
            <a:ext cx="3087556" cy="3293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pPr>
            <a:r>
              <a:rPr lang="fr-CH" altLang="en-US" sz="1600" b="1" dirty="0" smtClean="0">
                <a:solidFill>
                  <a:srgbClr val="000000"/>
                </a:solidFill>
                <a:ea typeface="Times" pitchFamily="18" charset="0"/>
                <a:cs typeface="Arial" charset="0"/>
              </a:rPr>
              <a:t>Pays de la région?</a:t>
            </a:r>
            <a:endParaRPr lang="fr-CH" altLang="en-US" sz="1600" b="1" dirty="0">
              <a:solidFill>
                <a:srgbClr val="000000"/>
              </a:solidFill>
              <a:ea typeface="Times" pitchFamily="18" charset="0"/>
              <a:cs typeface="Arial" charset="0"/>
            </a:endParaRPr>
          </a:p>
          <a:p>
            <a:pPr>
              <a:spcBef>
                <a:spcPct val="0"/>
              </a:spcBef>
              <a:buClrTx/>
            </a:pPr>
            <a:r>
              <a:rPr lang="fr-CH" altLang="en-US" sz="1600" dirty="0" smtClean="0">
                <a:solidFill>
                  <a:srgbClr val="0000FF"/>
                </a:solidFill>
                <a:ea typeface="Times" pitchFamily="18" charset="0"/>
                <a:cs typeface="Arial" charset="0"/>
              </a:rPr>
              <a:t>Engagement fort des pays intéressés?</a:t>
            </a:r>
          </a:p>
          <a:p>
            <a:pPr>
              <a:spcBef>
                <a:spcPct val="0"/>
              </a:spcBef>
              <a:buClrTx/>
            </a:pPr>
            <a:endParaRPr lang="fr-CH" altLang="en-US" sz="1600" dirty="0">
              <a:solidFill>
                <a:srgbClr val="0000FF"/>
              </a:solidFill>
              <a:ea typeface="Times" pitchFamily="18" charset="0"/>
              <a:cs typeface="Arial" charset="0"/>
            </a:endParaRPr>
          </a:p>
          <a:p>
            <a:pPr>
              <a:spcBef>
                <a:spcPct val="0"/>
              </a:spcBef>
              <a:buClrTx/>
            </a:pPr>
            <a:r>
              <a:rPr lang="fr-CH" altLang="en-US" sz="1600" b="1" dirty="0" smtClean="0">
                <a:solidFill>
                  <a:srgbClr val="000000"/>
                </a:solidFill>
                <a:ea typeface="Times" pitchFamily="18" charset="0"/>
                <a:cs typeface="Arial" charset="0"/>
              </a:rPr>
              <a:t>Centres mondiaux de PNT participants? </a:t>
            </a:r>
          </a:p>
          <a:p>
            <a:pPr>
              <a:spcBef>
                <a:spcPct val="0"/>
              </a:spcBef>
              <a:buClrTx/>
            </a:pPr>
            <a:r>
              <a:rPr lang="fr-CH" altLang="en-US" sz="1600" dirty="0" smtClean="0">
                <a:solidFill>
                  <a:srgbClr val="0000FF"/>
                </a:solidFill>
                <a:ea typeface="Times" pitchFamily="18" charset="0"/>
                <a:cs typeface="Arial" charset="0"/>
              </a:rPr>
              <a:t> CEPMMT, UKMO, DWD, Météo-France?</a:t>
            </a:r>
            <a:endParaRPr lang="fr-CH" altLang="en-US" sz="1600" dirty="0">
              <a:solidFill>
                <a:srgbClr val="0000FF"/>
              </a:solidFill>
              <a:ea typeface="Times" pitchFamily="18" charset="0"/>
              <a:cs typeface="Arial" charset="0"/>
            </a:endParaRPr>
          </a:p>
          <a:p>
            <a:pPr>
              <a:spcBef>
                <a:spcPct val="0"/>
              </a:spcBef>
              <a:buClrTx/>
              <a:buFont typeface="Arial" charset="0"/>
              <a:buChar char="•"/>
            </a:pPr>
            <a:endParaRPr lang="fr-CH" altLang="en-US" sz="1600" dirty="0">
              <a:solidFill>
                <a:srgbClr val="C00000"/>
              </a:solidFill>
              <a:ea typeface="Times" pitchFamily="18" charset="0"/>
              <a:cs typeface="Arial" charset="0"/>
            </a:endParaRPr>
          </a:p>
          <a:p>
            <a:pPr>
              <a:spcBef>
                <a:spcPct val="0"/>
              </a:spcBef>
              <a:buClrTx/>
            </a:pPr>
            <a:r>
              <a:rPr lang="fr-CH" altLang="en-US" sz="1600" b="1" dirty="0" smtClean="0">
                <a:solidFill>
                  <a:srgbClr val="000000"/>
                </a:solidFill>
                <a:ea typeface="Times" pitchFamily="18" charset="0"/>
                <a:cs typeface="Arial" charset="0"/>
              </a:rPr>
              <a:t>Centres régionaux participants? </a:t>
            </a:r>
          </a:p>
          <a:p>
            <a:pPr>
              <a:spcBef>
                <a:spcPct val="0"/>
              </a:spcBef>
              <a:buClrTx/>
            </a:pPr>
            <a:r>
              <a:rPr lang="fr-CH" altLang="en-US" sz="1600" dirty="0" smtClean="0">
                <a:solidFill>
                  <a:srgbClr val="0000FF"/>
                </a:solidFill>
                <a:ea typeface="Times" pitchFamily="18" charset="0"/>
                <a:cs typeface="Arial" charset="0"/>
              </a:rPr>
              <a:t>Centre régional = centre principal?</a:t>
            </a:r>
          </a:p>
        </p:txBody>
      </p:sp>
      <p:sp>
        <p:nvSpPr>
          <p:cNvPr id="10" name="Rectangle 8"/>
          <p:cNvSpPr>
            <a:spLocks noChangeArrowheads="1"/>
          </p:cNvSpPr>
          <p:nvPr/>
        </p:nvSpPr>
        <p:spPr bwMode="auto">
          <a:xfrm>
            <a:off x="51816" y="4581128"/>
            <a:ext cx="351207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buClrTx/>
              <a:buFontTx/>
              <a:buNone/>
              <a:defRPr/>
            </a:pPr>
            <a:r>
              <a:rPr lang="en-GB" altLang="zh-CN" sz="1600" b="1" dirty="0" err="1" smtClean="0">
                <a:solidFill>
                  <a:srgbClr val="000000"/>
                </a:solidFill>
                <a:latin typeface="Arial" panose="020B0604020202020204" pitchFamily="34" charset="0"/>
                <a:ea typeface="宋体" pitchFamily="2" charset="-122"/>
                <a:cs typeface="Arial" panose="020B0604020202020204" pitchFamily="34" charset="0"/>
              </a:rPr>
              <a:t>Domaine</a:t>
            </a:r>
            <a:r>
              <a:rPr lang="en-GB" altLang="zh-CN" sz="1600" b="1" dirty="0" smtClean="0">
                <a:solidFill>
                  <a:srgbClr val="000000"/>
                </a:solidFill>
                <a:latin typeface="Arial" panose="020B0604020202020204" pitchFamily="34" charset="0"/>
                <a:ea typeface="宋体" pitchFamily="2" charset="-122"/>
                <a:cs typeface="Arial" panose="020B0604020202020204" pitchFamily="34" charset="0"/>
              </a:rPr>
              <a:t> et axes?</a:t>
            </a:r>
            <a:r>
              <a:rPr lang="en-GB" altLang="zh-CN" sz="1600" dirty="0" smtClean="0">
                <a:solidFill>
                  <a:srgbClr val="000000"/>
                </a:solidFill>
                <a:latin typeface="Arial" panose="020B0604020202020204" pitchFamily="34" charset="0"/>
                <a:ea typeface="宋体" pitchFamily="2" charset="-122"/>
                <a:cs typeface="Arial" panose="020B0604020202020204" pitchFamily="34" charset="0"/>
              </a:rPr>
              <a:t> </a:t>
            </a:r>
            <a:endParaRPr lang="en-GB" altLang="zh-CN" sz="1600" dirty="0">
              <a:solidFill>
                <a:srgbClr val="000000"/>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Vents forts?</a:t>
            </a:r>
            <a:endParaRPr lang="en-GB" altLang="zh-CN" sz="16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Fortes </a:t>
            </a: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pluies</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a:t>
            </a:r>
          </a:p>
          <a:p>
            <a:pPr marL="285750" indent="-285750">
              <a:spcBef>
                <a:spcPct val="0"/>
              </a:spcBef>
              <a:buClrTx/>
              <a:buFont typeface="Arial" panose="020B0604020202020204" pitchFamily="34" charset="0"/>
              <a:buChar char="•"/>
              <a:defRPr/>
            </a:pP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Orages</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 </a:t>
            </a: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violents</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a:t>
            </a:r>
          </a:p>
          <a:p>
            <a:pPr marL="285750" indent="-285750">
              <a:spcBef>
                <a:spcPct val="0"/>
              </a:spcBef>
              <a:buClrTx/>
              <a:buFont typeface="Arial" panose="020B0604020202020204" pitchFamily="34" charset="0"/>
              <a:buChar char="•"/>
              <a:defRPr/>
            </a:pP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Averses</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 de </a:t>
            </a: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grêle</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a:t>
            </a:r>
            <a:endParaRPr lang="en-GB" altLang="zh-CN" sz="1600" dirty="0">
              <a:solidFill>
                <a:srgbClr val="0000FF"/>
              </a:solidFill>
              <a:latin typeface="Arial" panose="020B0604020202020204" pitchFamily="34" charset="0"/>
              <a:ea typeface="宋体" pitchFamily="2" charset="-122"/>
              <a:cs typeface="Arial" panose="020B0604020202020204" pitchFamily="34" charset="0"/>
            </a:endParaRPr>
          </a:p>
          <a:p>
            <a:pPr marL="285750" indent="-285750">
              <a:spcBef>
                <a:spcPct val="0"/>
              </a:spcBef>
              <a:buClrTx/>
              <a:buFont typeface="Arial" panose="020B0604020202020204" pitchFamily="34" charset="0"/>
              <a:buChar char="•"/>
              <a:defRPr/>
            </a:pP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Fortes chutes de </a:t>
            </a:r>
            <a:r>
              <a:rPr lang="en-GB" altLang="zh-CN" sz="1600" dirty="0" err="1" smtClean="0">
                <a:solidFill>
                  <a:srgbClr val="0000FF"/>
                </a:solidFill>
                <a:latin typeface="Arial" panose="020B0604020202020204" pitchFamily="34" charset="0"/>
                <a:ea typeface="宋体" pitchFamily="2" charset="-122"/>
                <a:cs typeface="Arial" panose="020B0604020202020204" pitchFamily="34" charset="0"/>
              </a:rPr>
              <a:t>neige</a:t>
            </a: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 </a:t>
            </a:r>
            <a:b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br>
            <a:r>
              <a:rPr lang="en-GB" altLang="zh-CN" sz="1600" dirty="0" smtClean="0">
                <a:solidFill>
                  <a:srgbClr val="0000FF"/>
                </a:solidFill>
                <a:latin typeface="Arial" panose="020B0604020202020204" pitchFamily="34" charset="0"/>
                <a:ea typeface="宋体" pitchFamily="2" charset="-122"/>
                <a:cs typeface="Arial" panose="020B0604020202020204" pitchFamily="34" charset="0"/>
              </a:rPr>
              <a:t>et blizzards? </a:t>
            </a:r>
            <a:endParaRPr lang="en-GB" altLang="zh-CN" sz="1600" dirty="0">
              <a:solidFill>
                <a:srgbClr val="0000FF"/>
              </a:solidFill>
              <a:latin typeface="Arial" panose="020B0604020202020204" pitchFamily="34" charset="0"/>
              <a:ea typeface="宋体" pitchFamily="2" charset="-122"/>
              <a:cs typeface="Arial" panose="020B0604020202020204" pitchFamily="34" charset="0"/>
            </a:endParaRPr>
          </a:p>
        </p:txBody>
      </p:sp>
      <p:sp>
        <p:nvSpPr>
          <p:cNvPr id="11" name="Rectangle 10"/>
          <p:cNvSpPr/>
          <p:nvPr/>
        </p:nvSpPr>
        <p:spPr>
          <a:xfrm>
            <a:off x="3923928" y="2060848"/>
            <a:ext cx="4536505" cy="3275969"/>
          </a:xfrm>
          <a:prstGeom prst="rect">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048797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6911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8706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734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7488" y="128588"/>
            <a:ext cx="8713787" cy="790575"/>
          </a:xfrm>
        </p:spPr>
        <p:txBody>
          <a:bodyPr/>
          <a:lstStyle/>
          <a:p>
            <a:pPr algn="ctr"/>
            <a:r>
              <a:rPr lang="fr-FR" altLang="en-US" sz="3600" b="1" dirty="0" smtClean="0">
                <a:solidFill>
                  <a:srgbClr val="0000FF"/>
                </a:solidFill>
              </a:rPr>
              <a:t>Qu'est-ce que la prévision </a:t>
            </a:r>
            <a:r>
              <a:rPr lang="fr-FR" altLang="en-US" sz="3600" b="1" dirty="0" smtClean="0">
                <a:solidFill>
                  <a:srgbClr val="0000FF"/>
                </a:solidFill>
              </a:rPr>
              <a:t>axée sur les impacts?</a:t>
            </a:r>
            <a:endParaRPr lang="en-IE" altLang="en-US" sz="3600" b="1" dirty="0" smtClean="0">
              <a:solidFill>
                <a:srgbClr val="0000FF"/>
              </a:solidFill>
            </a:endParaRPr>
          </a:p>
        </p:txBody>
      </p:sp>
      <p:sp>
        <p:nvSpPr>
          <p:cNvPr id="11267" name="Content Placeholder 2"/>
          <p:cNvSpPr>
            <a:spLocks noGrp="1"/>
          </p:cNvSpPr>
          <p:nvPr>
            <p:ph idx="1"/>
          </p:nvPr>
        </p:nvSpPr>
        <p:spPr/>
        <p:txBody>
          <a:bodyPr/>
          <a:lstStyle/>
          <a:p>
            <a:pPr>
              <a:spcAft>
                <a:spcPts val="1200"/>
              </a:spcAft>
            </a:pPr>
            <a:r>
              <a:rPr lang="en-IE" altLang="en-US" dirty="0" smtClean="0"/>
              <a:t>Un </a:t>
            </a:r>
            <a:r>
              <a:rPr lang="en-IE" altLang="en-US" dirty="0" err="1" smtClean="0"/>
              <a:t>changement</a:t>
            </a:r>
            <a:r>
              <a:rPr lang="en-IE" altLang="en-US" dirty="0" smtClean="0"/>
              <a:t> </a:t>
            </a:r>
            <a:r>
              <a:rPr lang="en-IE" altLang="en-US" dirty="0" err="1" smtClean="0"/>
              <a:t>fondamental</a:t>
            </a:r>
            <a:r>
              <a:rPr lang="en-IE" altLang="en-US" dirty="0" smtClean="0"/>
              <a:t> </a:t>
            </a:r>
            <a:r>
              <a:rPr lang="en-IE" altLang="en-US" dirty="0" err="1" smtClean="0"/>
              <a:t>dans</a:t>
            </a:r>
            <a:r>
              <a:rPr lang="en-IE" altLang="en-US" dirty="0" smtClean="0"/>
              <a:t> la </a:t>
            </a:r>
            <a:r>
              <a:rPr lang="en-IE" altLang="en-US" dirty="0" err="1" smtClean="0"/>
              <a:t>façon</a:t>
            </a:r>
            <a:r>
              <a:rPr lang="en-IE" altLang="en-US" dirty="0" smtClean="0"/>
              <a:t> de faire des </a:t>
            </a:r>
            <a:r>
              <a:rPr lang="en-IE" altLang="en-US" dirty="0" err="1" smtClean="0"/>
              <a:t>prévisions</a:t>
            </a:r>
            <a:r>
              <a:rPr lang="en-IE" altLang="en-US" dirty="0" smtClean="0"/>
              <a:t>…</a:t>
            </a:r>
          </a:p>
          <a:p>
            <a:pPr>
              <a:spcAft>
                <a:spcPts val="1200"/>
              </a:spcAft>
              <a:buFont typeface="Wingdings" pitchFamily="2" charset="2"/>
              <a:buNone/>
            </a:pPr>
            <a:r>
              <a:rPr lang="en-IE" altLang="en-US" b="1" dirty="0" smtClean="0">
                <a:solidFill>
                  <a:srgbClr val="222268"/>
                </a:solidFill>
              </a:rPr>
              <a:t>On part de:</a:t>
            </a:r>
          </a:p>
          <a:p>
            <a:pPr lvl="1">
              <a:spcAft>
                <a:spcPts val="1200"/>
              </a:spcAft>
              <a:buFont typeface="Wingdings" pitchFamily="2" charset="2"/>
              <a:buNone/>
            </a:pPr>
            <a:r>
              <a:rPr lang="en-IE" altLang="en-US" dirty="0" err="1" smtClean="0">
                <a:solidFill>
                  <a:srgbClr val="222268"/>
                </a:solidFill>
              </a:rPr>
              <a:t>Quelle</a:t>
            </a:r>
            <a:r>
              <a:rPr lang="en-IE" altLang="en-US" dirty="0" smtClean="0">
                <a:solidFill>
                  <a:srgbClr val="222268"/>
                </a:solidFill>
              </a:rPr>
              <a:t> </a:t>
            </a:r>
            <a:r>
              <a:rPr lang="en-IE" altLang="en-US" i="1" dirty="0" smtClean="0">
                <a:solidFill>
                  <a:srgbClr val="0000FF"/>
                </a:solidFill>
              </a:rPr>
              <a:t>sera la </a:t>
            </a:r>
            <a:r>
              <a:rPr lang="en-IE" altLang="en-US" i="1" dirty="0" err="1" smtClean="0">
                <a:solidFill>
                  <a:srgbClr val="0000FF"/>
                </a:solidFill>
              </a:rPr>
              <a:t>météo</a:t>
            </a:r>
            <a:endParaRPr lang="en-IE" altLang="en-US" i="1" dirty="0" smtClean="0">
              <a:solidFill>
                <a:srgbClr val="0000FF"/>
              </a:solidFill>
            </a:endParaRPr>
          </a:p>
          <a:p>
            <a:pPr>
              <a:spcAft>
                <a:spcPts val="1200"/>
              </a:spcAft>
              <a:buFont typeface="Wingdings" pitchFamily="2" charset="2"/>
              <a:buNone/>
            </a:pPr>
            <a:r>
              <a:rPr lang="en-IE" altLang="en-US" b="1" dirty="0" smtClean="0">
                <a:solidFill>
                  <a:srgbClr val="222268"/>
                </a:solidFill>
              </a:rPr>
              <a:t>À:</a:t>
            </a:r>
          </a:p>
          <a:p>
            <a:pPr>
              <a:spcAft>
                <a:spcPts val="1200"/>
              </a:spcAft>
              <a:buFont typeface="Wingdings" pitchFamily="2" charset="2"/>
              <a:buNone/>
            </a:pPr>
            <a:r>
              <a:rPr lang="en-IE" altLang="en-US" dirty="0" smtClean="0"/>
              <a:t>      Ce que </a:t>
            </a:r>
            <a:r>
              <a:rPr lang="en-IE" altLang="en-US" i="1" dirty="0" smtClean="0">
                <a:solidFill>
                  <a:srgbClr val="0000FF"/>
                </a:solidFill>
              </a:rPr>
              <a:t>la </a:t>
            </a:r>
            <a:r>
              <a:rPr lang="en-IE" altLang="en-US" i="1" dirty="0" err="1" smtClean="0">
                <a:solidFill>
                  <a:srgbClr val="0000FF"/>
                </a:solidFill>
              </a:rPr>
              <a:t>météo</a:t>
            </a:r>
            <a:r>
              <a:rPr lang="en-IE" altLang="en-US" i="1" dirty="0" smtClean="0">
                <a:solidFill>
                  <a:srgbClr val="0000FF"/>
                </a:solidFill>
              </a:rPr>
              <a:t> </a:t>
            </a:r>
            <a:r>
              <a:rPr lang="en-IE" altLang="en-US" i="1" dirty="0" err="1" smtClean="0">
                <a:solidFill>
                  <a:srgbClr val="0000FF"/>
                </a:solidFill>
              </a:rPr>
              <a:t>fera</a:t>
            </a:r>
            <a:endParaRPr lang="en-IE" altLang="en-US" b="1" i="1" dirty="0" smtClean="0">
              <a:solidFill>
                <a:srgbClr val="0000FF"/>
              </a:solidFill>
            </a:endParaRPr>
          </a:p>
          <a:p>
            <a:pPr>
              <a:spcAft>
                <a:spcPts val="1200"/>
              </a:spcAft>
            </a:pPr>
            <a:endParaRPr lang="en-IE" altLang="en-US" dirty="0" smtClean="0"/>
          </a:p>
          <a:p>
            <a:endParaRPr lang="en-IE" altLang="en-US" dirty="0" smtClean="0"/>
          </a:p>
        </p:txBody>
      </p:sp>
      <p:sp>
        <p:nvSpPr>
          <p:cNvPr id="71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9900"/>
              </a:buClr>
              <a:buFont typeface="Wingdings" pitchFamily="2" charset="2"/>
              <a:buChar char="§"/>
              <a:defRPr sz="2800">
                <a:solidFill>
                  <a:schemeClr val="tx1"/>
                </a:solidFill>
                <a:latin typeface="Arial" charset="0"/>
              </a:defRPr>
            </a:lvl1pPr>
            <a:lvl2pPr marL="742950" indent="-285750">
              <a:spcBef>
                <a:spcPct val="20000"/>
              </a:spcBef>
              <a:buClr>
                <a:srgbClr val="FF9900"/>
              </a:buClr>
              <a:buFont typeface="Wingdings" pitchFamily="2" charset="2"/>
              <a:buChar char="§"/>
              <a:defRPr sz="2800">
                <a:solidFill>
                  <a:schemeClr val="tx1"/>
                </a:solidFill>
                <a:latin typeface="Arial" charset="0"/>
              </a:defRPr>
            </a:lvl2pPr>
            <a:lvl3pPr marL="1143000" indent="-228600">
              <a:spcBef>
                <a:spcPct val="20000"/>
              </a:spcBef>
              <a:buClr>
                <a:srgbClr val="FF9900"/>
              </a:buClr>
              <a:buFont typeface="Wingdings" pitchFamily="2" charset="2"/>
              <a:buChar char="§"/>
              <a:defRPr sz="2400">
                <a:solidFill>
                  <a:schemeClr val="tx1"/>
                </a:solidFill>
                <a:latin typeface="Arial" charset="0"/>
              </a:defRPr>
            </a:lvl3pPr>
            <a:lvl4pPr marL="1600200" indent="-228600">
              <a:spcBef>
                <a:spcPct val="20000"/>
              </a:spcBef>
              <a:buClr>
                <a:srgbClr val="FF9900"/>
              </a:buClr>
              <a:buFont typeface="Wingdings" pitchFamily="2" charset="2"/>
              <a:buChar char="§"/>
              <a:defRPr sz="2000">
                <a:solidFill>
                  <a:schemeClr val="tx1"/>
                </a:solidFill>
                <a:latin typeface="Arial" charset="0"/>
              </a:defRPr>
            </a:lvl4pPr>
            <a:lvl5pPr marL="2057400" indent="-228600">
              <a:spcBef>
                <a:spcPct val="20000"/>
              </a:spcBef>
              <a:buClr>
                <a:srgbClr val="FF9900"/>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spcBef>
                <a:spcPct val="0"/>
              </a:spcBef>
              <a:buClrTx/>
              <a:buFontTx/>
              <a:buNone/>
            </a:pPr>
            <a:fld id="{7CF28298-658D-42CB-8958-6665BC4F3C4F}" type="slidenum">
              <a:rPr lang="en-US" altLang="en-US" sz="1200" smtClean="0">
                <a:solidFill>
                  <a:srgbClr val="000000"/>
                </a:solidFill>
              </a:rPr>
              <a:pPr>
                <a:spcBef>
                  <a:spcPct val="0"/>
                </a:spcBef>
                <a:buClrTx/>
                <a:buFontTx/>
                <a:buNone/>
              </a:pPr>
              <a:t>5</a:t>
            </a:fld>
            <a:endParaRPr lang="en-US" altLang="en-US" sz="1200" smtClean="0">
              <a:solidFill>
                <a:srgbClr val="000000"/>
              </a:solidFill>
            </a:endParaRPr>
          </a:p>
        </p:txBody>
      </p:sp>
    </p:spTree>
    <p:extLst>
      <p:ext uri="{BB962C8B-B14F-4D97-AF65-F5344CB8AC3E}">
        <p14:creationId xmlns:p14="http://schemas.microsoft.com/office/powerpoint/2010/main" val="99723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Effect transition="in" filter="fade">
                                      <p:cBhvr>
                                        <p:cTn id="20"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solidFill>
                  <a:srgbClr val="0000FF"/>
                </a:solidFill>
              </a:rPr>
              <a:t>Prévisions et alertes basées sur les impacts </a:t>
            </a:r>
            <a:r>
              <a:rPr lang="fr-CH" b="1" dirty="0" smtClean="0">
                <a:solidFill>
                  <a:srgbClr val="0000FF"/>
                </a:solidFill>
              </a:rPr>
              <a:t> (IBF)</a:t>
            </a:r>
            <a:endParaRPr lang="en-US" b="1" dirty="0">
              <a:solidFill>
                <a:srgbClr val="0000FF"/>
              </a:solidFill>
            </a:endParaRPr>
          </a:p>
        </p:txBody>
      </p:sp>
      <p:sp>
        <p:nvSpPr>
          <p:cNvPr id="3" name="Content Placeholder 2"/>
          <p:cNvSpPr>
            <a:spLocks noGrp="1"/>
          </p:cNvSpPr>
          <p:nvPr>
            <p:ph idx="1"/>
          </p:nvPr>
        </p:nvSpPr>
        <p:spPr/>
        <p:txBody>
          <a:bodyPr>
            <a:normAutofit fontScale="85000" lnSpcReduction="20000"/>
          </a:bodyPr>
          <a:lstStyle/>
          <a:p>
            <a:r>
              <a:rPr lang="fr-FR" b="1" dirty="0" smtClean="0"/>
              <a:t>Prévisions </a:t>
            </a:r>
            <a:r>
              <a:rPr lang="fr-FR" b="1" dirty="0"/>
              <a:t>et alertes </a:t>
            </a:r>
            <a:r>
              <a:rPr lang="fr-FR" b="1" dirty="0" smtClean="0"/>
              <a:t>axées </a:t>
            </a:r>
            <a:r>
              <a:rPr lang="fr-FR" b="1" dirty="0"/>
              <a:t>sur les impacts </a:t>
            </a:r>
            <a:r>
              <a:rPr lang="fr-FR" b="1" dirty="0" smtClean="0"/>
              <a:t>tiennent compte du danger et la vulnérabilité des usagers</a:t>
            </a:r>
            <a:endParaRPr lang="fr-FR" b="1" dirty="0" smtClean="0"/>
          </a:p>
          <a:p>
            <a:endParaRPr lang="fr-FR" b="1" dirty="0"/>
          </a:p>
          <a:p>
            <a:r>
              <a:rPr lang="fr-FR" dirty="0" smtClean="0"/>
              <a:t>Mais il y a un problème… Les Météorologistes résistent à prédire les impacts étant donné qu’ils ne détiennent pas les informations sur la vulnérabilité et l’exposition de la communauté qu’ils servent.</a:t>
            </a:r>
          </a:p>
          <a:p>
            <a:endParaRPr lang="fr-FR" dirty="0" smtClean="0"/>
          </a:p>
          <a:p>
            <a:r>
              <a:rPr lang="fr-FR" dirty="0" smtClean="0"/>
              <a:t>L’IBF exige donc  </a:t>
            </a:r>
            <a:r>
              <a:rPr lang="fr-FR" dirty="0"/>
              <a:t>des SMHN qu’ils collaborent avec </a:t>
            </a:r>
            <a:r>
              <a:rPr lang="fr-FR" dirty="0" smtClean="0"/>
              <a:t>d’autres intervenants tels que la protection civile, les Cie d’assurance pour accéder aux informations sur la vulnérabilité par exemple</a:t>
            </a:r>
            <a:endParaRPr lang="en-US" dirty="0" smtClean="0"/>
          </a:p>
        </p:txBody>
      </p:sp>
    </p:spTree>
    <p:extLst>
      <p:ext uri="{BB962C8B-B14F-4D97-AF65-F5344CB8AC3E}">
        <p14:creationId xmlns:p14="http://schemas.microsoft.com/office/powerpoint/2010/main" val="18150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Exemple</a:t>
            </a:r>
            <a:endParaRPr lang="en-GB"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355" t="27149" r="15801" b="8664"/>
          <a:stretch/>
        </p:blipFill>
        <p:spPr bwMode="auto">
          <a:xfrm>
            <a:off x="600075" y="1417638"/>
            <a:ext cx="7597718" cy="4364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208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 y="269776"/>
            <a:ext cx="8229600" cy="1143000"/>
          </a:xfrm>
        </p:spPr>
        <p:txBody>
          <a:bodyPr>
            <a:noAutofit/>
          </a:bodyPr>
          <a:lstStyle/>
          <a:p>
            <a:r>
              <a:rPr lang="fr-CH" sz="3600" b="1" dirty="0" smtClean="0">
                <a:solidFill>
                  <a:schemeClr val="accent1"/>
                </a:solidFill>
              </a:rPr>
              <a:t>«Directives de l’OMM sur les services de prévision et d’alerte </a:t>
            </a:r>
            <a:r>
              <a:rPr lang="fr-CH" sz="3600" b="1" dirty="0" err="1" smtClean="0">
                <a:solidFill>
                  <a:schemeClr val="accent1"/>
                </a:solidFill>
              </a:rPr>
              <a:t>multidanger</a:t>
            </a:r>
            <a:r>
              <a:rPr lang="fr-CH" sz="3600" b="1" dirty="0" smtClean="0">
                <a:solidFill>
                  <a:schemeClr val="accent1"/>
                </a:solidFill>
              </a:rPr>
              <a:t> axées sur les impacts» </a:t>
            </a:r>
            <a:endParaRPr lang="en-GB" sz="3600" b="1" dirty="0">
              <a:solidFill>
                <a:schemeClr val="accent1"/>
              </a:solidFill>
            </a:endParaRPr>
          </a:p>
        </p:txBody>
      </p:sp>
      <p:sp>
        <p:nvSpPr>
          <p:cNvPr id="3" name="Content Placeholder 2"/>
          <p:cNvSpPr>
            <a:spLocks noGrp="1"/>
          </p:cNvSpPr>
          <p:nvPr>
            <p:ph idx="1"/>
          </p:nvPr>
        </p:nvSpPr>
        <p:spPr>
          <a:xfrm>
            <a:off x="457200" y="1600200"/>
            <a:ext cx="4953000" cy="4525963"/>
          </a:xfrm>
        </p:spPr>
        <p:txBody>
          <a:bodyPr>
            <a:normAutofit/>
          </a:bodyPr>
          <a:lstStyle/>
          <a:p>
            <a:endParaRPr lang="fr-CH" sz="2400" dirty="0" smtClean="0"/>
          </a:p>
          <a:p>
            <a:r>
              <a:rPr lang="fr-CH" sz="2400" dirty="0" smtClean="0"/>
              <a:t> </a:t>
            </a:r>
            <a:r>
              <a:rPr lang="fr-CH" sz="2400" dirty="0" smtClean="0">
                <a:solidFill>
                  <a:srgbClr val="FF0000"/>
                </a:solidFill>
              </a:rPr>
              <a:t>WMO No. 1150</a:t>
            </a:r>
            <a:r>
              <a:rPr lang="fr-CH" sz="2400" dirty="0" smtClean="0"/>
              <a:t> </a:t>
            </a:r>
          </a:p>
          <a:p>
            <a:r>
              <a:rPr lang="fr-CH" sz="2400" dirty="0" smtClean="0"/>
              <a:t>Aide </a:t>
            </a:r>
            <a:r>
              <a:rPr lang="fr-CH" sz="2400" dirty="0" smtClean="0"/>
              <a:t>les Membres à développer les services de prévisions et alertes axés sur les impacts</a:t>
            </a:r>
          </a:p>
          <a:p>
            <a:r>
              <a:rPr lang="fr-CH" sz="2400" dirty="0" smtClean="0"/>
              <a:t>Définit les étapes nécessaires et explique les potentiels niveaux de complexités</a:t>
            </a:r>
          </a:p>
          <a:p>
            <a:r>
              <a:rPr lang="fr-CH" sz="2400" dirty="0" smtClean="0"/>
              <a:t>Publication hautement recommandée par les Membres </a:t>
            </a:r>
          </a:p>
          <a:p>
            <a:endParaRPr lang="en-GB"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130" t="8455" r="22901" b="9286"/>
          <a:stretch/>
        </p:blipFill>
        <p:spPr bwMode="auto">
          <a:xfrm>
            <a:off x="5741894" y="1412776"/>
            <a:ext cx="3158783" cy="443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55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24375" cy="4525963"/>
          </a:xfrm>
        </p:spPr>
        <p:txBody>
          <a:bodyPr/>
          <a:lstStyle/>
          <a:p>
            <a:pPr marL="0" indent="0">
              <a:buNone/>
            </a:pPr>
            <a:endParaRPr lang="en-US" sz="4000" dirty="0" smtClean="0">
              <a:latin typeface="+mj-lt"/>
              <a:ea typeface="+mj-ea"/>
              <a:cs typeface="+mj-cs"/>
            </a:endParaRPr>
          </a:p>
          <a:p>
            <a:pPr marL="0" indent="0" algn="ctr">
              <a:buNone/>
            </a:pPr>
            <a:r>
              <a:rPr lang="en-US" sz="4000" dirty="0" smtClean="0">
                <a:latin typeface="+mj-lt"/>
                <a:ea typeface="+mj-ea"/>
                <a:cs typeface="+mj-cs"/>
              </a:rPr>
              <a:t>Common </a:t>
            </a:r>
            <a:r>
              <a:rPr lang="en-US" sz="4000" dirty="0">
                <a:latin typeface="+mj-lt"/>
                <a:ea typeface="+mj-ea"/>
                <a:cs typeface="+mj-cs"/>
              </a:rPr>
              <a:t>Alerting </a:t>
            </a:r>
            <a:r>
              <a:rPr lang="en-US" sz="4000" dirty="0" smtClean="0">
                <a:latin typeface="+mj-lt"/>
                <a:ea typeface="+mj-ea"/>
                <a:cs typeface="+mj-cs"/>
              </a:rPr>
              <a:t>Protocol</a:t>
            </a:r>
          </a:p>
          <a:p>
            <a:pPr marL="0" indent="0" algn="ctr">
              <a:buNone/>
            </a:pPr>
            <a:r>
              <a:rPr lang="en-US" sz="4000" dirty="0" smtClean="0">
                <a:latin typeface="+mj-lt"/>
                <a:ea typeface="+mj-ea"/>
                <a:cs typeface="+mj-cs"/>
              </a:rPr>
              <a:t>(CAP)</a:t>
            </a:r>
            <a:endParaRPr lang="en-US" sz="4000" dirty="0">
              <a:latin typeface="+mj-lt"/>
              <a:ea typeface="+mj-ea"/>
              <a:cs typeface="+mj-cs"/>
            </a:endParaRPr>
          </a:p>
          <a:p>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15000" y="2362200"/>
            <a:ext cx="1927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59808" y="4476466"/>
            <a:ext cx="7710985" cy="1200329"/>
          </a:xfrm>
          <a:prstGeom prst="rect">
            <a:avLst/>
          </a:prstGeom>
          <a:noFill/>
        </p:spPr>
        <p:txBody>
          <a:bodyPr wrap="square" rtlCol="0">
            <a:spAutoFit/>
          </a:bodyPr>
          <a:lstStyle/>
          <a:p>
            <a:pPr defTabSz="457200" eaLnBrk="1" fontAlgn="auto" hangingPunct="1">
              <a:spcBef>
                <a:spcPts val="0"/>
              </a:spcBef>
              <a:spcAft>
                <a:spcPts val="0"/>
              </a:spcAft>
              <a:buClrTx/>
              <a:buFontTx/>
              <a:buNone/>
            </a:pPr>
            <a:r>
              <a:rPr lang="fr-FR" sz="1800" dirty="0" smtClean="0">
                <a:solidFill>
                  <a:prstClr val="black"/>
                </a:solidFill>
                <a:latin typeface="Calibri"/>
              </a:rPr>
              <a:t> Le CAP </a:t>
            </a:r>
            <a:r>
              <a:rPr lang="fr-FR" sz="1800" dirty="0">
                <a:solidFill>
                  <a:prstClr val="black"/>
                </a:solidFill>
                <a:latin typeface="Calibri"/>
              </a:rPr>
              <a:t>est un format de données basé sur XML pour l'échange d'avertissements publics et d'urgences entre des technologies d'alerte. </a:t>
            </a:r>
            <a:r>
              <a:rPr lang="fr-FR" sz="1800" b="1" dirty="0">
                <a:solidFill>
                  <a:prstClr val="black"/>
                </a:solidFill>
                <a:latin typeface="Calibri"/>
              </a:rPr>
              <a:t>CAP permet à un message d’avertissement d’être diffusé simultanément de manière cohérente sur de nombreux systèmes d’avertissement vers de nombreuses </a:t>
            </a:r>
            <a:r>
              <a:rPr lang="fr-FR" sz="1800" b="1" dirty="0" smtClean="0">
                <a:solidFill>
                  <a:prstClr val="black"/>
                </a:solidFill>
                <a:latin typeface="Calibri"/>
              </a:rPr>
              <a:t>applications - </a:t>
            </a:r>
            <a:endParaRPr lang="en-US" sz="1800" b="1" dirty="0">
              <a:solidFill>
                <a:prstClr val="black"/>
              </a:solidFill>
              <a:latin typeface="Calibri"/>
            </a:endParaRPr>
          </a:p>
        </p:txBody>
      </p:sp>
      <p:sp>
        <p:nvSpPr>
          <p:cNvPr id="5" name="Rectangle 4"/>
          <p:cNvSpPr/>
          <p:nvPr/>
        </p:nvSpPr>
        <p:spPr>
          <a:xfrm>
            <a:off x="683568" y="332656"/>
            <a:ext cx="7654660" cy="1477328"/>
          </a:xfrm>
          <a:prstGeom prst="rect">
            <a:avLst/>
          </a:prstGeom>
        </p:spPr>
        <p:txBody>
          <a:bodyPr wrap="none">
            <a:spAutoFit/>
          </a:bodyPr>
          <a:lstStyle/>
          <a:p>
            <a:r>
              <a:rPr lang="en-US" sz="3600" b="1" dirty="0" err="1">
                <a:solidFill>
                  <a:srgbClr val="0000FF"/>
                </a:solidFill>
              </a:rPr>
              <a:t>Protocole</a:t>
            </a:r>
            <a:r>
              <a:rPr lang="en-US" sz="3600" b="1" dirty="0">
                <a:solidFill>
                  <a:srgbClr val="0000FF"/>
                </a:solidFill>
              </a:rPr>
              <a:t> </a:t>
            </a:r>
            <a:r>
              <a:rPr lang="en-US" sz="3600" b="1" dirty="0" err="1">
                <a:solidFill>
                  <a:srgbClr val="0000FF"/>
                </a:solidFill>
              </a:rPr>
              <a:t>d'alerte</a:t>
            </a:r>
            <a:r>
              <a:rPr lang="en-US" sz="3600" b="1" dirty="0">
                <a:solidFill>
                  <a:srgbClr val="0000FF"/>
                </a:solidFill>
              </a:rPr>
              <a:t> </a:t>
            </a:r>
            <a:r>
              <a:rPr lang="en-US" sz="3600" b="1" dirty="0" err="1" smtClean="0">
                <a:solidFill>
                  <a:srgbClr val="0000FF"/>
                </a:solidFill>
              </a:rPr>
              <a:t>commun</a:t>
            </a:r>
            <a:r>
              <a:rPr lang="en-US" sz="3600" b="1" dirty="0" smtClean="0">
                <a:solidFill>
                  <a:srgbClr val="0000FF"/>
                </a:solidFill>
              </a:rPr>
              <a:t> (CAP) </a:t>
            </a:r>
          </a:p>
          <a:p>
            <a:r>
              <a:rPr lang="en-US" sz="3600" b="1" dirty="0" smtClean="0">
                <a:solidFill>
                  <a:srgbClr val="0000FF"/>
                </a:solidFill>
              </a:rPr>
              <a:t>       …..  </a:t>
            </a:r>
            <a:r>
              <a:rPr lang="en-US" sz="3600" b="1" dirty="0" err="1" smtClean="0">
                <a:solidFill>
                  <a:srgbClr val="0000FF"/>
                </a:solidFill>
              </a:rPr>
              <a:t>Quelques</a:t>
            </a:r>
            <a:r>
              <a:rPr lang="en-US" sz="3600" b="1" dirty="0" smtClean="0">
                <a:solidFill>
                  <a:srgbClr val="0000FF"/>
                </a:solidFill>
              </a:rPr>
              <a:t> mots …..</a:t>
            </a:r>
            <a:endParaRPr lang="en-US" sz="3600" b="1" dirty="0">
              <a:solidFill>
                <a:srgbClr val="0000FF"/>
              </a:solidFill>
            </a:endParaRPr>
          </a:p>
        </p:txBody>
      </p:sp>
    </p:spTree>
    <p:extLst>
      <p:ext uri="{BB962C8B-B14F-4D97-AF65-F5344CB8AC3E}">
        <p14:creationId xmlns:p14="http://schemas.microsoft.com/office/powerpoint/2010/main" val="424113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4401</TotalTime>
  <Words>3012</Words>
  <Application>Microsoft Office PowerPoint</Application>
  <PresentationFormat>On-screen Show (4:3)</PresentationFormat>
  <Paragraphs>355</Paragraphs>
  <Slides>43</Slides>
  <Notes>30</Notes>
  <HiddenSlides>0</HiddenSlides>
  <MMClips>0</MMClips>
  <ScaleCrop>false</ScaleCrop>
  <HeadingPairs>
    <vt:vector size="4" baseType="variant">
      <vt:variant>
        <vt:lpstr>Theme</vt:lpstr>
      </vt:variant>
      <vt:variant>
        <vt:i4>11</vt:i4>
      </vt:variant>
      <vt:variant>
        <vt:lpstr>Slide Titles</vt:lpstr>
      </vt:variant>
      <vt:variant>
        <vt:i4>43</vt:i4>
      </vt:variant>
    </vt:vector>
  </HeadingPairs>
  <TitlesOfParts>
    <vt:vector size="54" baseType="lpstr">
      <vt:lpstr>Body slide</vt:lpstr>
      <vt:lpstr>Closing slide</vt:lpstr>
      <vt:lpstr>1_Body slide</vt:lpstr>
      <vt:lpstr>3_Body slide</vt:lpstr>
      <vt:lpstr>4_Body slide</vt:lpstr>
      <vt:lpstr>7_Body slide</vt:lpstr>
      <vt:lpstr>2_Body slide</vt:lpstr>
      <vt:lpstr>WMO_BLUE_Powerpoint_en_fr</vt:lpstr>
      <vt:lpstr>1_WMO_BLUE_Powerpoint_en_fr</vt:lpstr>
      <vt:lpstr>5_Body slide</vt:lpstr>
      <vt:lpstr>6_Body slide</vt:lpstr>
      <vt:lpstr>Courte introduction au Système d’Alerte Précoce, Prévisons axées sur les impacts, CAP et au Projet de démonstration de prévision des conditions météorologiques extrêmes (SWFDP)    </vt:lpstr>
      <vt:lpstr>SAP – Risques naturels</vt:lpstr>
      <vt:lpstr>SAP – Risques naturels..Cont</vt:lpstr>
      <vt:lpstr>PowerPoint Presentation</vt:lpstr>
      <vt:lpstr>Qu'est-ce que la prévision axée sur les impacts?</vt:lpstr>
      <vt:lpstr>Prévisions et alertes basées sur les impacts  (IBF)</vt:lpstr>
      <vt:lpstr>Exemple</vt:lpstr>
      <vt:lpstr>«Directives de l’OMM sur les services de prévision et d’alerte multidanger axées sur les impacts» </vt:lpstr>
      <vt:lpstr>PowerPoint Presentation</vt:lpstr>
      <vt:lpstr>Le Format de CAP</vt:lpstr>
      <vt:lpstr>Le CAP (Common Alerting Protocol)</vt:lpstr>
      <vt:lpstr>PowerPoint Presentation</vt:lpstr>
      <vt:lpstr> Projet de démonstration de prévision des conditions météorologiques extrêmes  Un des projets phares de l’OMMo  Un  météorologiques</vt:lpstr>
      <vt:lpstr>PowerPoint Presentation</vt:lpstr>
      <vt:lpstr>Pourquoi un projet sur la prévision des conditions météorologiques extrêmes?</vt:lpstr>
      <vt:lpstr>PowerPoint Presentation</vt:lpstr>
      <vt:lpstr>PowerPoint Presentation</vt:lpstr>
      <vt:lpstr>PowerPoint Presentation</vt:lpstr>
      <vt:lpstr>PowerPoint Presentation</vt:lpstr>
      <vt:lpstr>Principaux objectifs  du Projet de SWFDP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Projet de démonstration:  cadre et directives</vt:lpstr>
      <vt:lpstr>PowerPoint Presentation</vt:lpstr>
      <vt:lpstr>PowerPoint Presentation</vt:lpstr>
      <vt:lpstr>PowerPoint Presentation</vt:lpstr>
      <vt:lpstr>Sources de financement du SWFDP &amp; Management</vt:lpstr>
      <vt:lpstr>Implementation de CAP favoriser par SWFDP</vt:lpstr>
      <vt:lpstr>Zone de couverture potentielle pour l’Afrique Centrale – Financement Requis</vt:lpstr>
      <vt:lpstr>  Merci </vt:lpstr>
      <vt:lpstr>PowerPoint Presentation</vt:lpstr>
      <vt:lpstr>PowerPoint Presentation</vt:lpstr>
      <vt:lpstr>PowerPoint Presentation</vt:lpstr>
      <vt:lpstr>PowerPoint Presentation</vt:lpstr>
      <vt:lpstr>PowerPoint Presentation</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Abdoulaye Harou</cp:lastModifiedBy>
  <cp:revision>438</cp:revision>
  <cp:lastPrinted>2015-10-29T10:05:57Z</cp:lastPrinted>
  <dcterms:created xsi:type="dcterms:W3CDTF">2013-01-11T12:31:36Z</dcterms:created>
  <dcterms:modified xsi:type="dcterms:W3CDTF">2018-11-14T14:59:42Z</dcterms:modified>
</cp:coreProperties>
</file>