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7" r:id="rId2"/>
    <p:sldId id="262" r:id="rId3"/>
    <p:sldId id="267" r:id="rId4"/>
    <p:sldId id="258" r:id="rId5"/>
    <p:sldId id="259" r:id="rId6"/>
    <p:sldId id="271" r:id="rId7"/>
    <p:sldId id="272" r:id="rId8"/>
    <p:sldId id="276" r:id="rId9"/>
    <p:sldId id="273" r:id="rId10"/>
    <p:sldId id="274" r:id="rId11"/>
    <p:sldId id="260" r:id="rId12"/>
    <p:sldId id="261" r:id="rId13"/>
    <p:sldId id="269"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varScale="1">
        <p:scale>
          <a:sx n="66" d="100"/>
          <a:sy n="66" d="100"/>
        </p:scale>
        <p:origin x="4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EF5A7E7-B624-436A-8B37-C16539E89068}" type="datetimeFigureOut">
              <a:rPr lang="en-US" smtClean="0"/>
              <a:t>11/13/2018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003913F-EEFE-44F4-85F4-FC8AABAFDF67}" type="slidenum">
              <a:rPr lang="en-US" smtClean="0"/>
              <a:t>‹#›</a:t>
            </a:fld>
            <a:endParaRPr lang="en-US"/>
          </a:p>
        </p:txBody>
      </p:sp>
    </p:spTree>
    <p:extLst>
      <p:ext uri="{BB962C8B-B14F-4D97-AF65-F5344CB8AC3E}">
        <p14:creationId xmlns:p14="http://schemas.microsoft.com/office/powerpoint/2010/main" val="2170193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AED5710F-7691-41D6-854E-918906C2C4D7}" type="slidenum">
              <a:rPr lang="en-US">
                <a:solidFill>
                  <a:prstClr val="black"/>
                </a:solidFill>
                <a:latin typeface="Calibri" panose="020F0502020204030204"/>
              </a:rPr>
              <a:pPr defTabSz="931774">
                <a:defRPr/>
              </a:pPr>
              <a:t>10</a:t>
            </a:fld>
            <a:endParaRPr lang="en-US">
              <a:solidFill>
                <a:prstClr val="black"/>
              </a:solidFill>
              <a:latin typeface="Calibri" panose="020F0502020204030204"/>
            </a:endParaRPr>
          </a:p>
        </p:txBody>
      </p:sp>
    </p:spTree>
    <p:extLst>
      <p:ext uri="{BB962C8B-B14F-4D97-AF65-F5344CB8AC3E}">
        <p14:creationId xmlns:p14="http://schemas.microsoft.com/office/powerpoint/2010/main" val="5224305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0" y="0"/>
            <a:ext cx="1727200" cy="6858000"/>
            <a:chOff x="0" y="0"/>
            <a:chExt cx="816" cy="4320"/>
          </a:xfrm>
        </p:grpSpPr>
        <p:pic>
          <p:nvPicPr>
            <p:cNvPr id="5" name="Picture 12" descr="AfDB_Rice_015"/>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0"/>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descr="ph climat3"/>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0" y="816"/>
              <a:ext cx="816" cy="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4" descr="ph climat2"/>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0" y="1776"/>
              <a:ext cx="816" cy="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descr="Canal secondaire S2 réhaussé en fonction"/>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0" y="2592"/>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6" descr="IMGP2410"/>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0" y="3456"/>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 name="Picture 17" descr="African Development Bank Group Logo"/>
          <p:cNvPicPr>
            <a:picLocks noChangeAspect="1" noChangeArrowheads="1"/>
          </p:cNvPicPr>
          <p:nvPr userDrawn="1"/>
        </p:nvPicPr>
        <p:blipFill>
          <a:blip r:embed="rId7" cstate="email">
            <a:extLst>
              <a:ext uri="{28A0092B-C50C-407E-A947-70E740481C1C}">
                <a14:useLocalDpi xmlns:a14="http://schemas.microsoft.com/office/drawing/2010/main"/>
              </a:ext>
            </a:extLst>
          </a:blip>
          <a:srcRect r="51778"/>
          <a:stretch>
            <a:fillRect/>
          </a:stretch>
        </p:blipFill>
        <p:spPr bwMode="auto">
          <a:xfrm>
            <a:off x="10160000" y="6162680"/>
            <a:ext cx="20320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9506" name="Rectangle 2"/>
          <p:cNvSpPr>
            <a:spLocks noGrp="1" noChangeArrowheads="1"/>
          </p:cNvSpPr>
          <p:nvPr>
            <p:ph type="ctrTitle"/>
          </p:nvPr>
        </p:nvSpPr>
        <p:spPr>
          <a:xfrm>
            <a:off x="1930400" y="685800"/>
            <a:ext cx="9855200" cy="2127250"/>
          </a:xfrm>
        </p:spPr>
        <p:txBody>
          <a:bodyPr/>
          <a:lstStyle>
            <a:lvl1pPr algn="ctr">
              <a:defRPr sz="4350"/>
            </a:lvl1pPr>
          </a:lstStyle>
          <a:p>
            <a:r>
              <a:rPr lang="en-US"/>
              <a:t>Click to edit Master title style</a:t>
            </a:r>
          </a:p>
        </p:txBody>
      </p:sp>
      <p:sp>
        <p:nvSpPr>
          <p:cNvPr id="149507" name="Rectangle 3"/>
          <p:cNvSpPr>
            <a:spLocks noGrp="1" noChangeArrowheads="1"/>
          </p:cNvSpPr>
          <p:nvPr>
            <p:ph type="subTitle" idx="1"/>
          </p:nvPr>
        </p:nvSpPr>
        <p:spPr>
          <a:xfrm>
            <a:off x="2641600" y="3270250"/>
            <a:ext cx="8432800" cy="2209800"/>
          </a:xfrm>
        </p:spPr>
        <p:txBody>
          <a:bodyPr/>
          <a:lstStyle>
            <a:lvl1pPr marL="0" indent="0" algn="ctr">
              <a:buFont typeface="Wingdings" pitchFamily="2" charset="2"/>
              <a:buNone/>
              <a:defRPr sz="2250"/>
            </a:lvl1pPr>
          </a:lstStyle>
          <a:p>
            <a:r>
              <a:rPr lang="en-US"/>
              <a:t>Click to edit Master subtitle style</a:t>
            </a:r>
          </a:p>
        </p:txBody>
      </p:sp>
      <p:sp>
        <p:nvSpPr>
          <p:cNvPr id="11"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12"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13" name="Rectangle 6"/>
          <p:cNvSpPr>
            <a:spLocks noGrp="1" noChangeArrowheads="1"/>
          </p:cNvSpPr>
          <p:nvPr>
            <p:ph type="sldNum" sz="quarter" idx="12"/>
          </p:nvPr>
        </p:nvSpPr>
        <p:spPr/>
        <p:txBody>
          <a:bodyPr/>
          <a:lstStyle>
            <a:lvl1pPr>
              <a:defRPr/>
            </a:lvl1pPr>
          </a:lstStyle>
          <a:p>
            <a:pPr>
              <a:defRPr/>
            </a:pPr>
            <a:fld id="{7F38E787-6F71-4505-B1FD-4484CEC2281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63878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000928C-C82A-4495-B184-5FA9C6CB0860}"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94237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21800" y="277813"/>
            <a:ext cx="24638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30400" y="277813"/>
            <a:ext cx="71882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31BACB6-C5B5-4C42-937C-35829870CFB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927575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930400" y="277818"/>
            <a:ext cx="98552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930400" y="1600204"/>
            <a:ext cx="98552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30400" y="3941763"/>
            <a:ext cx="98552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5C7F8D8-08E8-457D-BBAA-79FA12D5022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63885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7EC0EA7-31A8-4E15-B5A5-A157AE0C5DC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52023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E552CB-61AD-462E-8C50-10F2FE1377A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03110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30400" y="1600205"/>
            <a:ext cx="4826000" cy="45307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59600" y="1600205"/>
            <a:ext cx="4826000" cy="4530725"/>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BF5BCCF-CA84-4A3C-933B-DEEB671AD33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764746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455AE22-3E97-4D11-8845-83ECB7F9520E}"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85809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282F8A5-630D-472B-BE98-F389CED0DE2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8641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61C76CE-C1FF-4AB3-B02A-7DC4B9730B8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9223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4766733" y="273054"/>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BEB3C77-A913-4EEE-8197-73EAC2ADC68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74473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09AAB60-CAB9-4F50-B3D1-56D8CBE893C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67843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19" Type="http://schemas.openxmlformats.org/officeDocument/2006/relationships/image" Target="../media/image6.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30400" y="277818"/>
            <a:ext cx="98552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930400" y="1600205"/>
            <a:ext cx="98552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8484" name="Rectangle 4"/>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750">
                <a:latin typeface="+mn-lt"/>
                <a:cs typeface="+mn-cs"/>
              </a:defRPr>
            </a:lvl1pPr>
          </a:lstStyle>
          <a:p>
            <a:pPr fontAlgn="base">
              <a:spcBef>
                <a:spcPct val="0"/>
              </a:spcBef>
              <a:spcAft>
                <a:spcPct val="0"/>
              </a:spcAft>
              <a:defRPr/>
            </a:pPr>
            <a:endParaRPr lang="en-US">
              <a:solidFill>
                <a:srgbClr val="000000"/>
              </a:solidFill>
            </a:endParaRPr>
          </a:p>
        </p:txBody>
      </p:sp>
      <p:sp>
        <p:nvSpPr>
          <p:cNvPr id="148485"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750">
                <a:latin typeface="+mn-lt"/>
                <a:cs typeface="+mn-cs"/>
              </a:defRPr>
            </a:lvl1pPr>
          </a:lstStyle>
          <a:p>
            <a:pPr fontAlgn="base">
              <a:spcBef>
                <a:spcPct val="0"/>
              </a:spcBef>
              <a:spcAft>
                <a:spcPct val="0"/>
              </a:spcAft>
              <a:defRPr/>
            </a:pPr>
            <a:endParaRPr lang="en-US">
              <a:solidFill>
                <a:srgbClr val="000000"/>
              </a:solidFill>
            </a:endParaRPr>
          </a:p>
        </p:txBody>
      </p:sp>
      <p:sp>
        <p:nvSpPr>
          <p:cNvPr id="148486" name="Rectangle 6"/>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750">
                <a:latin typeface="+mn-lt"/>
                <a:cs typeface="+mn-cs"/>
              </a:defRPr>
            </a:lvl1pPr>
          </a:lstStyle>
          <a:p>
            <a:pPr fontAlgn="base">
              <a:spcBef>
                <a:spcPct val="0"/>
              </a:spcBef>
              <a:spcAft>
                <a:spcPct val="0"/>
              </a:spcAft>
              <a:defRPr/>
            </a:pPr>
            <a:fld id="{511FA0D2-B235-4DF1-9E1E-FC6CDCD3EA2C}" type="slidenum">
              <a:rPr lang="en-US">
                <a:solidFill>
                  <a:srgbClr val="000000"/>
                </a:solidFill>
              </a:rPr>
              <a:pPr fontAlgn="base">
                <a:spcBef>
                  <a:spcPct val="0"/>
                </a:spcBef>
                <a:spcAft>
                  <a:spcPct val="0"/>
                </a:spcAft>
                <a:defRPr/>
              </a:pPr>
              <a:t>‹#›</a:t>
            </a:fld>
            <a:endParaRPr lang="en-US" dirty="0">
              <a:solidFill>
                <a:srgbClr val="000000"/>
              </a:solidFill>
            </a:endParaRPr>
          </a:p>
        </p:txBody>
      </p:sp>
      <p:grpSp>
        <p:nvGrpSpPr>
          <p:cNvPr id="1031" name="Group 18"/>
          <p:cNvGrpSpPr>
            <a:grpSpLocks/>
          </p:cNvGrpSpPr>
          <p:nvPr userDrawn="1"/>
        </p:nvGrpSpPr>
        <p:grpSpPr bwMode="auto">
          <a:xfrm>
            <a:off x="0" y="0"/>
            <a:ext cx="1727200" cy="6858000"/>
            <a:chOff x="0" y="0"/>
            <a:chExt cx="816" cy="4320"/>
          </a:xfrm>
        </p:grpSpPr>
        <p:pic>
          <p:nvPicPr>
            <p:cNvPr id="1033" name="Picture 13" descr="AfDB_Rice_015"/>
            <p:cNvPicPr>
              <a:picLocks noChangeAspect="1" noChangeArrowheads="1"/>
            </p:cNvPicPr>
            <p:nvPr userDrawn="1"/>
          </p:nvPicPr>
          <p:blipFill>
            <a:blip r:embed="rId14" cstate="email">
              <a:extLst>
                <a:ext uri="{28A0092B-C50C-407E-A947-70E740481C1C}">
                  <a14:useLocalDpi xmlns:a14="http://schemas.microsoft.com/office/drawing/2010/main"/>
                </a:ext>
              </a:extLst>
            </a:blip>
            <a:srcRect/>
            <a:stretch>
              <a:fillRect/>
            </a:stretch>
          </p:blipFill>
          <p:spPr bwMode="auto">
            <a:xfrm>
              <a:off x="0" y="0"/>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4" descr="ph climat3"/>
            <p:cNvPicPr>
              <a:picLocks noChangeAspect="1" noChangeArrowheads="1"/>
            </p:cNvPicPr>
            <p:nvPr userDrawn="1"/>
          </p:nvPicPr>
          <p:blipFill>
            <a:blip r:embed="rId15" cstate="email">
              <a:extLst>
                <a:ext uri="{28A0092B-C50C-407E-A947-70E740481C1C}">
                  <a14:useLocalDpi xmlns:a14="http://schemas.microsoft.com/office/drawing/2010/main"/>
                </a:ext>
              </a:extLst>
            </a:blip>
            <a:srcRect/>
            <a:stretch>
              <a:fillRect/>
            </a:stretch>
          </p:blipFill>
          <p:spPr bwMode="auto">
            <a:xfrm>
              <a:off x="0" y="816"/>
              <a:ext cx="816" cy="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5" descr="ph climat2"/>
            <p:cNvPicPr>
              <a:picLocks noChangeAspect="1" noChangeArrowheads="1"/>
            </p:cNvPicPr>
            <p:nvPr userDrawn="1"/>
          </p:nvPicPr>
          <p:blipFill>
            <a:blip r:embed="rId16" cstate="email">
              <a:extLst>
                <a:ext uri="{28A0092B-C50C-407E-A947-70E740481C1C}">
                  <a14:useLocalDpi xmlns:a14="http://schemas.microsoft.com/office/drawing/2010/main"/>
                </a:ext>
              </a:extLst>
            </a:blip>
            <a:srcRect/>
            <a:stretch>
              <a:fillRect/>
            </a:stretch>
          </p:blipFill>
          <p:spPr bwMode="auto">
            <a:xfrm>
              <a:off x="0" y="1776"/>
              <a:ext cx="816" cy="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6" descr="Canal secondaire S2 réhaussé en fonction"/>
            <p:cNvPicPr>
              <a:picLocks noChangeAspect="1" noChangeArrowheads="1"/>
            </p:cNvPicPr>
            <p:nvPr userDrawn="1"/>
          </p:nvPicPr>
          <p:blipFill>
            <a:blip r:embed="rId17" cstate="email">
              <a:extLst>
                <a:ext uri="{28A0092B-C50C-407E-A947-70E740481C1C}">
                  <a14:useLocalDpi xmlns:a14="http://schemas.microsoft.com/office/drawing/2010/main"/>
                </a:ext>
              </a:extLst>
            </a:blip>
            <a:srcRect/>
            <a:stretch>
              <a:fillRect/>
            </a:stretch>
          </p:blipFill>
          <p:spPr bwMode="auto">
            <a:xfrm>
              <a:off x="0" y="2592"/>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7" descr="IMGP2410"/>
            <p:cNvPicPr>
              <a:picLocks noChangeAspect="1" noChangeArrowheads="1"/>
            </p:cNvPicPr>
            <p:nvPr userDrawn="1"/>
          </p:nvPicPr>
          <p:blipFill>
            <a:blip r:embed="rId18" cstate="email">
              <a:extLst>
                <a:ext uri="{28A0092B-C50C-407E-A947-70E740481C1C}">
                  <a14:useLocalDpi xmlns:a14="http://schemas.microsoft.com/office/drawing/2010/main"/>
                </a:ext>
              </a:extLst>
            </a:blip>
            <a:srcRect/>
            <a:stretch>
              <a:fillRect/>
            </a:stretch>
          </p:blipFill>
          <p:spPr bwMode="auto">
            <a:xfrm>
              <a:off x="0" y="3456"/>
              <a:ext cx="816"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8499" name="Picture 19" descr="African Development Bank Group Logo"/>
          <p:cNvPicPr>
            <a:picLocks noChangeAspect="1" noChangeArrowheads="1"/>
          </p:cNvPicPr>
          <p:nvPr userDrawn="1"/>
        </p:nvPicPr>
        <p:blipFill>
          <a:blip r:embed="rId19" cstate="email">
            <a:extLst>
              <a:ext uri="{28A0092B-C50C-407E-A947-70E740481C1C}">
                <a14:useLocalDpi xmlns:a14="http://schemas.microsoft.com/office/drawing/2010/main"/>
              </a:ext>
            </a:extLst>
          </a:blip>
          <a:srcRect r="51778"/>
          <a:stretch>
            <a:fillRect/>
          </a:stretch>
        </p:blipFill>
        <p:spPr bwMode="auto">
          <a:xfrm>
            <a:off x="10160000" y="6162680"/>
            <a:ext cx="2032000"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7095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48499"/>
                                        </p:tgtEl>
                                        <p:attrNameLst>
                                          <p:attrName>style.visibility</p:attrName>
                                        </p:attrNameLst>
                                      </p:cBhvr>
                                      <p:to>
                                        <p:strVal val="visible"/>
                                      </p:to>
                                    </p:set>
                                    <p:animEffect transition="in" filter="fade">
                                      <p:cBhvr>
                                        <p:cTn id="7" dur="1000"/>
                                        <p:tgtEl>
                                          <p:spTgt spid="1484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Garamond" pitchFamily="18" charset="0"/>
        </a:defRPr>
      </a:lvl2pPr>
      <a:lvl3pPr algn="l" rtl="0" eaLnBrk="0" fontAlgn="base" hangingPunct="0">
        <a:spcBef>
          <a:spcPct val="0"/>
        </a:spcBef>
        <a:spcAft>
          <a:spcPct val="0"/>
        </a:spcAft>
        <a:defRPr sz="3300">
          <a:solidFill>
            <a:schemeClr val="tx2"/>
          </a:solidFill>
          <a:latin typeface="Garamond" pitchFamily="18" charset="0"/>
        </a:defRPr>
      </a:lvl3pPr>
      <a:lvl4pPr algn="l" rtl="0" eaLnBrk="0" fontAlgn="base" hangingPunct="0">
        <a:spcBef>
          <a:spcPct val="0"/>
        </a:spcBef>
        <a:spcAft>
          <a:spcPct val="0"/>
        </a:spcAft>
        <a:defRPr sz="3300">
          <a:solidFill>
            <a:schemeClr val="tx2"/>
          </a:solidFill>
          <a:latin typeface="Garamond" pitchFamily="18" charset="0"/>
        </a:defRPr>
      </a:lvl4pPr>
      <a:lvl5pPr algn="l" rtl="0" eaLnBrk="0" fontAlgn="base" hangingPunct="0">
        <a:spcBef>
          <a:spcPct val="0"/>
        </a:spcBef>
        <a:spcAft>
          <a:spcPct val="0"/>
        </a:spcAft>
        <a:defRPr sz="3300">
          <a:solidFill>
            <a:schemeClr val="tx2"/>
          </a:solidFill>
          <a:latin typeface="Garamond" pitchFamily="18" charset="0"/>
        </a:defRPr>
      </a:lvl5pPr>
      <a:lvl6pPr marL="342900" algn="l" rtl="0" fontAlgn="base">
        <a:spcBef>
          <a:spcPct val="0"/>
        </a:spcBef>
        <a:spcAft>
          <a:spcPct val="0"/>
        </a:spcAft>
        <a:defRPr sz="3300">
          <a:solidFill>
            <a:schemeClr val="tx2"/>
          </a:solidFill>
          <a:latin typeface="Garamond" pitchFamily="18" charset="0"/>
        </a:defRPr>
      </a:lvl6pPr>
      <a:lvl7pPr marL="685800" algn="l" rtl="0" fontAlgn="base">
        <a:spcBef>
          <a:spcPct val="0"/>
        </a:spcBef>
        <a:spcAft>
          <a:spcPct val="0"/>
        </a:spcAft>
        <a:defRPr sz="3300">
          <a:solidFill>
            <a:schemeClr val="tx2"/>
          </a:solidFill>
          <a:latin typeface="Garamond" pitchFamily="18" charset="0"/>
        </a:defRPr>
      </a:lvl7pPr>
      <a:lvl8pPr marL="1028700" algn="l" rtl="0" fontAlgn="base">
        <a:spcBef>
          <a:spcPct val="0"/>
        </a:spcBef>
        <a:spcAft>
          <a:spcPct val="0"/>
        </a:spcAft>
        <a:defRPr sz="3300">
          <a:solidFill>
            <a:schemeClr val="tx2"/>
          </a:solidFill>
          <a:latin typeface="Garamond" pitchFamily="18" charset="0"/>
        </a:defRPr>
      </a:lvl8pPr>
      <a:lvl9pPr marL="1371600" algn="l" rtl="0" fontAlgn="base">
        <a:spcBef>
          <a:spcPct val="0"/>
        </a:spcBef>
        <a:spcAft>
          <a:spcPct val="0"/>
        </a:spcAft>
        <a:defRPr sz="3300">
          <a:solidFill>
            <a:schemeClr val="tx2"/>
          </a:solidFill>
          <a:latin typeface="Garamond" pitchFamily="18" charset="0"/>
        </a:defRPr>
      </a:lvl9pPr>
    </p:titleStyle>
    <p:bodyStyle>
      <a:lvl1pPr marL="257175" indent="-257175" algn="l" rtl="0" eaLnBrk="0" fontAlgn="base" hangingPunct="0">
        <a:spcBef>
          <a:spcPct val="20000"/>
        </a:spcBef>
        <a:spcAft>
          <a:spcPct val="0"/>
        </a:spcAft>
        <a:buClr>
          <a:schemeClr val="bg2"/>
        </a:buClr>
        <a:buSzPct val="75000"/>
        <a:buFont typeface="Wingdings" pitchFamily="2" charset="2"/>
        <a:buChar char="p"/>
        <a:defRPr sz="2100">
          <a:solidFill>
            <a:schemeClr val="tx1"/>
          </a:solidFill>
          <a:latin typeface="+mn-lt"/>
          <a:ea typeface="+mn-ea"/>
          <a:cs typeface="+mn-cs"/>
        </a:defRPr>
      </a:lvl1pPr>
      <a:lvl2pPr marL="557213" indent="-214313" algn="l" rtl="0" eaLnBrk="0" fontAlgn="base" hangingPunct="0">
        <a:spcBef>
          <a:spcPct val="20000"/>
        </a:spcBef>
        <a:spcAft>
          <a:spcPct val="0"/>
        </a:spcAft>
        <a:buClr>
          <a:schemeClr val="tx2"/>
        </a:buClr>
        <a:buSzPct val="75000"/>
        <a:buFont typeface="Wingdings" pitchFamily="2" charset="2"/>
        <a:buChar char="n"/>
        <a:defRPr sz="1800">
          <a:solidFill>
            <a:schemeClr val="tx1"/>
          </a:solidFill>
          <a:latin typeface="+mn-lt"/>
        </a:defRPr>
      </a:lvl2pPr>
      <a:lvl3pPr marL="857250" indent="-171450" algn="l" rtl="0" eaLnBrk="0" fontAlgn="base" hangingPunct="0">
        <a:spcBef>
          <a:spcPct val="20000"/>
        </a:spcBef>
        <a:spcAft>
          <a:spcPct val="0"/>
        </a:spcAft>
        <a:buClr>
          <a:schemeClr val="accent1"/>
        </a:buClr>
        <a:buSzPct val="65000"/>
        <a:buFont typeface="Wingdings" pitchFamily="2" charset="2"/>
        <a:buChar char="p"/>
        <a:defRPr sz="1500">
          <a:solidFill>
            <a:schemeClr val="tx1"/>
          </a:solidFill>
          <a:latin typeface="+mn-lt"/>
        </a:defRPr>
      </a:lvl3pPr>
      <a:lvl4pPr marL="1200150" indent="-171450" algn="l" rtl="0" eaLnBrk="0" fontAlgn="base" hangingPunct="0">
        <a:spcBef>
          <a:spcPct val="20000"/>
        </a:spcBef>
        <a:spcAft>
          <a:spcPct val="0"/>
        </a:spcAft>
        <a:buClr>
          <a:schemeClr val="bg2"/>
        </a:buClr>
        <a:buFont typeface="Wingdings" pitchFamily="2" charset="2"/>
        <a:buChar char="§"/>
        <a:defRPr>
          <a:solidFill>
            <a:schemeClr val="tx1"/>
          </a:solidFill>
          <a:latin typeface="+mn-lt"/>
        </a:defRPr>
      </a:lvl4pPr>
      <a:lvl5pPr marL="1543050" indent="-171450" algn="l" rtl="0" eaLnBrk="0" fontAlgn="base" hangingPunct="0">
        <a:spcBef>
          <a:spcPct val="20000"/>
        </a:spcBef>
        <a:spcAft>
          <a:spcPct val="0"/>
        </a:spcAft>
        <a:buClr>
          <a:schemeClr val="tx2"/>
        </a:buClr>
        <a:buSzPct val="80000"/>
        <a:buFont typeface="Wingdings" pitchFamily="2" charset="2"/>
        <a:buChar char="§"/>
        <a:defRPr>
          <a:solidFill>
            <a:schemeClr val="tx1"/>
          </a:solidFill>
          <a:latin typeface="+mn-lt"/>
        </a:defRPr>
      </a:lvl5pPr>
      <a:lvl6pPr marL="1885950" indent="-17145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228850" indent="-17145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2571750" indent="-17145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2914650" indent="-17145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bwMode="auto">
          <a:xfrm>
            <a:off x="2675824" y="5399774"/>
            <a:ext cx="7344075" cy="596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b" anchorCtr="0" compatLnSpc="1">
            <a:prstTxWarp prst="textNoShape">
              <a:avLst/>
            </a:prstTxWarp>
            <a:noAutofit/>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a:lstStyle>
          <a:p>
            <a:pPr algn="ctr"/>
            <a:r>
              <a:rPr lang="en-US" sz="2800" b="1" dirty="0" smtClean="0">
                <a:solidFill>
                  <a:srgbClr val="C00000"/>
                </a:solidFill>
                <a:latin typeface="Garamond"/>
              </a:rPr>
              <a:t>Ist CENTRAL AFRICA HYDROMET FORUM</a:t>
            </a:r>
          </a:p>
          <a:p>
            <a:pPr algn="ctr"/>
            <a:endParaRPr lang="en-US" sz="3500" dirty="0">
              <a:solidFill>
                <a:srgbClr val="000000"/>
              </a:solidFill>
              <a:latin typeface="Garamond"/>
            </a:endParaRPr>
          </a:p>
          <a:p>
            <a:pPr algn="ctr"/>
            <a:r>
              <a:rPr lang="en-US" sz="3500" b="1" dirty="0" smtClean="0">
                <a:solidFill>
                  <a:srgbClr val="000000"/>
                </a:solidFill>
                <a:latin typeface="Garamond"/>
              </a:rPr>
              <a:t>Libreville, Gabon, 14</a:t>
            </a:r>
            <a:r>
              <a:rPr lang="en-US" sz="3500" b="1" baseline="30000" dirty="0" smtClean="0">
                <a:solidFill>
                  <a:srgbClr val="000000"/>
                </a:solidFill>
                <a:latin typeface="Garamond"/>
              </a:rPr>
              <a:t>th</a:t>
            </a:r>
            <a:r>
              <a:rPr lang="en-US" sz="3500" b="1" dirty="0" smtClean="0">
                <a:solidFill>
                  <a:srgbClr val="000000"/>
                </a:solidFill>
                <a:latin typeface="Garamond"/>
              </a:rPr>
              <a:t> to 16</a:t>
            </a:r>
            <a:r>
              <a:rPr lang="en-US" sz="3500" b="1" baseline="30000" dirty="0" smtClean="0">
                <a:solidFill>
                  <a:srgbClr val="000000"/>
                </a:solidFill>
                <a:latin typeface="Garamond"/>
              </a:rPr>
              <a:t>th</a:t>
            </a:r>
            <a:r>
              <a:rPr lang="en-US" sz="3500" b="1" dirty="0" smtClean="0">
                <a:solidFill>
                  <a:srgbClr val="000000"/>
                </a:solidFill>
                <a:latin typeface="Garamond"/>
              </a:rPr>
              <a:t> Novembe</a:t>
            </a:r>
            <a:r>
              <a:rPr lang="en-US" sz="3500" b="1" dirty="0" smtClean="0">
                <a:solidFill>
                  <a:srgbClr val="000000"/>
                </a:solidFill>
                <a:latin typeface="Garamond"/>
              </a:rPr>
              <a:t>r 2018</a:t>
            </a:r>
            <a:endParaRPr lang="en-US" sz="3500" b="1" dirty="0">
              <a:solidFill>
                <a:srgbClr val="000000"/>
              </a:solidFill>
              <a:latin typeface="Garamond"/>
            </a:endParaRPr>
          </a:p>
          <a:p>
            <a:pPr algn="ctr"/>
            <a:endParaRPr lang="en-US" sz="2800" u="sng" dirty="0">
              <a:solidFill>
                <a:srgbClr val="000000"/>
              </a:solidFill>
              <a:latin typeface="Cambria" panose="02040503050406030204" pitchFamily="18" charset="0"/>
              <a:ea typeface="Batang" panose="02030600000101010101" pitchFamily="18" charset="-127"/>
              <a:cs typeface="Estrangelo Edessa" pitchFamily="66" charset="0"/>
            </a:endParaRPr>
          </a:p>
          <a:p>
            <a:pPr algn="ctr"/>
            <a:r>
              <a:rPr lang="fr-FR" sz="2400" b="1" dirty="0" smtClean="0">
                <a:solidFill>
                  <a:srgbClr val="0070C0"/>
                </a:solidFill>
                <a:latin typeface="Cambria" panose="02040503050406030204" pitchFamily="18" charset="0"/>
                <a:ea typeface="Batang" panose="02030600000101010101" pitchFamily="18" charset="-127"/>
                <a:cs typeface="Estrangelo Edessa" pitchFamily="66" charset="0"/>
              </a:rPr>
              <a:t>FINANCING WEATHER, CLIMATE, WATER </a:t>
            </a:r>
            <a:r>
              <a:rPr lang="fr-FR" sz="2400" b="1" dirty="0" smtClean="0">
                <a:solidFill>
                  <a:srgbClr val="0070C0"/>
                </a:solidFill>
                <a:latin typeface="Cambria" panose="02040503050406030204" pitchFamily="18" charset="0"/>
                <a:ea typeface="Batang" panose="02030600000101010101" pitchFamily="18" charset="-127"/>
                <a:cs typeface="Estrangelo Edessa" pitchFamily="66" charset="0"/>
              </a:rPr>
              <a:t>AND EARLY WARNING SERVICES IN CENTRAL AFRICA</a:t>
            </a:r>
          </a:p>
          <a:p>
            <a:pPr algn="ctr"/>
            <a:endParaRPr lang="fr-FR" sz="1800" b="1" i="1" dirty="0">
              <a:solidFill>
                <a:srgbClr val="000000"/>
              </a:solidFill>
              <a:latin typeface="Batang" panose="02030600000101010101" pitchFamily="18" charset="-127"/>
              <a:ea typeface="Batang" panose="02030600000101010101" pitchFamily="18" charset="-127"/>
              <a:cs typeface="Estrangelo Edessa" pitchFamily="66" charset="0"/>
            </a:endParaRPr>
          </a:p>
          <a:p>
            <a:endParaRPr lang="fr-FR" sz="1800" b="1" dirty="0">
              <a:solidFill>
                <a:srgbClr val="000000"/>
              </a:solidFill>
              <a:latin typeface="Batang" panose="02030600000101010101" pitchFamily="18" charset="-127"/>
              <a:ea typeface="Batang" panose="02030600000101010101" pitchFamily="18" charset="-127"/>
              <a:cs typeface="Estrangelo Edessa" pitchFamily="66" charset="0"/>
            </a:endParaRPr>
          </a:p>
          <a:p>
            <a:pPr algn="ctr"/>
            <a:endParaRPr lang="fr-FR" sz="1800" b="1" dirty="0">
              <a:solidFill>
                <a:srgbClr val="000000"/>
              </a:solidFill>
              <a:latin typeface="Batang" panose="02030600000101010101" pitchFamily="18" charset="-127"/>
              <a:ea typeface="Batang" panose="02030600000101010101" pitchFamily="18" charset="-127"/>
              <a:cs typeface="Estrangelo Edessa" pitchFamily="66" charset="0"/>
            </a:endParaRPr>
          </a:p>
          <a:p>
            <a:pPr algn="ctr"/>
            <a:r>
              <a:rPr lang="en-US" sz="1800" b="1" i="1" dirty="0" smtClean="0">
                <a:solidFill>
                  <a:srgbClr val="000000"/>
                </a:solidFill>
                <a:latin typeface="Batang" panose="02030600000101010101" pitchFamily="18" charset="-127"/>
                <a:ea typeface="Batang" panose="02030600000101010101" pitchFamily="18" charset="-127"/>
                <a:cs typeface="Estrangelo Edessa" pitchFamily="66" charset="0"/>
              </a:rPr>
              <a:t>Justus </a:t>
            </a:r>
            <a:r>
              <a:rPr lang="en-US" sz="1800" b="1" i="1" dirty="0" err="1" smtClean="0">
                <a:solidFill>
                  <a:srgbClr val="000000"/>
                </a:solidFill>
                <a:latin typeface="Batang" panose="02030600000101010101" pitchFamily="18" charset="-127"/>
                <a:ea typeface="Batang" panose="02030600000101010101" pitchFamily="18" charset="-127"/>
                <a:cs typeface="Estrangelo Edessa" pitchFamily="66" charset="0"/>
              </a:rPr>
              <a:t>Kabyemera,</a:t>
            </a:r>
            <a:r>
              <a:rPr lang="en-US" sz="1800" b="1" i="1" dirty="0" smtClean="0">
                <a:solidFill>
                  <a:srgbClr val="000000"/>
                </a:solidFill>
                <a:latin typeface="Batang" panose="02030600000101010101" pitchFamily="18" charset="-127"/>
                <a:ea typeface="Batang" panose="02030600000101010101" pitchFamily="18" charset="-127"/>
                <a:cs typeface="Estrangelo Edessa" pitchFamily="66" charset="0"/>
              </a:rPr>
              <a:t> PhD</a:t>
            </a:r>
          </a:p>
          <a:p>
            <a:pPr algn="ctr"/>
            <a:r>
              <a:rPr lang="en-US" sz="1800" b="1" i="1" dirty="0" smtClean="0">
                <a:solidFill>
                  <a:srgbClr val="000000"/>
                </a:solidFill>
                <a:latin typeface="Batang" panose="02030600000101010101" pitchFamily="18" charset="-127"/>
                <a:ea typeface="Batang" panose="02030600000101010101" pitchFamily="18" charset="-127"/>
                <a:cs typeface="Estrangelo Edessa" pitchFamily="66" charset="0"/>
              </a:rPr>
              <a:t>Coordinator, </a:t>
            </a:r>
            <a:r>
              <a:rPr lang="en-US" sz="1800" b="1" i="1" dirty="0" err="1" smtClean="0">
                <a:solidFill>
                  <a:srgbClr val="000000"/>
                </a:solidFill>
                <a:latin typeface="Batang" panose="02030600000101010101" pitchFamily="18" charset="-127"/>
                <a:ea typeface="Batang" panose="02030600000101010101" pitchFamily="18" charset="-127"/>
                <a:cs typeface="Estrangelo Edessa" pitchFamily="66" charset="0"/>
              </a:rPr>
              <a:t>ClimDev</a:t>
            </a:r>
            <a:r>
              <a:rPr lang="en-US" sz="1800" b="1" i="1" dirty="0" smtClean="0">
                <a:solidFill>
                  <a:srgbClr val="000000"/>
                </a:solidFill>
                <a:latin typeface="Batang" panose="02030600000101010101" pitchFamily="18" charset="-127"/>
                <a:ea typeface="Batang" panose="02030600000101010101" pitchFamily="18" charset="-127"/>
                <a:cs typeface="Estrangelo Edessa" pitchFamily="66" charset="0"/>
              </a:rPr>
              <a:t> Africa Special Fund</a:t>
            </a:r>
          </a:p>
          <a:p>
            <a:pPr algn="ctr"/>
            <a:r>
              <a:rPr lang="en-US" sz="1800" b="1" i="1" dirty="0" smtClean="0">
                <a:solidFill>
                  <a:srgbClr val="000000"/>
                </a:solidFill>
                <a:latin typeface="Batang" panose="02030600000101010101" pitchFamily="18" charset="-127"/>
                <a:ea typeface="Batang" panose="02030600000101010101" pitchFamily="18" charset="-127"/>
                <a:cs typeface="Estrangelo Edessa" pitchFamily="66" charset="0"/>
              </a:rPr>
              <a:t>African Development Bank </a:t>
            </a:r>
            <a:endParaRPr lang="en-US" sz="1800" b="1" i="1" dirty="0">
              <a:solidFill>
                <a:srgbClr val="000000"/>
              </a:solidFill>
              <a:latin typeface="Batang" panose="02030600000101010101" pitchFamily="18" charset="-127"/>
              <a:ea typeface="Batang" panose="02030600000101010101" pitchFamily="18" charset="-127"/>
              <a:cs typeface="Estrangelo Edessa" pitchFamily="66" charset="0"/>
            </a:endParaRPr>
          </a:p>
        </p:txBody>
      </p:sp>
    </p:spTree>
    <p:extLst>
      <p:ext uri="{BB962C8B-B14F-4D97-AF65-F5344CB8AC3E}">
        <p14:creationId xmlns:p14="http://schemas.microsoft.com/office/powerpoint/2010/main" val="2205103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12"/>
          <p:cNvSpPr txBox="1"/>
          <p:nvPr/>
        </p:nvSpPr>
        <p:spPr>
          <a:xfrm>
            <a:off x="1836420" y="304449"/>
            <a:ext cx="8458200" cy="553998"/>
          </a:xfrm>
          <a:prstGeom prst="rect">
            <a:avLst/>
          </a:prstGeom>
          <a:noFill/>
        </p:spPr>
        <p:txBody>
          <a:bodyPr wrap="square" rtlCol="0">
            <a:spAutoFit/>
          </a:bodyPr>
          <a:lstStyle/>
          <a:p>
            <a:r>
              <a:rPr lang="en-US" sz="3000" b="1" dirty="0">
                <a:solidFill>
                  <a:srgbClr val="4F4F4F"/>
                </a:solidFill>
                <a:latin typeface="Cambria" panose="02040503050406030204" pitchFamily="18" charset="0"/>
                <a:cs typeface="Estrangelo Edessa" pitchFamily="66" charset="0"/>
              </a:rPr>
              <a:t>Financial Instruments at each project cycle</a:t>
            </a:r>
          </a:p>
        </p:txBody>
      </p:sp>
      <p:cxnSp>
        <p:nvCxnSpPr>
          <p:cNvPr id="3" name="Straight Connector 2"/>
          <p:cNvCxnSpPr/>
          <p:nvPr/>
        </p:nvCxnSpPr>
        <p:spPr>
          <a:xfrm>
            <a:off x="1912620" y="900508"/>
            <a:ext cx="8305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80" name="TextBox 12"/>
          <p:cNvSpPr txBox="1"/>
          <p:nvPr/>
        </p:nvSpPr>
        <p:spPr>
          <a:xfrm>
            <a:off x="1847438" y="935392"/>
            <a:ext cx="8464973" cy="2031325"/>
          </a:xfrm>
          <a:prstGeom prst="rect">
            <a:avLst/>
          </a:prstGeom>
          <a:noFill/>
        </p:spPr>
        <p:txBody>
          <a:bodyPr wrap="square" rtlCol="0">
            <a:spAutoFit/>
          </a:bodyPr>
          <a:lstStyle>
            <a:defPPr>
              <a:defRPr lang="en-US"/>
            </a:defPPr>
            <a:lvl1pPr algn="just">
              <a:defRPr b="1">
                <a:solidFill>
                  <a:srgbClr val="4F4F4F"/>
                </a:solidFill>
                <a:latin typeface="Estrangelo Edessa" pitchFamily="66" charset="0"/>
                <a:cs typeface="Estrangelo Edessa" pitchFamily="66" charset="0"/>
              </a:defRPr>
            </a:lvl1pPr>
          </a:lstStyle>
          <a:p>
            <a:r>
              <a:rPr lang="en-US" dirty="0">
                <a:latin typeface="Cambria" panose="02040503050406030204" pitchFamily="18" charset="0"/>
              </a:rPr>
              <a:t>These are targeted at different stages of the project development cycle and up to financial close. These range from preparation grants to long-term project financing instruments as well as equity and insurance products (e.g. guarantees). </a:t>
            </a:r>
          </a:p>
          <a:p>
            <a:endParaRPr lang="en-US" dirty="0">
              <a:latin typeface="Cambria" panose="02040503050406030204" pitchFamily="18" charset="0"/>
            </a:endParaRPr>
          </a:p>
          <a:p>
            <a:r>
              <a:rPr lang="en-US" dirty="0">
                <a:latin typeface="Cambria" panose="02040503050406030204" pitchFamily="18" charset="0"/>
              </a:rPr>
              <a:t>AfDB maximizes value-added by ensuring complementarity across different facilities and its own financial products</a:t>
            </a:r>
            <a:r>
              <a:rPr lang="en-US" dirty="0"/>
              <a:t>.</a:t>
            </a:r>
          </a:p>
        </p:txBody>
      </p:sp>
      <p:sp>
        <p:nvSpPr>
          <p:cNvPr id="75" name="Rectangle 74"/>
          <p:cNvSpPr/>
          <p:nvPr/>
        </p:nvSpPr>
        <p:spPr>
          <a:xfrm>
            <a:off x="1910444" y="3200400"/>
            <a:ext cx="1800225" cy="645678"/>
          </a:xfrm>
          <a:prstGeom prst="rect">
            <a:avLst/>
          </a:prstGeom>
          <a:solidFill>
            <a:schemeClr val="accent6">
              <a:lumMod val="75000"/>
            </a:schemeClr>
          </a:solidFill>
          <a:ln>
            <a:noFill/>
          </a:ln>
          <a:effectLst>
            <a:glow>
              <a:schemeClr val="accent1"/>
            </a:glow>
            <a:outerShdw blurRad="50800" dist="50800" dir="5400000" sx="1000" sy="1000" algn="ctr" rotWithShape="0">
              <a:srgbClr val="000000"/>
            </a:outerShdw>
            <a:reflection endPos="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FFFFFF"/>
                </a:solidFill>
                <a:latin typeface="Cambria" panose="02040503050406030204" pitchFamily="18" charset="0"/>
                <a:cs typeface="Estrangelo Edessa" panose="03080600000000000000" pitchFamily="66" charset="0"/>
              </a:rPr>
              <a:t>Public Sector </a:t>
            </a:r>
          </a:p>
          <a:p>
            <a:pPr algn="ctr"/>
            <a:r>
              <a:rPr lang="en-US" sz="1200" b="1" dirty="0">
                <a:solidFill>
                  <a:srgbClr val="FFFFFF"/>
                </a:solidFill>
                <a:latin typeface="Cambria" panose="02040503050406030204" pitchFamily="18" charset="0"/>
                <a:cs typeface="Estrangelo Edessa" panose="03080600000000000000" pitchFamily="66" charset="0"/>
              </a:rPr>
              <a:t>Preparation and </a:t>
            </a:r>
          </a:p>
          <a:p>
            <a:pPr algn="ctr"/>
            <a:r>
              <a:rPr lang="en-US" sz="1200" b="1" dirty="0">
                <a:solidFill>
                  <a:srgbClr val="FFFFFF"/>
                </a:solidFill>
                <a:latin typeface="Cambria" panose="02040503050406030204" pitchFamily="18" charset="0"/>
                <a:cs typeface="Estrangelo Edessa" panose="03080600000000000000" pitchFamily="66" charset="0"/>
              </a:rPr>
              <a:t>Enabling Environment</a:t>
            </a:r>
          </a:p>
        </p:txBody>
      </p:sp>
      <p:sp>
        <p:nvSpPr>
          <p:cNvPr id="76" name="Rectangle 75"/>
          <p:cNvSpPr/>
          <p:nvPr/>
        </p:nvSpPr>
        <p:spPr>
          <a:xfrm>
            <a:off x="5064307" y="3207177"/>
            <a:ext cx="1952625" cy="645678"/>
          </a:xfrm>
          <a:prstGeom prst="rect">
            <a:avLst/>
          </a:prstGeom>
          <a:solidFill>
            <a:schemeClr val="accent6">
              <a:lumMod val="75000"/>
            </a:schemeClr>
          </a:solidFill>
          <a:ln>
            <a:noFill/>
          </a:ln>
          <a:effectLst>
            <a:glow>
              <a:schemeClr val="accent1"/>
            </a:glow>
            <a:outerShdw blurRad="50800" dist="50800" dir="5400000" sx="1000" sy="1000" algn="ctr" rotWithShape="0">
              <a:srgbClr val="000000"/>
            </a:outerShdw>
            <a:reflection endPos="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FFFF"/>
                </a:solidFill>
                <a:latin typeface="Cambria" panose="02040503050406030204" pitchFamily="18" charset="0"/>
                <a:cs typeface="Estrangelo Edessa" panose="03080600000000000000" pitchFamily="66" charset="0"/>
              </a:rPr>
              <a:t>Project </a:t>
            </a:r>
          </a:p>
          <a:p>
            <a:pPr algn="ctr"/>
            <a:r>
              <a:rPr lang="en-US" sz="1400" b="1" dirty="0">
                <a:solidFill>
                  <a:srgbClr val="FFFFFF"/>
                </a:solidFill>
                <a:latin typeface="Cambria" panose="02040503050406030204" pitchFamily="18" charset="0"/>
                <a:cs typeface="Estrangelo Edessa" panose="03080600000000000000" pitchFamily="66" charset="0"/>
              </a:rPr>
              <a:t>Development Phase</a:t>
            </a:r>
          </a:p>
        </p:txBody>
      </p:sp>
      <p:sp>
        <p:nvSpPr>
          <p:cNvPr id="77" name="Rectangle 76"/>
          <p:cNvSpPr/>
          <p:nvPr/>
        </p:nvSpPr>
        <p:spPr>
          <a:xfrm>
            <a:off x="8304985" y="3207865"/>
            <a:ext cx="1952625" cy="645678"/>
          </a:xfrm>
          <a:prstGeom prst="rect">
            <a:avLst/>
          </a:prstGeom>
          <a:solidFill>
            <a:schemeClr val="accent6">
              <a:lumMod val="75000"/>
            </a:schemeClr>
          </a:solidFill>
          <a:ln>
            <a:noFill/>
          </a:ln>
          <a:effectLst>
            <a:glow>
              <a:schemeClr val="accent1"/>
            </a:glow>
            <a:outerShdw blurRad="50800" dist="50800" dir="5400000" sx="1000" sy="1000" algn="ctr" rotWithShape="0">
              <a:srgbClr val="000000"/>
            </a:outerShdw>
            <a:reflection endPos="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FFFF"/>
                </a:solidFill>
                <a:latin typeface="Cambria" panose="02040503050406030204" pitchFamily="18" charset="0"/>
                <a:cs typeface="Estrangelo Edessa" panose="03080600000000000000" pitchFamily="66" charset="0"/>
              </a:rPr>
              <a:t>Project Finance Phase</a:t>
            </a:r>
          </a:p>
        </p:txBody>
      </p:sp>
      <p:sp>
        <p:nvSpPr>
          <p:cNvPr id="78" name="Isosceles Triangle 77"/>
          <p:cNvSpPr/>
          <p:nvPr/>
        </p:nvSpPr>
        <p:spPr>
          <a:xfrm rot="5400000">
            <a:off x="4320003" y="3142239"/>
            <a:ext cx="244618" cy="762000"/>
          </a:xfrm>
          <a:prstGeom prst="triangl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9" name="Isosceles Triangle 78"/>
          <p:cNvSpPr/>
          <p:nvPr/>
        </p:nvSpPr>
        <p:spPr>
          <a:xfrm rot="5400000">
            <a:off x="7512672" y="3167954"/>
            <a:ext cx="244618" cy="710570"/>
          </a:xfrm>
          <a:prstGeom prst="triangl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3" name="TextBox 12"/>
          <p:cNvSpPr txBox="1"/>
          <p:nvPr/>
        </p:nvSpPr>
        <p:spPr>
          <a:xfrm>
            <a:off x="1910444" y="4110004"/>
            <a:ext cx="1800225" cy="830997"/>
          </a:xfrm>
          <a:prstGeom prst="rect">
            <a:avLst/>
          </a:prstGeom>
          <a:solidFill>
            <a:schemeClr val="bg1">
              <a:lumMod val="95000"/>
            </a:schemeClr>
          </a:solidFill>
        </p:spPr>
        <p:txBody>
          <a:bodyPr wrap="square" rtlCol="0">
            <a:spAutoFit/>
          </a:bodyPr>
          <a:lstStyle/>
          <a:p>
            <a:pPr algn="just"/>
            <a:r>
              <a:rPr lang="en-US" sz="1200" dirty="0">
                <a:solidFill>
                  <a:srgbClr val="00B050"/>
                </a:solidFill>
                <a:latin typeface="Cambria"/>
                <a:cs typeface="Estrangelo Edessa" pitchFamily="66" charset="0"/>
              </a:rPr>
              <a:t>∎ </a:t>
            </a:r>
            <a:r>
              <a:rPr lang="en-US" sz="1200" dirty="0">
                <a:solidFill>
                  <a:srgbClr val="4F4F4F"/>
                </a:solidFill>
                <a:latin typeface="Cambria" panose="02040503050406030204" pitchFamily="18" charset="0"/>
                <a:cs typeface="Estrangelo Edessa" pitchFamily="66" charset="0"/>
              </a:rPr>
              <a:t>Grants for Technical Assistance and Capacity Building for Public Sector clients</a:t>
            </a:r>
          </a:p>
        </p:txBody>
      </p:sp>
      <p:sp>
        <p:nvSpPr>
          <p:cNvPr id="84" name="TextBox 12"/>
          <p:cNvSpPr txBox="1"/>
          <p:nvPr/>
        </p:nvSpPr>
        <p:spPr>
          <a:xfrm>
            <a:off x="5064307" y="4110004"/>
            <a:ext cx="1952625" cy="830997"/>
          </a:xfrm>
          <a:prstGeom prst="rect">
            <a:avLst/>
          </a:prstGeom>
          <a:solidFill>
            <a:schemeClr val="bg1">
              <a:lumMod val="95000"/>
            </a:schemeClr>
          </a:solidFill>
        </p:spPr>
        <p:txBody>
          <a:bodyPr wrap="square" rtlCol="0">
            <a:spAutoFit/>
          </a:bodyPr>
          <a:lstStyle/>
          <a:p>
            <a:pPr algn="just"/>
            <a:r>
              <a:rPr lang="en-US" sz="1200" dirty="0">
                <a:solidFill>
                  <a:srgbClr val="00B050"/>
                </a:solidFill>
                <a:latin typeface="Cambria"/>
                <a:cs typeface="Estrangelo Edessa" pitchFamily="66" charset="0"/>
              </a:rPr>
              <a:t>∎ </a:t>
            </a:r>
            <a:r>
              <a:rPr lang="en-US" sz="1200" dirty="0">
                <a:solidFill>
                  <a:srgbClr val="4F4F4F"/>
                </a:solidFill>
                <a:latin typeface="Cambria" panose="02040503050406030204" pitchFamily="18" charset="0"/>
                <a:cs typeface="Estrangelo Edessa" pitchFamily="66" charset="0"/>
              </a:rPr>
              <a:t>Grants for Technical Assistance and Capacity Building for Private and Public Sector clients</a:t>
            </a:r>
          </a:p>
        </p:txBody>
      </p:sp>
      <p:sp>
        <p:nvSpPr>
          <p:cNvPr id="85" name="TextBox 12"/>
          <p:cNvSpPr txBox="1"/>
          <p:nvPr/>
        </p:nvSpPr>
        <p:spPr>
          <a:xfrm>
            <a:off x="8304985" y="4110690"/>
            <a:ext cx="1952625" cy="2123658"/>
          </a:xfrm>
          <a:prstGeom prst="rect">
            <a:avLst/>
          </a:prstGeom>
          <a:solidFill>
            <a:schemeClr val="bg1">
              <a:lumMod val="95000"/>
            </a:schemeClr>
          </a:solidFill>
        </p:spPr>
        <p:txBody>
          <a:bodyPr wrap="square" rtlCol="0">
            <a:spAutoFit/>
          </a:bodyPr>
          <a:lstStyle/>
          <a:p>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Grants </a:t>
            </a:r>
          </a:p>
          <a:p>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Sovereign Guaranteed Loans</a:t>
            </a:r>
          </a:p>
          <a:p>
            <a:pPr algn="just"/>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Senior Concessional Loans</a:t>
            </a:r>
          </a:p>
          <a:p>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Subordinated Concessional Loans</a:t>
            </a:r>
          </a:p>
          <a:p>
            <a:pPr algn="just"/>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Guarantees (PRGs, PCGs)</a:t>
            </a:r>
          </a:p>
          <a:p>
            <a:pPr algn="just"/>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Indirect Equity</a:t>
            </a:r>
          </a:p>
          <a:p>
            <a:pPr algn="just"/>
            <a:r>
              <a:rPr lang="en-US" sz="1200" dirty="0">
                <a:solidFill>
                  <a:srgbClr val="00B050"/>
                </a:solidFill>
                <a:latin typeface="Cambria" panose="02040503050406030204" pitchFamily="18" charset="0"/>
                <a:cs typeface="Estrangelo Edessa" pitchFamily="66" charset="0"/>
              </a:rPr>
              <a:t>∎ </a:t>
            </a:r>
            <a:r>
              <a:rPr lang="en-US" sz="1200" dirty="0">
                <a:solidFill>
                  <a:srgbClr val="4F4F4F"/>
                </a:solidFill>
                <a:latin typeface="Cambria" panose="02040503050406030204" pitchFamily="18" charset="0"/>
                <a:cs typeface="Estrangelo Edessa" pitchFamily="66" charset="0"/>
              </a:rPr>
              <a:t>Junior Equity</a:t>
            </a:r>
          </a:p>
        </p:txBody>
      </p:sp>
    </p:spTree>
    <p:extLst>
      <p:ext uri="{BB962C8B-B14F-4D97-AF65-F5344CB8AC3E}">
        <p14:creationId xmlns:p14="http://schemas.microsoft.com/office/powerpoint/2010/main" val="3692058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bwMode="auto">
          <a:xfrm>
            <a:off x="2906829" y="77003"/>
            <a:ext cx="8191099" cy="1260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b" anchorCtr="0" compatLnSpc="1">
            <a:prstTxWarp prst="textNoShape">
              <a:avLst/>
            </a:prstTxWarp>
            <a:noAutofit/>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a:lstStyle>
          <a:p>
            <a:pPr algn="ctr"/>
            <a:r>
              <a:rPr lang="en-US" b="1" dirty="0">
                <a:solidFill>
                  <a:srgbClr val="00B050"/>
                </a:solidFill>
                <a:latin typeface="Times New Roman"/>
              </a:rPr>
              <a:t>Challenges for Accessing Climate Financing </a:t>
            </a:r>
            <a:endParaRPr lang="en-US" sz="3600" b="1" dirty="0">
              <a:solidFill>
                <a:srgbClr val="00B050"/>
              </a:solidFill>
              <a:latin typeface="Batang" panose="02030600000101010101" pitchFamily="18" charset="-127"/>
              <a:ea typeface="Batang" panose="02030600000101010101" pitchFamily="18" charset="-127"/>
              <a:cs typeface="Estrangelo Edessa" pitchFamily="66" charset="0"/>
            </a:endParaRPr>
          </a:p>
        </p:txBody>
      </p:sp>
      <p:sp>
        <p:nvSpPr>
          <p:cNvPr id="2" name="TextBox 1"/>
          <p:cNvSpPr txBox="1"/>
          <p:nvPr/>
        </p:nvSpPr>
        <p:spPr>
          <a:xfrm>
            <a:off x="2367815" y="1645920"/>
            <a:ext cx="8941869" cy="4315027"/>
          </a:xfrm>
          <a:prstGeom prst="rect">
            <a:avLst/>
          </a:prstGeom>
          <a:noFill/>
        </p:spPr>
        <p:txBody>
          <a:bodyPr wrap="square" rtlCol="0">
            <a:spAutoFit/>
          </a:bodyPr>
          <a:lstStyle/>
          <a:p>
            <a:pPr lvl="0" fontAlgn="base">
              <a:spcBef>
                <a:spcPct val="20000"/>
              </a:spcBef>
              <a:spcAft>
                <a:spcPct val="0"/>
              </a:spcAft>
            </a:pPr>
            <a:r>
              <a:rPr lang="en-US" sz="2800" dirty="0">
                <a:solidFill>
                  <a:srgbClr val="0070C0"/>
                </a:solidFill>
                <a:latin typeface="Times New Roman"/>
              </a:rPr>
              <a:t>There are a number of significant </a:t>
            </a:r>
            <a:r>
              <a:rPr lang="en-US" sz="2800" dirty="0" smtClean="0">
                <a:solidFill>
                  <a:srgbClr val="0070C0"/>
                </a:solidFill>
                <a:latin typeface="Times New Roman"/>
              </a:rPr>
              <a:t>challenges (risks </a:t>
            </a:r>
            <a:r>
              <a:rPr lang="en-US" sz="2800" dirty="0">
                <a:solidFill>
                  <a:srgbClr val="0070C0"/>
                </a:solidFill>
                <a:latin typeface="Times New Roman"/>
              </a:rPr>
              <a:t>and </a:t>
            </a:r>
            <a:r>
              <a:rPr lang="en-US" sz="2800" dirty="0" smtClean="0">
                <a:solidFill>
                  <a:srgbClr val="0070C0"/>
                </a:solidFill>
                <a:latin typeface="Times New Roman"/>
              </a:rPr>
              <a:t>barriers) </a:t>
            </a:r>
            <a:r>
              <a:rPr lang="en-US" sz="2800" dirty="0">
                <a:solidFill>
                  <a:srgbClr val="0070C0"/>
                </a:solidFill>
                <a:latin typeface="Times New Roman"/>
              </a:rPr>
              <a:t>that limit access to climate finance, including: </a:t>
            </a:r>
          </a:p>
          <a:p>
            <a:pPr marL="342900" lvl="0" indent="-342900" fontAlgn="base">
              <a:spcBef>
                <a:spcPct val="20000"/>
              </a:spcBef>
              <a:spcAft>
                <a:spcPct val="0"/>
              </a:spcAft>
              <a:buFont typeface="Wingdings" panose="05000000000000000000" pitchFamily="2" charset="2"/>
              <a:buChar char="Ø"/>
            </a:pPr>
            <a:r>
              <a:rPr lang="en-US" sz="2800" dirty="0">
                <a:solidFill>
                  <a:srgbClr val="0070C0"/>
                </a:solidFill>
                <a:latin typeface="Times New Roman"/>
              </a:rPr>
              <a:t>Non institutional set ups of most grassroots institutions/agencies.</a:t>
            </a:r>
          </a:p>
          <a:p>
            <a:pPr marL="342900" lvl="0" indent="-342900" fontAlgn="base">
              <a:spcBef>
                <a:spcPct val="20000"/>
              </a:spcBef>
              <a:spcAft>
                <a:spcPct val="0"/>
              </a:spcAft>
              <a:buFont typeface="Wingdings" panose="05000000000000000000" pitchFamily="2" charset="2"/>
              <a:buChar char="Ø"/>
            </a:pPr>
            <a:r>
              <a:rPr lang="en-US" sz="2800" dirty="0">
                <a:solidFill>
                  <a:srgbClr val="0070C0"/>
                </a:solidFill>
                <a:latin typeface="Times New Roman"/>
              </a:rPr>
              <a:t>high up-front costs for infrastructure, skills development </a:t>
            </a:r>
            <a:r>
              <a:rPr lang="en-US" sz="2800" dirty="0" smtClean="0">
                <a:solidFill>
                  <a:srgbClr val="0070C0"/>
                </a:solidFill>
                <a:latin typeface="Times New Roman"/>
              </a:rPr>
              <a:t>and </a:t>
            </a:r>
            <a:r>
              <a:rPr lang="en-US" sz="2800" dirty="0">
                <a:solidFill>
                  <a:srgbClr val="0070C0"/>
                </a:solidFill>
                <a:latin typeface="Times New Roman"/>
              </a:rPr>
              <a:t>strengthening of institutions. </a:t>
            </a:r>
          </a:p>
          <a:p>
            <a:pPr marL="342900" lvl="0" indent="-342900" fontAlgn="base">
              <a:spcBef>
                <a:spcPct val="20000"/>
              </a:spcBef>
              <a:spcAft>
                <a:spcPct val="0"/>
              </a:spcAft>
              <a:buFont typeface="Wingdings" panose="05000000000000000000" pitchFamily="2" charset="2"/>
              <a:buChar char="Ø"/>
            </a:pPr>
            <a:r>
              <a:rPr lang="en-US" sz="2800" dirty="0">
                <a:solidFill>
                  <a:srgbClr val="0070C0"/>
                </a:solidFill>
                <a:latin typeface="Times New Roman"/>
              </a:rPr>
              <a:t>Difficulties in accessing relevant data and</a:t>
            </a:r>
            <a:br>
              <a:rPr lang="en-US" sz="2800" dirty="0">
                <a:solidFill>
                  <a:srgbClr val="0070C0"/>
                </a:solidFill>
                <a:latin typeface="Times New Roman"/>
              </a:rPr>
            </a:br>
            <a:r>
              <a:rPr lang="en-US" sz="2800" dirty="0">
                <a:solidFill>
                  <a:srgbClr val="0070C0"/>
                </a:solidFill>
                <a:latin typeface="Times New Roman"/>
              </a:rPr>
              <a:t>information</a:t>
            </a:r>
          </a:p>
          <a:p>
            <a:pPr marL="342900" lvl="0" indent="-342900" fontAlgn="base">
              <a:spcBef>
                <a:spcPct val="20000"/>
              </a:spcBef>
              <a:spcAft>
                <a:spcPct val="0"/>
              </a:spcAft>
              <a:buFont typeface="Wingdings" panose="05000000000000000000" pitchFamily="2" charset="2"/>
              <a:buChar char="Ø"/>
            </a:pPr>
            <a:r>
              <a:rPr lang="en-US" sz="2800" dirty="0">
                <a:solidFill>
                  <a:srgbClr val="0070C0"/>
                </a:solidFill>
                <a:latin typeface="Times New Roman"/>
              </a:rPr>
              <a:t>Special requirements to access global climate funds.</a:t>
            </a:r>
            <a:endParaRPr lang="en-US" sz="2800" dirty="0">
              <a:solidFill>
                <a:srgbClr val="0070C0"/>
              </a:solidFill>
              <a:latin typeface="Times New Roman"/>
            </a:endParaRPr>
          </a:p>
        </p:txBody>
      </p:sp>
    </p:spTree>
    <p:extLst>
      <p:ext uri="{BB962C8B-B14F-4D97-AF65-F5344CB8AC3E}">
        <p14:creationId xmlns:p14="http://schemas.microsoft.com/office/powerpoint/2010/main" val="29560300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8682" y="168877"/>
            <a:ext cx="9221001" cy="1034281"/>
          </a:xfrm>
        </p:spPr>
        <p:txBody>
          <a:bodyPr>
            <a:normAutofit/>
          </a:bodyPr>
          <a:lstStyle/>
          <a:p>
            <a:r>
              <a:rPr lang="en-US" altLang="en-US" sz="2800" b="1" dirty="0">
                <a:solidFill>
                  <a:srgbClr val="FF0000"/>
                </a:solidFill>
                <a:latin typeface="Arial" panose="020B0604020202020204" pitchFamily="34" charset="0"/>
              </a:rPr>
              <a:t>Opportunities:</a:t>
            </a:r>
            <a:r>
              <a:rPr lang="en-US" altLang="en-US" sz="2800" b="1" dirty="0">
                <a:solidFill>
                  <a:srgbClr val="0000FF"/>
                </a:solidFill>
                <a:latin typeface="Arial" panose="020B0604020202020204" pitchFamily="34" charset="0"/>
              </a:rPr>
              <a:t> New and Additional Climate Financing Mechanisms </a:t>
            </a:r>
            <a:endParaRPr lang="en-US" sz="2800" b="1" dirty="0">
              <a:solidFill>
                <a:srgbClr val="C00000"/>
              </a:solidFill>
            </a:endParaRPr>
          </a:p>
        </p:txBody>
      </p:sp>
      <p:sp>
        <p:nvSpPr>
          <p:cNvPr id="3" name="Content Placeholder 2"/>
          <p:cNvSpPr>
            <a:spLocks noGrp="1"/>
          </p:cNvSpPr>
          <p:nvPr>
            <p:ph idx="1"/>
          </p:nvPr>
        </p:nvSpPr>
        <p:spPr>
          <a:xfrm>
            <a:off x="2088682" y="1203158"/>
            <a:ext cx="9519385" cy="5654842"/>
          </a:xfrm>
        </p:spPr>
        <p:txBody>
          <a:bodyPr>
            <a:noAutofit/>
          </a:bodyPr>
          <a:lstStyle/>
          <a:p>
            <a:pPr marL="0" indent="0">
              <a:spcBef>
                <a:spcPts val="600"/>
              </a:spcBef>
              <a:spcAft>
                <a:spcPts val="600"/>
              </a:spcAft>
              <a:buNone/>
            </a:pPr>
            <a:r>
              <a:rPr lang="en-US" sz="2800" b="1" dirty="0" smtClean="0">
                <a:solidFill>
                  <a:srgbClr val="00B050"/>
                </a:solidFill>
                <a:cs typeface="Estrangelo Edessa" pitchFamily="66" charset="0"/>
              </a:rPr>
              <a:t>Within the framework of </a:t>
            </a:r>
            <a:r>
              <a:rPr lang="en-US" sz="2800" b="1" smtClean="0">
                <a:solidFill>
                  <a:srgbClr val="00B050"/>
                </a:solidFill>
                <a:cs typeface="Estrangelo Edessa" pitchFamily="66" charset="0"/>
              </a:rPr>
              <a:t>the NDCs - need </a:t>
            </a:r>
            <a:r>
              <a:rPr lang="en-US" sz="2800" b="1" dirty="0">
                <a:solidFill>
                  <a:srgbClr val="00B050"/>
                </a:solidFill>
                <a:cs typeface="Estrangelo Edessa" pitchFamily="66" charset="0"/>
              </a:rPr>
              <a:t>to mobilize new and additional domestic, international public and private resources through: </a:t>
            </a:r>
          </a:p>
          <a:p>
            <a:pPr>
              <a:spcBef>
                <a:spcPts val="600"/>
              </a:spcBef>
              <a:spcAft>
                <a:spcPts val="600"/>
              </a:spcAft>
            </a:pPr>
            <a:r>
              <a:rPr lang="en-US" sz="2800" b="1" dirty="0">
                <a:solidFill>
                  <a:srgbClr val="00B050"/>
                </a:solidFill>
                <a:cs typeface="Estrangelo Edessa" pitchFamily="66" charset="0"/>
              </a:rPr>
              <a:t>Leveraging  domestic and international private financial flows</a:t>
            </a:r>
          </a:p>
          <a:p>
            <a:pPr>
              <a:spcBef>
                <a:spcPts val="600"/>
              </a:spcBef>
              <a:spcAft>
                <a:spcPts val="600"/>
              </a:spcAft>
            </a:pPr>
            <a:r>
              <a:rPr lang="en-US" sz="2800" b="1" dirty="0">
                <a:solidFill>
                  <a:srgbClr val="00B050"/>
                </a:solidFill>
                <a:cs typeface="Estrangelo Edessa" pitchFamily="66" charset="0"/>
              </a:rPr>
              <a:t>Blend Funds </a:t>
            </a:r>
          </a:p>
          <a:p>
            <a:pPr>
              <a:spcBef>
                <a:spcPts val="600"/>
              </a:spcBef>
              <a:spcAft>
                <a:spcPts val="600"/>
              </a:spcAft>
            </a:pPr>
            <a:r>
              <a:rPr lang="en-US" sz="2800" b="1" dirty="0">
                <a:solidFill>
                  <a:srgbClr val="00B050"/>
                </a:solidFill>
                <a:cs typeface="Estrangelo Edessa" pitchFamily="66" charset="0"/>
              </a:rPr>
              <a:t>Co-financing </a:t>
            </a:r>
          </a:p>
          <a:p>
            <a:pPr>
              <a:spcBef>
                <a:spcPts val="600"/>
              </a:spcBef>
              <a:spcAft>
                <a:spcPts val="600"/>
              </a:spcAft>
            </a:pPr>
            <a:r>
              <a:rPr lang="en-US" sz="2800" b="1" dirty="0">
                <a:solidFill>
                  <a:srgbClr val="00B050"/>
                </a:solidFill>
                <a:cs typeface="Estrangelo Edessa" pitchFamily="66" charset="0"/>
              </a:rPr>
              <a:t>Weather Index Insurance - </a:t>
            </a:r>
            <a:r>
              <a:rPr lang="en-US" sz="2800" b="1" dirty="0">
                <a:solidFill>
                  <a:srgbClr val="0070C0"/>
                </a:solidFill>
                <a:cs typeface="Estrangelo Edessa" pitchFamily="66" charset="0"/>
              </a:rPr>
              <a:t>Africa Disaster Risks Financing (</a:t>
            </a:r>
            <a:r>
              <a:rPr lang="en-US" sz="2800" b="1" dirty="0" err="1">
                <a:solidFill>
                  <a:srgbClr val="0070C0"/>
                </a:solidFill>
                <a:cs typeface="Estrangelo Edessa" pitchFamily="66" charset="0"/>
              </a:rPr>
              <a:t>ADRiFi</a:t>
            </a:r>
            <a:r>
              <a:rPr lang="en-US" sz="2800" b="1" dirty="0">
                <a:solidFill>
                  <a:srgbClr val="0070C0"/>
                </a:solidFill>
                <a:cs typeface="Estrangelo Edessa" pitchFamily="66" charset="0"/>
              </a:rPr>
              <a:t>) </a:t>
            </a:r>
            <a:r>
              <a:rPr lang="en-US" sz="2800" b="1" dirty="0" smtClean="0">
                <a:solidFill>
                  <a:srgbClr val="0070C0"/>
                </a:solidFill>
                <a:cs typeface="Estrangelo Edessa" pitchFamily="66" charset="0"/>
              </a:rPr>
              <a:t>Programme </a:t>
            </a:r>
            <a:r>
              <a:rPr lang="en-US" sz="2800" b="1" dirty="0">
                <a:solidFill>
                  <a:srgbClr val="0070C0"/>
                </a:solidFill>
                <a:cs typeface="Estrangelo Edessa" pitchFamily="66" charset="0"/>
              </a:rPr>
              <a:t>- to boost climate risk financing and insurance for African </a:t>
            </a:r>
            <a:r>
              <a:rPr lang="en-US" sz="2800" b="1" dirty="0" smtClean="0">
                <a:solidFill>
                  <a:srgbClr val="0070C0"/>
                </a:solidFill>
                <a:cs typeface="Estrangelo Edessa" pitchFamily="66" charset="0"/>
              </a:rPr>
              <a:t>countries in collaboration with ARC </a:t>
            </a:r>
            <a:endParaRPr lang="en-US" sz="2800" b="1" dirty="0">
              <a:solidFill>
                <a:srgbClr val="0070C0"/>
              </a:solidFill>
              <a:cs typeface="Estrangelo Edessa" pitchFamily="66" charset="0"/>
            </a:endParaRPr>
          </a:p>
        </p:txBody>
      </p:sp>
    </p:spTree>
    <p:extLst>
      <p:ext uri="{BB962C8B-B14F-4D97-AF65-F5344CB8AC3E}">
        <p14:creationId xmlns:p14="http://schemas.microsoft.com/office/powerpoint/2010/main" val="2942155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71800" y="1368426"/>
            <a:ext cx="7391400" cy="4762504"/>
          </a:xfrm>
        </p:spPr>
        <p:txBody>
          <a:bodyPr/>
          <a:lstStyle/>
          <a:p>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lgn="ctr">
              <a:buNone/>
            </a:pPr>
            <a:r>
              <a:rPr lang="en-US" sz="3600" dirty="0" smtClean="0">
                <a:solidFill>
                  <a:srgbClr val="FF0000"/>
                </a:solidFill>
                <a:latin typeface="Algerian" panose="04020705040A02060702" pitchFamily="82" charset="0"/>
              </a:rPr>
              <a:t>THANK YOU FOR YOUR ATTENTION</a:t>
            </a:r>
            <a:endParaRPr lang="en-US" sz="3600"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29189111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0931" y="197428"/>
            <a:ext cx="8373977" cy="447465"/>
          </a:xfrm>
        </p:spPr>
        <p:txBody>
          <a:bodyPr vert="horz" wrap="square" lIns="91440" tIns="45720" rIns="91440" bIns="45720" numCol="1" rtlCol="0" anchor="ctr" anchorCtr="0" compatLnSpc="1">
            <a:prstTxWarp prst="textNoShape">
              <a:avLst/>
            </a:prstTxWarp>
            <a:noAutofit/>
          </a:bodyPr>
          <a:lstStyle/>
          <a:p>
            <a:r>
              <a:rPr lang="en-US" sz="3600" b="1" dirty="0">
                <a:solidFill>
                  <a:srgbClr val="00B050"/>
                </a:solidFill>
              </a:rPr>
              <a:t>Climate Finance in the Paris Agreement</a:t>
            </a:r>
          </a:p>
        </p:txBody>
      </p:sp>
      <p:sp>
        <p:nvSpPr>
          <p:cNvPr id="6" name="TextBox 5"/>
          <p:cNvSpPr txBox="1"/>
          <p:nvPr/>
        </p:nvSpPr>
        <p:spPr>
          <a:xfrm>
            <a:off x="1848052" y="753901"/>
            <a:ext cx="10343948" cy="6278642"/>
          </a:xfrm>
          <a:prstGeom prst="rect">
            <a:avLst/>
          </a:prstGeom>
          <a:noFill/>
        </p:spPr>
        <p:txBody>
          <a:bodyPr wrap="square" rtlCol="0">
            <a:spAutoFit/>
          </a:bodyPr>
          <a:lstStyle/>
          <a:p>
            <a:pPr marL="285750" indent="-285750">
              <a:buFont typeface="Arial" panose="020B0604020202020204" pitchFamily="34" charset="0"/>
              <a:buChar char="•"/>
            </a:pPr>
            <a:r>
              <a:rPr lang="en-US" sz="2400" b="1" dirty="0">
                <a:solidFill>
                  <a:srgbClr val="0070C0"/>
                </a:solidFill>
                <a:latin typeface="Verdana"/>
              </a:rPr>
              <a:t>Calls on developed countries to provide at </a:t>
            </a:r>
            <a:r>
              <a:rPr lang="en-US" sz="2400" b="1" dirty="0">
                <a:solidFill>
                  <a:srgbClr val="C00000"/>
                </a:solidFill>
                <a:latin typeface="Verdana"/>
              </a:rPr>
              <a:t>least $100 billion/year by 2020,</a:t>
            </a:r>
            <a:r>
              <a:rPr lang="en-US" sz="2400" b="1" dirty="0">
                <a:solidFill>
                  <a:srgbClr val="0070C0"/>
                </a:solidFill>
                <a:latin typeface="Verdana"/>
              </a:rPr>
              <a:t> BUT recent analysis shows that achieving this goal will be challenging.</a:t>
            </a:r>
          </a:p>
          <a:p>
            <a:pPr marL="285750" indent="-285750" algn="just" defTabSz="457200">
              <a:buFont typeface="Arial" panose="020B0604020202020204" pitchFamily="34" charset="0"/>
              <a:buChar char="•"/>
            </a:pPr>
            <a:r>
              <a:rPr lang="en-US" sz="2400" b="1" dirty="0">
                <a:solidFill>
                  <a:srgbClr val="0070C0"/>
                </a:solidFill>
                <a:latin typeface="Verdana"/>
              </a:rPr>
              <a:t>Clear signal of the need to scale up and shift investments wards a low-carbon trajectory, </a:t>
            </a:r>
            <a:r>
              <a:rPr lang="en-US" sz="2400" b="1" dirty="0">
                <a:solidFill>
                  <a:srgbClr val="C00000"/>
                </a:solidFill>
                <a:latin typeface="Verdana"/>
              </a:rPr>
              <a:t>including both public and private finance</a:t>
            </a:r>
          </a:p>
          <a:p>
            <a:pPr marL="285750" indent="-285750" algn="just" defTabSz="457200">
              <a:buFont typeface="Arial" panose="020B0604020202020204" pitchFamily="34" charset="0"/>
              <a:buChar char="•"/>
            </a:pPr>
            <a:r>
              <a:rPr lang="en-US" sz="2400" b="1" dirty="0">
                <a:solidFill>
                  <a:srgbClr val="0070C0"/>
                </a:solidFill>
                <a:latin typeface="Verdana"/>
              </a:rPr>
              <a:t>Important role of pubic sector in mobilizing scaled up private investment</a:t>
            </a:r>
          </a:p>
          <a:p>
            <a:pPr marL="285750" indent="-285750" algn="just" defTabSz="457200">
              <a:buFont typeface="Arial" panose="020B0604020202020204" pitchFamily="34" charset="0"/>
              <a:buChar char="•"/>
            </a:pPr>
            <a:r>
              <a:rPr lang="en-US" sz="2400" b="1" dirty="0">
                <a:solidFill>
                  <a:srgbClr val="0070C0"/>
                </a:solidFill>
                <a:latin typeface="Verdana"/>
              </a:rPr>
              <a:t>Need to scale up finance for adaptation </a:t>
            </a:r>
          </a:p>
          <a:p>
            <a:pPr marL="285750" indent="-285750" algn="just" defTabSz="457200">
              <a:buFont typeface="Arial" panose="020B0604020202020204" pitchFamily="34" charset="0"/>
              <a:buChar char="•"/>
            </a:pPr>
            <a:r>
              <a:rPr lang="en-US" sz="2400" b="1" dirty="0">
                <a:solidFill>
                  <a:srgbClr val="0070C0"/>
                </a:solidFill>
                <a:latin typeface="Verdana"/>
              </a:rPr>
              <a:t>African countries have made ambitious commitments in their NDCs to strengthen resilience to climate change and transform their economies onto low carbon trajectories. </a:t>
            </a:r>
          </a:p>
          <a:p>
            <a:pPr marL="285750" indent="-285750" algn="just" defTabSz="457200">
              <a:buFont typeface="Arial" panose="020B0604020202020204" pitchFamily="34" charset="0"/>
              <a:buChar char="•"/>
            </a:pPr>
            <a:r>
              <a:rPr lang="en-US" sz="2400" b="1" dirty="0">
                <a:solidFill>
                  <a:srgbClr val="0070C0"/>
                </a:solidFill>
                <a:latin typeface="Verdana"/>
              </a:rPr>
              <a:t>However, most of these commitments are conditional on substantial climate finance support from developed countries </a:t>
            </a:r>
          </a:p>
          <a:p>
            <a:pPr marL="285750" indent="-285750">
              <a:buFont typeface="Arial" panose="020B0604020202020204" pitchFamily="34" charset="0"/>
              <a:buChar char="•"/>
            </a:pPr>
            <a:endParaRPr lang="en-US" b="1" dirty="0">
              <a:solidFill>
                <a:srgbClr val="B9B95C"/>
              </a:solidFill>
              <a:latin typeface="Verdana"/>
            </a:endParaRPr>
          </a:p>
        </p:txBody>
      </p:sp>
    </p:spTree>
    <p:extLst>
      <p:ext uri="{BB962C8B-B14F-4D97-AF65-F5344CB8AC3E}">
        <p14:creationId xmlns:p14="http://schemas.microsoft.com/office/powerpoint/2010/main" val="1440522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1524001" y="1340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endParaRPr lang="en-US" altLang="en-US" dirty="0">
              <a:solidFill>
                <a:srgbClr val="000000"/>
              </a:solidFill>
              <a:latin typeface="Arial" panose="020B0604020202020204" pitchFamily="34" charset="0"/>
            </a:endParaRPr>
          </a:p>
          <a:p>
            <a:pPr eaLnBrk="0" fontAlgn="base" hangingPunct="0">
              <a:spcBef>
                <a:spcPct val="0"/>
              </a:spcBef>
              <a:spcAft>
                <a:spcPct val="0"/>
              </a:spcAft>
            </a:pPr>
            <a:endParaRPr lang="en-US" altLang="en-US" dirty="0">
              <a:solidFill>
                <a:srgbClr val="000000"/>
              </a:solidFill>
              <a:latin typeface="Arial" panose="020B0604020202020204" pitchFamily="34" charset="0"/>
            </a:endParaRPr>
          </a:p>
        </p:txBody>
      </p:sp>
      <p:sp>
        <p:nvSpPr>
          <p:cNvPr id="6" name="Rectangle 4"/>
          <p:cNvSpPr>
            <a:spLocks noChangeArrowheads="1"/>
          </p:cNvSpPr>
          <p:nvPr/>
        </p:nvSpPr>
        <p:spPr bwMode="auto">
          <a:xfrm>
            <a:off x="1524001" y="13403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endParaRPr lang="en-US" altLang="en-US" dirty="0">
              <a:solidFill>
                <a:srgbClr val="000000"/>
              </a:solidFill>
              <a:latin typeface="Arial" panose="020B0604020202020204" pitchFamily="34" charset="0"/>
            </a:endParaRPr>
          </a:p>
          <a:p>
            <a:pPr eaLnBrk="0" fontAlgn="base" hangingPunct="0">
              <a:spcBef>
                <a:spcPct val="0"/>
              </a:spcBef>
              <a:spcAft>
                <a:spcPct val="0"/>
              </a:spcAft>
            </a:pPr>
            <a:endParaRPr lang="en-US" altLang="en-US" dirty="0">
              <a:solidFill>
                <a:srgbClr val="000000"/>
              </a:solidFill>
              <a:latin typeface="Arial" panose="020B0604020202020204" pitchFamily="34" charset="0"/>
            </a:endParaRPr>
          </a:p>
        </p:txBody>
      </p:sp>
      <p:sp>
        <p:nvSpPr>
          <p:cNvPr id="7" name="Rectangle 5"/>
          <p:cNvSpPr>
            <a:spLocks noChangeArrowheads="1"/>
          </p:cNvSpPr>
          <p:nvPr/>
        </p:nvSpPr>
        <p:spPr bwMode="auto">
          <a:xfrm>
            <a:off x="2189019" y="5749538"/>
            <a:ext cx="812072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sz="1600" b="1" dirty="0">
                <a:solidFill>
                  <a:srgbClr val="000000"/>
                </a:solidFill>
                <a:latin typeface="Verdana"/>
              </a:rPr>
              <a:t>Over 2015–2016, 79% of finance was raised in the same country in which it was spent.</a:t>
            </a:r>
          </a:p>
        </p:txBody>
      </p:sp>
      <p:pic>
        <p:nvPicPr>
          <p:cNvPr id="8" name="Picture 7"/>
          <p:cNvPicPr>
            <a:picLocks noChangeAspect="1"/>
          </p:cNvPicPr>
          <p:nvPr/>
        </p:nvPicPr>
        <p:blipFill>
          <a:blip r:embed="rId2"/>
          <a:stretch>
            <a:fillRect/>
          </a:stretch>
        </p:blipFill>
        <p:spPr>
          <a:xfrm>
            <a:off x="1524001" y="1049154"/>
            <a:ext cx="8260123" cy="4700384"/>
          </a:xfrm>
          <a:prstGeom prst="rect">
            <a:avLst/>
          </a:prstGeom>
        </p:spPr>
      </p:pic>
      <p:sp>
        <p:nvSpPr>
          <p:cNvPr id="9" name="Rectangle 8"/>
          <p:cNvSpPr/>
          <p:nvPr/>
        </p:nvSpPr>
        <p:spPr>
          <a:xfrm>
            <a:off x="2074071" y="420772"/>
            <a:ext cx="7710054" cy="707886"/>
          </a:xfrm>
          <a:prstGeom prst="rect">
            <a:avLst/>
          </a:prstGeom>
        </p:spPr>
        <p:txBody>
          <a:bodyPr wrap="square">
            <a:spAutoFit/>
          </a:bodyPr>
          <a:lstStyle/>
          <a:p>
            <a:pPr algn="ctr">
              <a:defRPr sz="1800" b="1" i="0" u="none" strike="noStrike" kern="1200" baseline="0">
                <a:solidFill>
                  <a:srgbClr val="1F497D"/>
                </a:solidFill>
                <a:latin typeface="+mn-lt"/>
                <a:ea typeface="+mn-ea"/>
                <a:cs typeface="+mn-cs"/>
              </a:defRPr>
            </a:pPr>
            <a:r>
              <a:rPr lang="en-US" sz="2000" b="1" dirty="0">
                <a:solidFill>
                  <a:srgbClr val="00B050"/>
                </a:solidFill>
                <a:latin typeface="Verdana"/>
              </a:rPr>
              <a:t>Total climate finance breakdown by region, 2015/16 in USD billion</a:t>
            </a:r>
          </a:p>
        </p:txBody>
      </p:sp>
      <p:sp>
        <p:nvSpPr>
          <p:cNvPr id="10" name="Oval 9"/>
          <p:cNvSpPr/>
          <p:nvPr/>
        </p:nvSpPr>
        <p:spPr>
          <a:xfrm>
            <a:off x="5836228" y="3138054"/>
            <a:ext cx="529937" cy="571501"/>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a:solidFill>
                <a:srgbClr val="000000"/>
              </a:solidFill>
              <a:latin typeface="Verdana"/>
            </a:endParaRPr>
          </a:p>
        </p:txBody>
      </p:sp>
      <p:sp>
        <p:nvSpPr>
          <p:cNvPr id="2" name="TextBox 1"/>
          <p:cNvSpPr txBox="1"/>
          <p:nvPr/>
        </p:nvSpPr>
        <p:spPr>
          <a:xfrm>
            <a:off x="9784125" y="2118167"/>
            <a:ext cx="1894731" cy="1754326"/>
          </a:xfrm>
          <a:prstGeom prst="rect">
            <a:avLst/>
          </a:prstGeom>
          <a:noFill/>
        </p:spPr>
        <p:txBody>
          <a:bodyPr wrap="square" rtlCol="0">
            <a:spAutoFit/>
          </a:bodyPr>
          <a:lstStyle/>
          <a:p>
            <a:r>
              <a:rPr lang="en-US" dirty="0" smtClean="0"/>
              <a:t>Two figures:</a:t>
            </a:r>
          </a:p>
          <a:p>
            <a:endParaRPr lang="en-US" dirty="0"/>
          </a:p>
          <a:p>
            <a:r>
              <a:rPr lang="en-US" dirty="0" smtClean="0"/>
              <a:t>12/410 = 3%</a:t>
            </a:r>
          </a:p>
          <a:p>
            <a:endParaRPr lang="en-US" dirty="0"/>
          </a:p>
          <a:p>
            <a:r>
              <a:rPr lang="en-US" dirty="0" smtClean="0"/>
              <a:t>12 + (8/2) / 410 = 4%</a:t>
            </a:r>
            <a:endParaRPr lang="en-US" dirty="0"/>
          </a:p>
        </p:txBody>
      </p:sp>
      <p:sp>
        <p:nvSpPr>
          <p:cNvPr id="11" name="Oval 10"/>
          <p:cNvSpPr/>
          <p:nvPr/>
        </p:nvSpPr>
        <p:spPr>
          <a:xfrm>
            <a:off x="5664129" y="4236047"/>
            <a:ext cx="529937" cy="571501"/>
          </a:xfrm>
          <a:prstGeom prst="ellipse">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a:solidFill>
                <a:srgbClr val="000000"/>
              </a:solidFill>
              <a:latin typeface="Verdana"/>
            </a:endParaRPr>
          </a:p>
        </p:txBody>
      </p:sp>
    </p:spTree>
    <p:extLst>
      <p:ext uri="{BB962C8B-B14F-4D97-AF65-F5344CB8AC3E}">
        <p14:creationId xmlns:p14="http://schemas.microsoft.com/office/powerpoint/2010/main" val="347097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1"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ppt_w</p:attrName>
                                        </p:attrNameLst>
                                      </p:cBhvr>
                                      <p:tavLst>
                                        <p:tav tm="0">
                                          <p:val>
                                            <p:fltVal val="0"/>
                                          </p:val>
                                        </p:tav>
                                        <p:tav tm="100000">
                                          <p:val>
                                            <p:strVal val="#ppt_w"/>
                                          </p:val>
                                        </p:tav>
                                      </p:tavLst>
                                    </p:anim>
                                    <p:anim calcmode="lin" valueType="num">
                                      <p:cBhvr>
                                        <p:cTn id="15" dur="1000" fill="hold"/>
                                        <p:tgtEl>
                                          <p:spTgt spid="7"/>
                                        </p:tgtEl>
                                        <p:attrNameLst>
                                          <p:attrName>ppt_h</p:attrName>
                                        </p:attrNameLst>
                                      </p:cBhvr>
                                      <p:tavLst>
                                        <p:tav tm="0">
                                          <p:val>
                                            <p:fltVal val="0"/>
                                          </p:val>
                                        </p:tav>
                                        <p:tav tm="100000">
                                          <p:val>
                                            <p:strVal val="#ppt_h"/>
                                          </p:val>
                                        </p:tav>
                                      </p:tavLst>
                                    </p:anim>
                                    <p:anim calcmode="lin" valueType="num">
                                      <p:cBhvr>
                                        <p:cTn id="16" dur="1000" fill="hold"/>
                                        <p:tgtEl>
                                          <p:spTgt spid="7"/>
                                        </p:tgtEl>
                                        <p:attrNameLst>
                                          <p:attrName>style.rotation</p:attrName>
                                        </p:attrNameLst>
                                      </p:cBhvr>
                                      <p:tavLst>
                                        <p:tav tm="0">
                                          <p:val>
                                            <p:fltVal val="90"/>
                                          </p:val>
                                        </p:tav>
                                        <p:tav tm="100000">
                                          <p:val>
                                            <p:fltVal val="0"/>
                                          </p:val>
                                        </p:tav>
                                      </p:tavLst>
                                    </p:anim>
                                    <p:animEffect transition="in" filter="fade">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1444" y="363682"/>
            <a:ext cx="7982010" cy="6413972"/>
          </a:xfrm>
        </p:spPr>
        <p:txBody>
          <a:bodyPr>
            <a:noAutofit/>
          </a:bodyPr>
          <a:lstStyle/>
          <a:p>
            <a:pPr marL="0" indent="0">
              <a:lnSpc>
                <a:spcPct val="110000"/>
              </a:lnSpc>
              <a:spcBef>
                <a:spcPts val="600"/>
              </a:spcBef>
              <a:spcAft>
                <a:spcPts val="600"/>
              </a:spcAft>
              <a:buNone/>
            </a:pPr>
            <a:r>
              <a:rPr lang="en-US" altLang="en-US" sz="2400" b="1" dirty="0">
                <a:solidFill>
                  <a:srgbClr val="0070C0"/>
                </a:solidFill>
                <a:latin typeface="FranklinGothicDemiITC-Regular" charset="0"/>
                <a:ea typeface="Calibri" panose="020F0502020204030204" pitchFamily="34" charset="0"/>
                <a:cs typeface="Times New Roman" panose="02020603050405020304" pitchFamily="18" charset="0"/>
              </a:rPr>
              <a:t>Total MDB Climate Finance, 2017 (in US$ million)</a:t>
            </a:r>
            <a:br>
              <a:rPr lang="en-US" altLang="en-US" sz="2400" b="1" dirty="0">
                <a:solidFill>
                  <a:srgbClr val="0070C0"/>
                </a:solidFill>
                <a:latin typeface="FranklinGothicDemiITC-Regular" charset="0"/>
                <a:ea typeface="Calibri" panose="020F0502020204030204" pitchFamily="34" charset="0"/>
                <a:cs typeface="Times New Roman" panose="02020603050405020304" pitchFamily="18" charset="0"/>
              </a:rPr>
            </a:br>
            <a:endParaRPr lang="en-US" sz="3200" b="1" dirty="0" smtClean="0">
              <a:solidFill>
                <a:srgbClr val="0070C0"/>
              </a:solidFill>
              <a:latin typeface="+mj-lt"/>
              <a:ea typeface="+mj-ea"/>
              <a:cs typeface="+mj-cs"/>
            </a:endParaRPr>
          </a:p>
          <a:p>
            <a:pPr marL="0" indent="0">
              <a:lnSpc>
                <a:spcPct val="110000"/>
              </a:lnSpc>
              <a:spcBef>
                <a:spcPts val="600"/>
              </a:spcBef>
              <a:spcAft>
                <a:spcPts val="600"/>
              </a:spcAft>
              <a:buNone/>
            </a:pPr>
            <a:endParaRPr lang="en-US" sz="3200" b="1" dirty="0">
              <a:solidFill>
                <a:srgbClr val="C00000"/>
              </a:solidFill>
              <a:latin typeface="+mj-lt"/>
              <a:ea typeface="+mj-ea"/>
              <a:cs typeface="+mj-cs"/>
            </a:endParaRPr>
          </a:p>
          <a:p>
            <a:pPr marL="0" indent="0">
              <a:lnSpc>
                <a:spcPct val="110000"/>
              </a:lnSpc>
              <a:spcBef>
                <a:spcPts val="600"/>
              </a:spcBef>
              <a:spcAft>
                <a:spcPts val="600"/>
              </a:spcAft>
              <a:buNone/>
            </a:pPr>
            <a:endParaRPr lang="en-US" sz="3200" b="1" dirty="0" smtClean="0">
              <a:solidFill>
                <a:srgbClr val="C00000"/>
              </a:solidFill>
              <a:latin typeface="+mj-lt"/>
              <a:ea typeface="+mj-ea"/>
              <a:cs typeface="+mj-cs"/>
            </a:endParaRPr>
          </a:p>
          <a:p>
            <a:pPr marL="0" indent="0">
              <a:lnSpc>
                <a:spcPct val="110000"/>
              </a:lnSpc>
              <a:spcBef>
                <a:spcPts val="600"/>
              </a:spcBef>
              <a:spcAft>
                <a:spcPts val="600"/>
              </a:spcAft>
              <a:buNone/>
            </a:pPr>
            <a:endParaRPr lang="en-US" sz="3200" b="1" dirty="0">
              <a:solidFill>
                <a:srgbClr val="C00000"/>
              </a:solidFill>
              <a:latin typeface="+mj-lt"/>
              <a:ea typeface="+mj-ea"/>
              <a:cs typeface="+mj-cs"/>
            </a:endParaRPr>
          </a:p>
          <a:p>
            <a:pPr marL="0" indent="0">
              <a:lnSpc>
                <a:spcPct val="110000"/>
              </a:lnSpc>
              <a:spcBef>
                <a:spcPts val="600"/>
              </a:spcBef>
              <a:spcAft>
                <a:spcPts val="600"/>
              </a:spcAft>
              <a:buNone/>
            </a:pPr>
            <a:endParaRPr lang="en-US" sz="3200" b="1" dirty="0" smtClean="0">
              <a:solidFill>
                <a:srgbClr val="C00000"/>
              </a:solidFill>
              <a:latin typeface="+mj-lt"/>
              <a:ea typeface="+mj-ea"/>
              <a:cs typeface="+mj-cs"/>
            </a:endParaRPr>
          </a:p>
          <a:p>
            <a:pPr marL="0" indent="0">
              <a:lnSpc>
                <a:spcPct val="110000"/>
              </a:lnSpc>
              <a:spcBef>
                <a:spcPts val="600"/>
              </a:spcBef>
              <a:spcAft>
                <a:spcPts val="600"/>
              </a:spcAft>
              <a:buNone/>
            </a:pPr>
            <a:endParaRPr lang="en-US" sz="2200" dirty="0" smtClean="0"/>
          </a:p>
          <a:p>
            <a:pPr marL="0" indent="0">
              <a:lnSpc>
                <a:spcPct val="110000"/>
              </a:lnSpc>
              <a:spcBef>
                <a:spcPts val="600"/>
              </a:spcBef>
              <a:spcAft>
                <a:spcPts val="600"/>
              </a:spcAft>
              <a:buNone/>
            </a:pPr>
            <a:endParaRPr lang="en-US" sz="1400" b="1" dirty="0" smtClean="0">
              <a:solidFill>
                <a:srgbClr val="C00000"/>
              </a:solidFill>
            </a:endParaRPr>
          </a:p>
          <a:p>
            <a:pPr marL="0" indent="0">
              <a:lnSpc>
                <a:spcPct val="110000"/>
              </a:lnSpc>
              <a:spcBef>
                <a:spcPts val="600"/>
              </a:spcBef>
              <a:spcAft>
                <a:spcPts val="600"/>
              </a:spcAft>
              <a:buNone/>
            </a:pPr>
            <a:endParaRPr lang="en-US" sz="1400" b="1" dirty="0">
              <a:solidFill>
                <a:srgbClr val="C00000"/>
              </a:solidFill>
            </a:endParaRPr>
          </a:p>
          <a:p>
            <a:pPr marL="0" indent="0">
              <a:lnSpc>
                <a:spcPct val="110000"/>
              </a:lnSpc>
              <a:spcBef>
                <a:spcPts val="600"/>
              </a:spcBef>
              <a:spcAft>
                <a:spcPts val="600"/>
              </a:spcAft>
              <a:buNone/>
            </a:pPr>
            <a:endParaRPr lang="en-US" sz="1400" b="1" dirty="0" smtClean="0">
              <a:solidFill>
                <a:srgbClr val="C00000"/>
              </a:solidFill>
            </a:endParaRPr>
          </a:p>
          <a:p>
            <a:pPr marL="0" indent="0">
              <a:lnSpc>
                <a:spcPct val="110000"/>
              </a:lnSpc>
              <a:spcBef>
                <a:spcPts val="600"/>
              </a:spcBef>
              <a:spcAft>
                <a:spcPts val="600"/>
              </a:spcAft>
              <a:buNone/>
            </a:pPr>
            <a:endParaRPr lang="en-US" sz="1400" b="1" dirty="0">
              <a:solidFill>
                <a:srgbClr val="C00000"/>
              </a:solidFill>
            </a:endParaRPr>
          </a:p>
          <a:p>
            <a:pPr marL="0" indent="0">
              <a:lnSpc>
                <a:spcPct val="110000"/>
              </a:lnSpc>
              <a:spcBef>
                <a:spcPts val="600"/>
              </a:spcBef>
              <a:spcAft>
                <a:spcPts val="600"/>
              </a:spcAft>
              <a:buNone/>
            </a:pPr>
            <a:r>
              <a:rPr lang="en-US" sz="1400" b="1" dirty="0" smtClean="0">
                <a:solidFill>
                  <a:srgbClr val="C00000"/>
                </a:solidFill>
              </a:rPr>
              <a:t>Source: Joint Report on Multilateral Development Banks Climate Finance, June 2018</a:t>
            </a:r>
            <a:r>
              <a:rPr lang="en-US" sz="1400" b="1" dirty="0">
                <a:solidFill>
                  <a:srgbClr val="C00000"/>
                </a:solidFill>
              </a:rPr>
              <a:t/>
            </a:r>
            <a:br>
              <a:rPr lang="en-US" sz="1400" b="1" dirty="0">
                <a:solidFill>
                  <a:srgbClr val="C00000"/>
                </a:solidFill>
              </a:rPr>
            </a:br>
            <a:r>
              <a:rPr lang="en-US" sz="2400" dirty="0"/>
              <a:t/>
            </a:r>
            <a:br>
              <a:rPr lang="en-US" sz="2400" dirty="0"/>
            </a:br>
            <a:endParaRPr lang="en-US" sz="2200" dirty="0"/>
          </a:p>
        </p:txBody>
      </p:sp>
      <p:graphicFrame>
        <p:nvGraphicFramePr>
          <p:cNvPr id="2" name="Table 1"/>
          <p:cNvGraphicFramePr>
            <a:graphicFrameLocks noGrp="1"/>
          </p:cNvGraphicFramePr>
          <p:nvPr>
            <p:extLst>
              <p:ext uri="{D42A27DB-BD31-4B8C-83A1-F6EECF244321}">
                <p14:modId xmlns:p14="http://schemas.microsoft.com/office/powerpoint/2010/main" val="1573001566"/>
              </p:ext>
            </p:extLst>
          </p:nvPr>
        </p:nvGraphicFramePr>
        <p:xfrm>
          <a:off x="2310062" y="1020275"/>
          <a:ext cx="9731141" cy="5001041"/>
        </p:xfrm>
        <a:graphic>
          <a:graphicData uri="http://schemas.openxmlformats.org/drawingml/2006/table">
            <a:tbl>
              <a:tblPr firstRow="1" firstCol="1" bandRow="1">
                <a:tableStyleId>{5C22544A-7EE6-4342-B048-85BDC9FD1C3A}</a:tableStyleId>
              </a:tblPr>
              <a:tblGrid>
                <a:gridCol w="1411772">
                  <a:extLst>
                    <a:ext uri="{9D8B030D-6E8A-4147-A177-3AD203B41FA5}">
                      <a16:colId xmlns:a16="http://schemas.microsoft.com/office/drawing/2014/main" val="3168387456"/>
                    </a:ext>
                  </a:extLst>
                </a:gridCol>
                <a:gridCol w="2773123">
                  <a:extLst>
                    <a:ext uri="{9D8B030D-6E8A-4147-A177-3AD203B41FA5}">
                      <a16:colId xmlns:a16="http://schemas.microsoft.com/office/drawing/2014/main" val="2866039007"/>
                    </a:ext>
                  </a:extLst>
                </a:gridCol>
                <a:gridCol w="3025225">
                  <a:extLst>
                    <a:ext uri="{9D8B030D-6E8A-4147-A177-3AD203B41FA5}">
                      <a16:colId xmlns:a16="http://schemas.microsoft.com/office/drawing/2014/main" val="2119773504"/>
                    </a:ext>
                  </a:extLst>
                </a:gridCol>
                <a:gridCol w="2521021">
                  <a:extLst>
                    <a:ext uri="{9D8B030D-6E8A-4147-A177-3AD203B41FA5}">
                      <a16:colId xmlns:a16="http://schemas.microsoft.com/office/drawing/2014/main" val="909055458"/>
                    </a:ext>
                  </a:extLst>
                </a:gridCol>
              </a:tblGrid>
              <a:tr h="960763">
                <a:tc>
                  <a:txBody>
                    <a:bodyPr/>
                    <a:lstStyle/>
                    <a:p>
                      <a:pPr marL="0" marR="0">
                        <a:lnSpc>
                          <a:spcPct val="115000"/>
                        </a:lnSpc>
                        <a:spcBef>
                          <a:spcPts val="0"/>
                        </a:spcBef>
                        <a:spcAft>
                          <a:spcPts val="1000"/>
                        </a:spcAft>
                      </a:pPr>
                      <a:r>
                        <a:rPr lang="en-US" sz="2000" dirty="0">
                          <a:effectLst/>
                        </a:rPr>
                        <a:t>MDB</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ADAPTATION FINANCE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MITIGATION FINANCE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MDB CLIMATE FINANCE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75538780"/>
                  </a:ext>
                </a:extLst>
              </a:tr>
              <a:tr h="480382">
                <a:tc>
                  <a:txBody>
                    <a:bodyPr/>
                    <a:lstStyle/>
                    <a:p>
                      <a:pPr marL="0" marR="0">
                        <a:lnSpc>
                          <a:spcPct val="115000"/>
                        </a:lnSpc>
                        <a:spcBef>
                          <a:spcPts val="0"/>
                        </a:spcBef>
                        <a:spcAft>
                          <a:spcPts val="1000"/>
                        </a:spcAft>
                      </a:pPr>
                      <a:r>
                        <a:rPr lang="en-US" sz="2000">
                          <a:effectLst/>
                        </a:rPr>
                        <a:t>ADB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998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4,236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5,234</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17629961"/>
                  </a:ext>
                </a:extLst>
              </a:tr>
              <a:tr h="480382">
                <a:tc>
                  <a:txBody>
                    <a:bodyPr/>
                    <a:lstStyle/>
                    <a:p>
                      <a:pPr marL="0" marR="0">
                        <a:lnSpc>
                          <a:spcPct val="115000"/>
                        </a:lnSpc>
                        <a:spcBef>
                          <a:spcPts val="0"/>
                        </a:spcBef>
                        <a:spcAft>
                          <a:spcPts val="1000"/>
                        </a:spcAft>
                      </a:pPr>
                      <a:r>
                        <a:rPr lang="en-US" sz="2000">
                          <a:effectLst/>
                        </a:rPr>
                        <a:t>AfDB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783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smtClean="0">
                          <a:effectLst/>
                        </a:rPr>
                        <a:t>1,564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2,347</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5769747"/>
                  </a:ext>
                </a:extLst>
              </a:tr>
              <a:tr h="480382">
                <a:tc>
                  <a:txBody>
                    <a:bodyPr/>
                    <a:lstStyle/>
                    <a:p>
                      <a:pPr marL="0" marR="0">
                        <a:lnSpc>
                          <a:spcPct val="115000"/>
                        </a:lnSpc>
                        <a:spcBef>
                          <a:spcPts val="0"/>
                        </a:spcBef>
                        <a:spcAft>
                          <a:spcPts val="1000"/>
                        </a:spcAft>
                      </a:pPr>
                      <a:r>
                        <a:rPr lang="en-US" sz="2000">
                          <a:effectLst/>
                        </a:rPr>
                        <a:t>EBRD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497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4,105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4,601</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1135268"/>
                  </a:ext>
                </a:extLst>
              </a:tr>
              <a:tr h="1065831">
                <a:tc>
                  <a:txBody>
                    <a:bodyPr/>
                    <a:lstStyle/>
                    <a:p>
                      <a:pPr marL="0" marR="0">
                        <a:lnSpc>
                          <a:spcPct val="115000"/>
                        </a:lnSpc>
                        <a:spcBef>
                          <a:spcPts val="0"/>
                        </a:spcBef>
                        <a:spcAft>
                          <a:spcPts val="1000"/>
                        </a:spcAft>
                      </a:pPr>
                      <a:r>
                        <a:rPr lang="en-US" sz="2000">
                          <a:effectLst/>
                        </a:rPr>
                        <a:t>EIB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endParaRPr lang="en-US" sz="2000" dirty="0" smtClean="0">
                        <a:effectLst/>
                      </a:endParaRPr>
                    </a:p>
                    <a:p>
                      <a:pPr marL="0" marR="0">
                        <a:lnSpc>
                          <a:spcPct val="115000"/>
                        </a:lnSpc>
                        <a:spcBef>
                          <a:spcPts val="0"/>
                        </a:spcBef>
                        <a:spcAft>
                          <a:spcPts val="1000"/>
                        </a:spcAft>
                      </a:pPr>
                      <a:r>
                        <a:rPr lang="en-US" sz="2000" dirty="0" smtClean="0">
                          <a:effectLst/>
                        </a:rPr>
                        <a:t>150 </a:t>
                      </a:r>
                      <a:r>
                        <a:rPr lang="en-US" sz="2000" dirty="0">
                          <a:effectLst/>
                        </a:rPr>
                        <a:t/>
                      </a:r>
                      <a:br>
                        <a:rPr lang="en-US" sz="2000" dirty="0">
                          <a:effectLst/>
                        </a:rPr>
                      </a:b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5,327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5,477</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062657"/>
                  </a:ext>
                </a:extLst>
              </a:tr>
              <a:tr h="480382">
                <a:tc>
                  <a:txBody>
                    <a:bodyPr/>
                    <a:lstStyle/>
                    <a:p>
                      <a:pPr marL="0" marR="0">
                        <a:lnSpc>
                          <a:spcPct val="115000"/>
                        </a:lnSpc>
                        <a:spcBef>
                          <a:spcPts val="0"/>
                        </a:spcBef>
                        <a:spcAft>
                          <a:spcPts val="1000"/>
                        </a:spcAft>
                      </a:pPr>
                      <a:r>
                        <a:rPr lang="en-US" sz="2000">
                          <a:effectLst/>
                        </a:rPr>
                        <a:t>IDBG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840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dirty="0">
                          <a:effectLst/>
                        </a:rPr>
                        <a:t>3,508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4,348</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3885438"/>
                  </a:ext>
                </a:extLst>
              </a:tr>
              <a:tr h="480382">
                <a:tc>
                  <a:txBody>
                    <a:bodyPr/>
                    <a:lstStyle/>
                    <a:p>
                      <a:pPr marL="0" marR="0">
                        <a:lnSpc>
                          <a:spcPct val="115000"/>
                        </a:lnSpc>
                        <a:spcBef>
                          <a:spcPts val="0"/>
                        </a:spcBef>
                        <a:spcAft>
                          <a:spcPts val="1000"/>
                        </a:spcAft>
                      </a:pPr>
                      <a:r>
                        <a:rPr lang="en-US" sz="2000">
                          <a:effectLst/>
                        </a:rPr>
                        <a:t>WBG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4,084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a:effectLst/>
                        </a:rPr>
                        <a:t>9,129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effectLst/>
                        </a:rPr>
                        <a:t>13,213</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5466555"/>
                  </a:ext>
                </a:extLst>
              </a:tr>
              <a:tr h="480382">
                <a:tc>
                  <a:txBody>
                    <a:bodyPr/>
                    <a:lstStyle/>
                    <a:p>
                      <a:pPr marL="0" marR="0">
                        <a:lnSpc>
                          <a:spcPct val="115000"/>
                        </a:lnSpc>
                        <a:spcBef>
                          <a:spcPts val="0"/>
                        </a:spcBef>
                        <a:spcAft>
                          <a:spcPts val="1000"/>
                        </a:spcAft>
                      </a:pPr>
                      <a:r>
                        <a:rPr lang="en-US" sz="2000" b="1" dirty="0">
                          <a:solidFill>
                            <a:srgbClr val="C00000"/>
                          </a:solidFill>
                          <a:effectLst/>
                        </a:rPr>
                        <a:t>Total </a:t>
                      </a:r>
                      <a:endParaRPr lang="en-US" sz="20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b="1" dirty="0">
                          <a:solidFill>
                            <a:srgbClr val="C00000"/>
                          </a:solidFill>
                          <a:effectLst/>
                        </a:rPr>
                        <a:t>7,352 </a:t>
                      </a:r>
                      <a:endParaRPr lang="en-US" sz="20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000" b="1" dirty="0">
                          <a:solidFill>
                            <a:srgbClr val="C00000"/>
                          </a:solidFill>
                          <a:effectLst/>
                        </a:rPr>
                        <a:t>27,868 </a:t>
                      </a:r>
                      <a:endParaRPr lang="en-US" sz="20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1000"/>
                        </a:spcAft>
                      </a:pPr>
                      <a:r>
                        <a:rPr lang="en-US" sz="2400" b="1" dirty="0">
                          <a:solidFill>
                            <a:srgbClr val="C00000"/>
                          </a:solidFill>
                          <a:effectLst/>
                        </a:rPr>
                        <a:t>35,219</a:t>
                      </a:r>
                      <a:endParaRPr lang="en-US" sz="24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548512"/>
                  </a:ext>
                </a:extLst>
              </a:tr>
            </a:tbl>
          </a:graphicData>
        </a:graphic>
      </p:graphicFrame>
      <p:sp>
        <p:nvSpPr>
          <p:cNvPr id="4" name="Rectangle 1"/>
          <p:cNvSpPr>
            <a:spLocks noChangeArrowheads="1"/>
          </p:cNvSpPr>
          <p:nvPr/>
        </p:nvSpPr>
        <p:spPr bwMode="auto">
          <a:xfrm>
            <a:off x="4138863" y="3414278"/>
            <a:ext cx="505326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414042"/>
                </a:solidFill>
                <a:effectLst/>
                <a:latin typeface="FranklinGothicDemiITC-Regular"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414042"/>
              </a:solidFill>
              <a:latin typeface="FranklinGothicDemiITC-Regular"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rgbClr val="414042"/>
              </a:solidFill>
              <a:effectLst/>
              <a:latin typeface="FranklinGothicDemiITC-Regular"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414042"/>
              </a:solidFill>
              <a:latin typeface="FranklinGothicDemiITC-Regular"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rgbClr val="414042"/>
              </a:solidFill>
              <a:effectLst/>
              <a:latin typeface="FranklinGothicDemiITC-Regular"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800" dirty="0">
              <a:solidFill>
                <a:srgbClr val="414042"/>
              </a:solidFill>
              <a:latin typeface="FranklinGothicDemiITC-Regular"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800" b="0" i="0" u="none" strike="noStrike" cap="none" normalizeH="0" baseline="0" dirty="0" smtClean="0">
              <a:ln>
                <a:noFill/>
              </a:ln>
              <a:solidFill>
                <a:srgbClr val="414042"/>
              </a:solidFill>
              <a:effectLst/>
              <a:latin typeface="FranklinGothicDemiITC-Regular"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0538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4948" y="327260"/>
            <a:ext cx="7545118" cy="5546852"/>
          </a:xfrm>
        </p:spPr>
        <p:txBody>
          <a:bodyPr>
            <a:noAutofit/>
          </a:bodyPr>
          <a:lstStyle/>
          <a:p>
            <a:pPr marL="0" indent="0">
              <a:buNone/>
            </a:pPr>
            <a:r>
              <a:rPr lang="en-US" b="1" dirty="0" err="1" smtClean="0"/>
              <a:t>AfDB’s</a:t>
            </a:r>
            <a:r>
              <a:rPr lang="en-US" b="1" dirty="0" smtClean="0"/>
              <a:t> </a:t>
            </a:r>
            <a:r>
              <a:rPr lang="en-US" b="1" dirty="0"/>
              <a:t>Africa NDC </a:t>
            </a:r>
            <a:r>
              <a:rPr lang="en-US" b="1" dirty="0" smtClean="0"/>
              <a:t>Hub: NDCs Financing Mechanism</a:t>
            </a:r>
            <a:endParaRPr lang="en-US" b="1" dirty="0"/>
          </a:p>
          <a:p>
            <a:r>
              <a:rPr lang="en-US" dirty="0"/>
              <a:t>The </a:t>
            </a:r>
            <a:r>
              <a:rPr lang="en-US" dirty="0" err="1"/>
              <a:t>AfDB’s</a:t>
            </a:r>
            <a:r>
              <a:rPr lang="en-US" dirty="0"/>
              <a:t> </a:t>
            </a:r>
            <a:r>
              <a:rPr lang="en-US" dirty="0" smtClean="0"/>
              <a:t>has established the </a:t>
            </a:r>
            <a:r>
              <a:rPr lang="en-US" dirty="0"/>
              <a:t>Africa Nationally Determined Contributions (NDCs) Hub to serve as a resource pool for Regional Member Countries (RMCs), and to coordinate various sector activities with a view to fulfilling obligations related to the Paris Agreement.</a:t>
            </a:r>
          </a:p>
          <a:p>
            <a:r>
              <a:rPr lang="en-US" dirty="0"/>
              <a:t>The Hub particularly focuses on three key support areas:</a:t>
            </a:r>
          </a:p>
          <a:p>
            <a:pPr marL="0" indent="0">
              <a:buNone/>
            </a:pPr>
            <a:r>
              <a:rPr lang="en-US" dirty="0"/>
              <a:t>1.  </a:t>
            </a:r>
            <a:r>
              <a:rPr lang="en-US" b="1" dirty="0"/>
              <a:t>Fostering long-term climate action</a:t>
            </a:r>
            <a:r>
              <a:rPr lang="en-US" dirty="0"/>
              <a:t> – this entails analytical work to align  country-NDCs with national development agenda, its voluntary contributions, and to explore options to raise ambition necessary for low carbon and climate resilience growth on a long-term trajectory.</a:t>
            </a:r>
          </a:p>
          <a:p>
            <a:pPr marL="0" indent="0">
              <a:buNone/>
            </a:pPr>
            <a:r>
              <a:rPr lang="en-US" dirty="0"/>
              <a:t>2.  </a:t>
            </a:r>
            <a:r>
              <a:rPr lang="en-US" b="1" dirty="0"/>
              <a:t>Mobilizing means for implementation </a:t>
            </a:r>
            <a:r>
              <a:rPr lang="en-US" dirty="0"/>
              <a:t>– finance, capacity building, technology development and transfer. </a:t>
            </a:r>
            <a:r>
              <a:rPr lang="en-US" dirty="0" smtClean="0"/>
              <a:t>The </a:t>
            </a:r>
            <a:r>
              <a:rPr lang="en-US" dirty="0"/>
              <a:t>Hub will engage global climate funds and the private sector to cater for both conditional and unconditional pledges of African NDCs; and</a:t>
            </a:r>
          </a:p>
          <a:p>
            <a:pPr marL="0" indent="0">
              <a:buNone/>
            </a:pPr>
            <a:r>
              <a:rPr lang="en-US" dirty="0"/>
              <a:t>3.  </a:t>
            </a:r>
            <a:r>
              <a:rPr lang="en-US" b="1" dirty="0"/>
              <a:t>Coordination, Advocacy and Partnerships</a:t>
            </a:r>
            <a:r>
              <a:rPr lang="en-US" dirty="0"/>
              <a:t> – the Hub will provide a platform for coordination of NDC support activities on the continent for the efficient use of limited resources. </a:t>
            </a:r>
          </a:p>
        </p:txBody>
      </p:sp>
    </p:spTree>
    <p:extLst>
      <p:ext uri="{BB962C8B-B14F-4D97-AF65-F5344CB8AC3E}">
        <p14:creationId xmlns:p14="http://schemas.microsoft.com/office/powerpoint/2010/main" val="2505553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bwMode="auto">
          <a:xfrm>
            <a:off x="3713019" y="2435193"/>
            <a:ext cx="6279573" cy="1212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b" anchorCtr="0" compatLnSpc="1">
            <a:prstTxWarp prst="textNoShape">
              <a:avLst/>
            </a:prstTxWarp>
            <a:noAutofit/>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a:lstStyle>
          <a:p>
            <a:pPr algn="ctr"/>
            <a:r>
              <a:rPr lang="fr-FR" sz="3600" b="1" dirty="0" err="1" smtClean="0">
                <a:solidFill>
                  <a:srgbClr val="000000"/>
                </a:solidFill>
                <a:latin typeface="Batang" panose="02030600000101010101" pitchFamily="18" charset="-127"/>
                <a:ea typeface="Batang" panose="02030600000101010101" pitchFamily="18" charset="-127"/>
                <a:cs typeface="Estrangelo Edessa" pitchFamily="66" charset="0"/>
              </a:rPr>
              <a:t>Climate</a:t>
            </a:r>
            <a:r>
              <a:rPr lang="fr-FR" sz="3600" b="1" dirty="0" smtClean="0">
                <a:solidFill>
                  <a:srgbClr val="000000"/>
                </a:solidFill>
                <a:latin typeface="Batang" panose="02030600000101010101" pitchFamily="18" charset="-127"/>
                <a:ea typeface="Batang" panose="02030600000101010101" pitchFamily="18" charset="-127"/>
                <a:cs typeface="Estrangelo Edessa" pitchFamily="66" charset="0"/>
              </a:rPr>
              <a:t> </a:t>
            </a:r>
            <a:r>
              <a:rPr lang="fr-FR" sz="3600" b="1" dirty="0">
                <a:solidFill>
                  <a:srgbClr val="000000"/>
                </a:solidFill>
                <a:latin typeface="Batang" panose="02030600000101010101" pitchFamily="18" charset="-127"/>
                <a:ea typeface="Batang" panose="02030600000101010101" pitchFamily="18" charset="-127"/>
                <a:cs typeface="Estrangelo Edessa" pitchFamily="66" charset="0"/>
              </a:rPr>
              <a:t>Finance Instruments at the Bank</a:t>
            </a:r>
            <a:endParaRPr lang="en-US" sz="3600" b="1" dirty="0">
              <a:solidFill>
                <a:srgbClr val="000000"/>
              </a:solidFill>
              <a:latin typeface="Batang" panose="02030600000101010101" pitchFamily="18" charset="-127"/>
              <a:ea typeface="Batang" panose="02030600000101010101" pitchFamily="18" charset="-127"/>
              <a:cs typeface="Estrangelo Edessa" pitchFamily="66" charset="0"/>
            </a:endParaRPr>
          </a:p>
        </p:txBody>
      </p:sp>
    </p:spTree>
    <p:extLst>
      <p:ext uri="{BB962C8B-B14F-4D97-AF65-F5344CB8AC3E}">
        <p14:creationId xmlns:p14="http://schemas.microsoft.com/office/powerpoint/2010/main" val="840102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022" y="277818"/>
            <a:ext cx="7090063" cy="560383"/>
          </a:xfrm>
        </p:spPr>
        <p:txBody>
          <a:bodyPr/>
          <a:lstStyle/>
          <a:p>
            <a:r>
              <a:rPr lang="en-US" sz="3600" b="1" dirty="0">
                <a:solidFill>
                  <a:srgbClr val="0070C0"/>
                </a:solidFill>
              </a:rPr>
              <a:t>Existing climate funds at the AfDB</a:t>
            </a:r>
            <a:endParaRPr lang="en-US" sz="3600" b="1" dirty="0">
              <a:solidFill>
                <a:srgbClr val="0070C0"/>
              </a:solidFill>
              <a:latin typeface="+mn-lt"/>
              <a:ea typeface="+mn-ea"/>
              <a:cs typeface="+mn-cs"/>
            </a:endParaRPr>
          </a:p>
        </p:txBody>
      </p:sp>
      <p:sp>
        <p:nvSpPr>
          <p:cNvPr id="3" name="Content Placeholder 2"/>
          <p:cNvSpPr>
            <a:spLocks noGrp="1"/>
          </p:cNvSpPr>
          <p:nvPr>
            <p:ph idx="1"/>
          </p:nvPr>
        </p:nvSpPr>
        <p:spPr>
          <a:xfrm>
            <a:off x="2165685" y="838200"/>
            <a:ext cx="9423132" cy="6019799"/>
          </a:xfrm>
        </p:spPr>
        <p:txBody>
          <a:bodyPr/>
          <a:lstStyle/>
          <a:p>
            <a:pPr marL="0" indent="0">
              <a:lnSpc>
                <a:spcPct val="150000"/>
              </a:lnSpc>
              <a:buNone/>
            </a:pPr>
            <a:r>
              <a:rPr lang="en-US" sz="2400" b="1" u="sng" dirty="0"/>
              <a:t>Bank-managed trust funds</a:t>
            </a:r>
            <a:r>
              <a:rPr lang="en-US" sz="2400" b="1" u="sng" dirty="0" smtClean="0"/>
              <a:t>:</a:t>
            </a:r>
          </a:p>
          <a:p>
            <a:pPr marL="625475" indent="-263525">
              <a:buClr>
                <a:srgbClr val="666600"/>
              </a:buClr>
              <a:buFont typeface="Wingdings" pitchFamily="2" charset="2"/>
              <a:buChar char="v"/>
            </a:pPr>
            <a:r>
              <a:rPr lang="en-US" sz="2800" b="1" dirty="0" smtClean="0">
                <a:solidFill>
                  <a:srgbClr val="00B050"/>
                </a:solidFill>
                <a:latin typeface="Cambria" panose="02040503050406030204" pitchFamily="18" charset="0"/>
                <a:cs typeface="Estrangelo Edessa" panose="03080600000000000000" pitchFamily="66" charset="0"/>
              </a:rPr>
              <a:t>Africa </a:t>
            </a:r>
            <a:r>
              <a:rPr lang="en-US" sz="2800" b="1" dirty="0">
                <a:solidFill>
                  <a:srgbClr val="00B050"/>
                </a:solidFill>
                <a:latin typeface="Cambria" panose="02040503050406030204" pitchFamily="18" charset="0"/>
                <a:cs typeface="Estrangelo Edessa" panose="03080600000000000000" pitchFamily="66" charset="0"/>
              </a:rPr>
              <a:t>Climate Change Fund (ACCF)</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Sustainable Energy Fund for Africa (SEFA)</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Clim-Dev Africa Special Fund (CDSF)</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African Water Facility (AWF)</a:t>
            </a:r>
          </a:p>
          <a:p>
            <a:pPr marL="0" indent="0">
              <a:lnSpc>
                <a:spcPct val="150000"/>
              </a:lnSpc>
              <a:buNone/>
            </a:pPr>
            <a:r>
              <a:rPr lang="en-US" sz="2400" b="1" u="sng" dirty="0"/>
              <a:t>International funds for which Bank is implementing agency: </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Green Climate Fund (GCF)</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Global Environment Facility (GEF)</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Climate Investment Funds (CIF)</a:t>
            </a:r>
          </a:p>
          <a:p>
            <a:pPr marL="625475" indent="-263525">
              <a:buClr>
                <a:srgbClr val="666600"/>
              </a:buClr>
              <a:buFont typeface="Wingdings" pitchFamily="2" charset="2"/>
              <a:buChar char="v"/>
            </a:pPr>
            <a:r>
              <a:rPr lang="fr-FR" sz="2800" b="1" dirty="0">
                <a:solidFill>
                  <a:srgbClr val="00B050"/>
                </a:solidFill>
                <a:latin typeface="Cambria" panose="02040503050406030204" pitchFamily="18" charset="0"/>
                <a:cs typeface="Estrangelo Edessa" panose="03080600000000000000" pitchFamily="66" charset="0"/>
              </a:rPr>
              <a:t>Adaptation Fund (AF)</a:t>
            </a:r>
          </a:p>
          <a:p>
            <a:pPr marL="625475" indent="-263525">
              <a:buClr>
                <a:srgbClr val="666600"/>
              </a:buClr>
              <a:buFont typeface="Wingdings" pitchFamily="2" charset="2"/>
              <a:buChar char="v"/>
            </a:pPr>
            <a:endParaRPr lang="fr-FR" sz="2000" b="1" dirty="0">
              <a:solidFill>
                <a:srgbClr val="00B050"/>
              </a:solidFill>
              <a:latin typeface="Estrangelo Edessa" panose="03080600000000000000" pitchFamily="66" charset="0"/>
              <a:cs typeface="Estrangelo Edessa" panose="03080600000000000000" pitchFamily="66" charset="0"/>
            </a:endParaRPr>
          </a:p>
          <a:p>
            <a:endParaRPr lang="en-US" dirty="0"/>
          </a:p>
        </p:txBody>
      </p:sp>
    </p:spTree>
    <p:extLst>
      <p:ext uri="{BB962C8B-B14F-4D97-AF65-F5344CB8AC3E}">
        <p14:creationId xmlns:p14="http://schemas.microsoft.com/office/powerpoint/2010/main" val="1127859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0400" y="96254"/>
            <a:ext cx="9855200" cy="1321390"/>
          </a:xfrm>
        </p:spPr>
        <p:txBody>
          <a:bodyPr/>
          <a:lstStyle/>
          <a:p>
            <a:pPr eaLnBrk="1" fontAlgn="auto" hangingPunct="1">
              <a:spcAft>
                <a:spcPts val="0"/>
              </a:spcAft>
              <a:defRPr/>
            </a:pPr>
            <a:r>
              <a:rPr lang="en-US" b="1" dirty="0" smtClean="0"/>
              <a:t>Status of Implementation of the SAWIDRA-Regional Climate Centre Projects</a:t>
            </a:r>
            <a:endParaRPr lang="en-US" b="1" dirty="0"/>
          </a:p>
        </p:txBody>
      </p:sp>
      <p:graphicFrame>
        <p:nvGraphicFramePr>
          <p:cNvPr id="4" name="Espace réservé du contenu 4"/>
          <p:cNvGraphicFramePr>
            <a:graphicFrameLocks noGrp="1"/>
          </p:cNvGraphicFramePr>
          <p:nvPr>
            <p:ph idx="1"/>
            <p:extLst>
              <p:ext uri="{D42A27DB-BD31-4B8C-83A1-F6EECF244321}">
                <p14:modId xmlns:p14="http://schemas.microsoft.com/office/powerpoint/2010/main" val="1047823405"/>
              </p:ext>
            </p:extLst>
          </p:nvPr>
        </p:nvGraphicFramePr>
        <p:xfrm>
          <a:off x="1790298" y="1318660"/>
          <a:ext cx="10106527" cy="5390147"/>
        </p:xfrm>
        <a:graphic>
          <a:graphicData uri="http://schemas.openxmlformats.org/drawingml/2006/table">
            <a:tbl>
              <a:tblPr>
                <a:tableStyleId>{5C22544A-7EE6-4342-B048-85BDC9FD1C3A}</a:tableStyleId>
              </a:tblPr>
              <a:tblGrid>
                <a:gridCol w="187158">
                  <a:extLst>
                    <a:ext uri="{9D8B030D-6E8A-4147-A177-3AD203B41FA5}">
                      <a16:colId xmlns:a16="http://schemas.microsoft.com/office/drawing/2014/main" val="20000"/>
                    </a:ext>
                  </a:extLst>
                </a:gridCol>
                <a:gridCol w="2716827">
                  <a:extLst>
                    <a:ext uri="{9D8B030D-6E8A-4147-A177-3AD203B41FA5}">
                      <a16:colId xmlns:a16="http://schemas.microsoft.com/office/drawing/2014/main" val="20001"/>
                    </a:ext>
                  </a:extLst>
                </a:gridCol>
                <a:gridCol w="932752">
                  <a:extLst>
                    <a:ext uri="{9D8B030D-6E8A-4147-A177-3AD203B41FA5}">
                      <a16:colId xmlns:a16="http://schemas.microsoft.com/office/drawing/2014/main" val="20002"/>
                    </a:ext>
                  </a:extLst>
                </a:gridCol>
                <a:gridCol w="842211">
                  <a:extLst>
                    <a:ext uri="{9D8B030D-6E8A-4147-A177-3AD203B41FA5}">
                      <a16:colId xmlns:a16="http://schemas.microsoft.com/office/drawing/2014/main" val="20003"/>
                    </a:ext>
                  </a:extLst>
                </a:gridCol>
                <a:gridCol w="1029368">
                  <a:extLst>
                    <a:ext uri="{9D8B030D-6E8A-4147-A177-3AD203B41FA5}">
                      <a16:colId xmlns:a16="http://schemas.microsoft.com/office/drawing/2014/main" val="20004"/>
                    </a:ext>
                  </a:extLst>
                </a:gridCol>
                <a:gridCol w="1037572">
                  <a:extLst>
                    <a:ext uri="{9D8B030D-6E8A-4147-A177-3AD203B41FA5}">
                      <a16:colId xmlns:a16="http://schemas.microsoft.com/office/drawing/2014/main" val="20005"/>
                    </a:ext>
                  </a:extLst>
                </a:gridCol>
                <a:gridCol w="732832">
                  <a:extLst>
                    <a:ext uri="{9D8B030D-6E8A-4147-A177-3AD203B41FA5}">
                      <a16:colId xmlns:a16="http://schemas.microsoft.com/office/drawing/2014/main" val="20006"/>
                    </a:ext>
                  </a:extLst>
                </a:gridCol>
                <a:gridCol w="820335">
                  <a:extLst>
                    <a:ext uri="{9D8B030D-6E8A-4147-A177-3AD203B41FA5}">
                      <a16:colId xmlns:a16="http://schemas.microsoft.com/office/drawing/2014/main" val="20007"/>
                    </a:ext>
                  </a:extLst>
                </a:gridCol>
                <a:gridCol w="779319">
                  <a:extLst>
                    <a:ext uri="{9D8B030D-6E8A-4147-A177-3AD203B41FA5}">
                      <a16:colId xmlns:a16="http://schemas.microsoft.com/office/drawing/2014/main" val="20008"/>
                    </a:ext>
                  </a:extLst>
                </a:gridCol>
                <a:gridCol w="1028153">
                  <a:extLst>
                    <a:ext uri="{9D8B030D-6E8A-4147-A177-3AD203B41FA5}">
                      <a16:colId xmlns:a16="http://schemas.microsoft.com/office/drawing/2014/main" val="20009"/>
                    </a:ext>
                  </a:extLst>
                </a:gridCol>
              </a:tblGrid>
              <a:tr h="927788">
                <a:tc>
                  <a:txBody>
                    <a:bodyPr/>
                    <a:lstStyle/>
                    <a:p>
                      <a:pPr algn="ctr" fontAlgn="ctr"/>
                      <a:r>
                        <a:rPr lang="fr-FR" sz="900" b="1" u="none" strike="noStrike" dirty="0">
                          <a:effectLst/>
                        </a:rPr>
                        <a:t>N°</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Program Description</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Country</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Institution</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Approved Amount</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Disbursement</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Date of approval</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a:effectLst/>
                        </a:rPr>
                        <a:t>Date Grant agreement signature</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en-US" sz="900" b="1" u="none" strike="noStrike" dirty="0">
                          <a:effectLst/>
                        </a:rPr>
                        <a:t>Date End of Grant agreement</a:t>
                      </a:r>
                      <a:endParaRPr lang="en-US"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tc>
                  <a:txBody>
                    <a:bodyPr/>
                    <a:lstStyle/>
                    <a:p>
                      <a:pPr algn="ctr" fontAlgn="ctr"/>
                      <a:r>
                        <a:rPr lang="fr-FR" sz="900" b="1" u="none" strike="noStrike" dirty="0" err="1" smtClean="0">
                          <a:effectLst/>
                        </a:rPr>
                        <a:t>Status</a:t>
                      </a:r>
                      <a:endParaRPr lang="fr-FR" sz="900" b="1" i="0" u="none" strike="noStrike" dirty="0">
                        <a:solidFill>
                          <a:srgbClr val="000000"/>
                        </a:solidFill>
                        <a:effectLst/>
                        <a:latin typeface="Arial" panose="020B0604020202020204" pitchFamily="34" charset="0"/>
                      </a:endParaRPr>
                    </a:p>
                  </a:txBody>
                  <a:tcPr marL="6687" marR="6687" marT="6688" marB="0" anchor="ctr">
                    <a:solidFill>
                      <a:srgbClr val="47CFFF"/>
                    </a:solidFill>
                  </a:tcPr>
                </a:tc>
                <a:extLst>
                  <a:ext uri="{0D108BD9-81ED-4DB2-BD59-A6C34878D82A}">
                    <a16:rowId xmlns:a16="http://schemas.microsoft.com/office/drawing/2014/main" val="10000"/>
                  </a:ext>
                </a:extLst>
              </a:tr>
              <a:tr h="744161">
                <a:tc>
                  <a:txBody>
                    <a:bodyPr/>
                    <a:lstStyle/>
                    <a:p>
                      <a:pPr algn="ctr" fontAlgn="ctr"/>
                      <a:r>
                        <a:rPr lang="fr-FR" sz="900" u="none" strike="noStrike" dirty="0">
                          <a:effectLst/>
                        </a:rPr>
                        <a:t>1</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a:effectLst/>
                        </a:rPr>
                        <a:t>Information Satellitaire et Météorologique pour la réduction des risques de catastrophes en Afrique de l'Ouest (SAWIDRA-AO)</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a:effectLst/>
                        </a:rPr>
                        <a:t>NIGER</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a:effectLst/>
                        </a:rPr>
                        <a:t>AGRHYMET</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1100" u="none" strike="noStrike" dirty="0" smtClean="0">
                          <a:effectLst/>
                        </a:rPr>
                        <a:t>3,899,500.00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1100" u="none" strike="noStrike" dirty="0" smtClean="0">
                          <a:effectLst/>
                        </a:rPr>
                        <a:t>1,282,080.00 </a:t>
                      </a:r>
                    </a:p>
                    <a:p>
                      <a:pPr algn="r" fontAlgn="ct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900" u="none" strike="noStrike">
                          <a:effectLst/>
                        </a:rPr>
                        <a:t>07/07/2016</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a:effectLst/>
                        </a:rPr>
                        <a:t>24/11/2016</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a:effectLst/>
                        </a:rPr>
                        <a:t>31/12/2019</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ctr" fontAlgn="ctr"/>
                      <a:r>
                        <a:rPr lang="fr-FR" sz="900" u="none" strike="noStrike" dirty="0" smtClean="0">
                          <a:effectLst/>
                        </a:rPr>
                        <a:t>Implementation in Progress</a:t>
                      </a:r>
                      <a:endParaRPr lang="fr-FR" sz="900" b="0" i="0" u="none" strike="noStrike" dirty="0">
                        <a:solidFill>
                          <a:srgbClr val="000000"/>
                        </a:solidFill>
                        <a:effectLst/>
                        <a:latin typeface="Arial" panose="020B0604020202020204" pitchFamily="34" charset="0"/>
                      </a:endParaRPr>
                    </a:p>
                  </a:txBody>
                  <a:tcPr marL="6687" marR="6687" marT="6688" marB="0" anchor="ctr"/>
                </a:tc>
                <a:extLst>
                  <a:ext uri="{0D108BD9-81ED-4DB2-BD59-A6C34878D82A}">
                    <a16:rowId xmlns:a16="http://schemas.microsoft.com/office/drawing/2014/main" val="10001"/>
                  </a:ext>
                </a:extLst>
              </a:tr>
              <a:tr h="744022">
                <a:tc>
                  <a:txBody>
                    <a:bodyPr/>
                    <a:lstStyle/>
                    <a:p>
                      <a:pPr algn="ctr" fontAlgn="ctr"/>
                      <a:r>
                        <a:rPr lang="fr-FR" sz="900" u="none" strike="noStrike">
                          <a:effectLst/>
                        </a:rPr>
                        <a:t>2</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a:effectLst/>
                        </a:rPr>
                        <a:t>Information météorologique par satellite au service de la résilience aux catastrophes en Afrique (SAWIDRA)</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a:effectLst/>
                        </a:rPr>
                        <a:t>NIGER</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a:effectLst/>
                        </a:rPr>
                        <a:t>ACMAD</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1100" u="none" strike="noStrike" dirty="0" smtClean="0">
                          <a:effectLst/>
                        </a:rPr>
                        <a:t>5,790,000.00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1100" u="none" strike="noStrike" dirty="0" smtClean="0">
                          <a:effectLst/>
                        </a:rPr>
                        <a:t>917,900.00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900" u="none" strike="noStrike">
                          <a:effectLst/>
                        </a:rPr>
                        <a:t>14/12/2016</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a:effectLst/>
                        </a:rPr>
                        <a:t>23/03/2017</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dirty="0">
                          <a:effectLst/>
                        </a:rPr>
                        <a:t>31/12/2019</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u="none" strike="noStrike" dirty="0" smtClean="0">
                          <a:effectLst/>
                        </a:rPr>
                        <a:t>Implementation in Progress</a:t>
                      </a:r>
                      <a:endParaRPr lang="fr-FR" sz="900" b="0" i="0" u="none" strike="noStrike" dirty="0" smtClean="0">
                        <a:solidFill>
                          <a:srgbClr val="000000"/>
                        </a:solidFill>
                        <a:effectLst/>
                        <a:latin typeface="Arial" panose="020B0604020202020204" pitchFamily="34" charset="0"/>
                      </a:endParaRPr>
                    </a:p>
                    <a:p>
                      <a:pPr algn="ctr" fontAlgn="ctr"/>
                      <a:endParaRPr lang="fr-FR" sz="900" b="0" i="0" u="none" strike="noStrike" dirty="0">
                        <a:solidFill>
                          <a:srgbClr val="000000"/>
                        </a:solidFill>
                        <a:effectLst/>
                        <a:latin typeface="Arial" panose="020B0604020202020204" pitchFamily="34" charset="0"/>
                      </a:endParaRPr>
                    </a:p>
                  </a:txBody>
                  <a:tcPr marL="6687" marR="6687" marT="6688" marB="0" anchor="ctr"/>
                </a:tc>
                <a:extLst>
                  <a:ext uri="{0D108BD9-81ED-4DB2-BD59-A6C34878D82A}">
                    <a16:rowId xmlns:a16="http://schemas.microsoft.com/office/drawing/2014/main" val="10002"/>
                  </a:ext>
                </a:extLst>
              </a:tr>
              <a:tr h="744022">
                <a:tc>
                  <a:txBody>
                    <a:bodyPr/>
                    <a:lstStyle/>
                    <a:p>
                      <a:pPr algn="ctr" fontAlgn="ctr"/>
                      <a:r>
                        <a:rPr lang="fr-FR" sz="900" u="none" strike="noStrike">
                          <a:effectLst/>
                        </a:rPr>
                        <a:t>3</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en-US" sz="900" u="none" strike="noStrike" dirty="0">
                          <a:effectLst/>
                        </a:rPr>
                        <a:t>Satellite and Weather Information for Disaster Resilience in Eastern Africa (SAWIDREA)</a:t>
                      </a:r>
                      <a:endParaRPr lang="en-US"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a:effectLst/>
                        </a:rPr>
                        <a:t>KENYA</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a:effectLst/>
                        </a:rPr>
                        <a:t>ICPAC</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r" fontAlgn="ctr"/>
                      <a:r>
                        <a:rPr lang="fr-FR" sz="1100" u="none" strike="noStrike" dirty="0" smtClean="0">
                          <a:effectLst/>
                        </a:rPr>
                        <a:t>2,467,170.30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1100" u="none" strike="noStrike" dirty="0" smtClean="0">
                          <a:effectLst/>
                        </a:rPr>
                        <a:t>417,434.00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900" u="none" strike="noStrike" dirty="0">
                          <a:effectLst/>
                        </a:rPr>
                        <a:t>16/12/2016</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dirty="0">
                          <a:effectLst/>
                        </a:rPr>
                        <a:t>07/04/2017</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a:effectLst/>
                        </a:rPr>
                        <a:t>31/08/2020</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u="none" strike="noStrike" dirty="0" smtClean="0">
                          <a:effectLst/>
                        </a:rPr>
                        <a:t>Implementation in Progress</a:t>
                      </a:r>
                      <a:endParaRPr lang="fr-FR" sz="900" b="0" i="0" u="none" strike="noStrike" dirty="0" smtClean="0">
                        <a:solidFill>
                          <a:srgbClr val="000000"/>
                        </a:solidFill>
                        <a:effectLst/>
                        <a:latin typeface="Arial" panose="020B0604020202020204" pitchFamily="34" charset="0"/>
                      </a:endParaRPr>
                    </a:p>
                    <a:p>
                      <a:pPr algn="ctr" fontAlgn="ctr"/>
                      <a:endParaRPr lang="fr-FR" sz="900" b="0" i="0" u="none" strike="noStrike" dirty="0">
                        <a:solidFill>
                          <a:srgbClr val="000000"/>
                        </a:solidFill>
                        <a:effectLst/>
                        <a:latin typeface="Arial" panose="020B0604020202020204" pitchFamily="34" charset="0"/>
                      </a:endParaRPr>
                    </a:p>
                  </a:txBody>
                  <a:tcPr marL="6687" marR="6687" marT="6688" marB="0" anchor="ctr"/>
                </a:tc>
                <a:extLst>
                  <a:ext uri="{0D108BD9-81ED-4DB2-BD59-A6C34878D82A}">
                    <a16:rowId xmlns:a16="http://schemas.microsoft.com/office/drawing/2014/main" val="10003"/>
                  </a:ext>
                </a:extLst>
              </a:tr>
              <a:tr h="744022">
                <a:tc>
                  <a:txBody>
                    <a:bodyPr/>
                    <a:lstStyle/>
                    <a:p>
                      <a:pPr algn="ctr" fontAlgn="ctr"/>
                      <a:r>
                        <a:rPr lang="fr-FR" sz="900" u="none" strike="noStrike">
                          <a:effectLst/>
                        </a:rPr>
                        <a:t>4</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err="1">
                          <a:effectLst/>
                        </a:rPr>
                        <a:t>Southern</a:t>
                      </a:r>
                      <a:r>
                        <a:rPr lang="fr-FR" sz="900" u="none" strike="noStrike" dirty="0">
                          <a:effectLst/>
                        </a:rPr>
                        <a:t> African </a:t>
                      </a:r>
                      <a:r>
                        <a:rPr lang="fr-FR" sz="900" u="none" strike="noStrike" dirty="0" err="1">
                          <a:effectLst/>
                        </a:rPr>
                        <a:t>Regional</a:t>
                      </a:r>
                      <a:r>
                        <a:rPr lang="fr-FR" sz="900" u="none" strike="noStrike" dirty="0">
                          <a:effectLst/>
                        </a:rPr>
                        <a:t> </a:t>
                      </a:r>
                      <a:r>
                        <a:rPr lang="fr-FR" sz="900" u="none" strike="noStrike" dirty="0" err="1">
                          <a:effectLst/>
                        </a:rPr>
                        <a:t>Climate</a:t>
                      </a:r>
                      <a:r>
                        <a:rPr lang="fr-FR" sz="900" u="none" strike="noStrike" dirty="0">
                          <a:effectLst/>
                        </a:rPr>
                        <a:t> Information Services for </a:t>
                      </a:r>
                      <a:r>
                        <a:rPr lang="fr-FR" sz="900" u="none" strike="noStrike" dirty="0" err="1">
                          <a:effectLst/>
                        </a:rPr>
                        <a:t>Disaster</a:t>
                      </a:r>
                      <a:r>
                        <a:rPr lang="fr-FR" sz="900" u="none" strike="noStrike" dirty="0">
                          <a:effectLst/>
                        </a:rPr>
                        <a:t> </a:t>
                      </a:r>
                      <a:r>
                        <a:rPr lang="fr-FR" sz="900" u="none" strike="noStrike" dirty="0" err="1">
                          <a:effectLst/>
                        </a:rPr>
                        <a:t>Resilience</a:t>
                      </a:r>
                      <a:r>
                        <a:rPr lang="fr-FR" sz="900" u="none" strike="noStrike" dirty="0">
                          <a:effectLst/>
                        </a:rPr>
                        <a:t> </a:t>
                      </a:r>
                      <a:r>
                        <a:rPr lang="fr-FR" sz="900" u="none" strike="noStrike" dirty="0" err="1">
                          <a:effectLst/>
                        </a:rPr>
                        <a:t>Development</a:t>
                      </a:r>
                      <a:r>
                        <a:rPr lang="fr-FR" sz="900" u="none" strike="noStrike" dirty="0">
                          <a:effectLst/>
                        </a:rPr>
                        <a:t> (SARCIS-DR)</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a:effectLst/>
                        </a:rPr>
                        <a:t>BOTSWANA</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fr-FR" sz="900" u="none" strike="noStrike" dirty="0" smtClean="0">
                          <a:effectLst/>
                        </a:rPr>
                        <a:t>SADC - CSC</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1100" u="none" strike="noStrike" dirty="0" smtClean="0">
                          <a:effectLst/>
                        </a:rPr>
                        <a:t>3,198,600.00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1100" u="none" strike="noStrike" dirty="0" smtClean="0">
                          <a:effectLst/>
                        </a:rPr>
                        <a:t>399,800.00</a:t>
                      </a:r>
                      <a:endParaRPr lang="fr-FR" sz="1100" b="0" i="0" u="none" strike="noStrike" dirty="0">
                        <a:solidFill>
                          <a:srgbClr val="00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900" u="none" strike="noStrike" dirty="0" smtClean="0">
                          <a:effectLst/>
                        </a:rPr>
                        <a:t>04/06/2017</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dirty="0" smtClean="0">
                          <a:effectLst/>
                        </a:rPr>
                        <a:t>11/08/2017</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algn="r" fontAlgn="ctr"/>
                      <a:r>
                        <a:rPr lang="fr-FR" sz="900" u="none" strike="noStrike" dirty="0" smtClean="0">
                          <a:effectLst/>
                        </a:rPr>
                        <a:t>31/08/2020</a:t>
                      </a:r>
                      <a:endParaRPr lang="fr-FR" sz="900" b="0" i="0" u="none" strike="noStrike" dirty="0">
                        <a:solidFill>
                          <a:srgbClr val="000000"/>
                        </a:solidFill>
                        <a:effectLst/>
                        <a:latin typeface="Arial" panose="020B0604020202020204" pitchFamily="34" charset="0"/>
                      </a:endParaRPr>
                    </a:p>
                  </a:txBody>
                  <a:tcPr marL="6687" marR="6687" marT="6688"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900" u="none" strike="noStrike" dirty="0" smtClean="0">
                          <a:effectLst/>
                        </a:rPr>
                        <a:t>Implementation in Progress</a:t>
                      </a:r>
                      <a:endParaRPr lang="fr-FR" sz="900" b="0" i="0" u="none" strike="noStrike" dirty="0" smtClean="0">
                        <a:solidFill>
                          <a:srgbClr val="000000"/>
                        </a:solidFill>
                        <a:effectLst/>
                        <a:latin typeface="Arial" panose="020B0604020202020204" pitchFamily="34" charset="0"/>
                      </a:endParaRPr>
                    </a:p>
                    <a:p>
                      <a:pPr algn="ctr" fontAlgn="ctr"/>
                      <a:endParaRPr lang="fr-FR" sz="900" b="0" i="0" u="none" strike="noStrike" dirty="0">
                        <a:solidFill>
                          <a:srgbClr val="000000"/>
                        </a:solidFill>
                        <a:effectLst/>
                        <a:latin typeface="Arial" panose="020B0604020202020204" pitchFamily="34" charset="0"/>
                      </a:endParaRPr>
                    </a:p>
                  </a:txBody>
                  <a:tcPr marL="6687" marR="6687" marT="6688" marB="0" anchor="ctr"/>
                </a:tc>
                <a:extLst>
                  <a:ext uri="{0D108BD9-81ED-4DB2-BD59-A6C34878D82A}">
                    <a16:rowId xmlns:a16="http://schemas.microsoft.com/office/drawing/2014/main" val="10004"/>
                  </a:ext>
                </a:extLst>
              </a:tr>
              <a:tr h="744161">
                <a:tc>
                  <a:txBody>
                    <a:bodyPr/>
                    <a:lstStyle/>
                    <a:p>
                      <a:pPr algn="ctr" fontAlgn="ctr"/>
                      <a:r>
                        <a:rPr lang="fr-FR" sz="900" u="none" strike="noStrike">
                          <a:effectLst/>
                        </a:rPr>
                        <a:t>5</a:t>
                      </a:r>
                      <a:endParaRPr lang="fr-FR" sz="900" b="0" i="0" u="none" strike="noStrike">
                        <a:solidFill>
                          <a:srgbClr val="000000"/>
                        </a:solidFill>
                        <a:effectLst/>
                        <a:latin typeface="Arial" panose="020B0604020202020204" pitchFamily="34" charset="0"/>
                      </a:endParaRPr>
                    </a:p>
                  </a:txBody>
                  <a:tcPr marL="6687" marR="6687" marT="6688" marB="0" anchor="ctr"/>
                </a:tc>
                <a:tc>
                  <a:txBody>
                    <a:bodyPr/>
                    <a:lstStyle/>
                    <a:p>
                      <a:pPr algn="l" fontAlgn="ctr"/>
                      <a:r>
                        <a:rPr lang="fr-FR" sz="900" b="0" u="none" strike="noStrike" dirty="0">
                          <a:solidFill>
                            <a:srgbClr val="FF0000"/>
                          </a:solidFill>
                          <a:effectLst/>
                        </a:rPr>
                        <a:t>Information satellitaire et Météorologique pour la réduction des risques de catastrophes en Afrique Centrale (SAWIDRA-AC)</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l" fontAlgn="ctr"/>
                      <a:r>
                        <a:rPr lang="fr-FR" sz="900" b="0" u="none" strike="noStrike" dirty="0">
                          <a:solidFill>
                            <a:srgbClr val="FF0000"/>
                          </a:solidFill>
                          <a:effectLst/>
                        </a:rPr>
                        <a:t>CAMEROUN</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l" fontAlgn="ctr"/>
                      <a:r>
                        <a:rPr lang="fr-FR" sz="900" b="0" u="none" strike="noStrike" dirty="0" smtClean="0">
                          <a:solidFill>
                            <a:srgbClr val="FF0000"/>
                          </a:solidFill>
                          <a:effectLst/>
                        </a:rPr>
                        <a:t>CAPC - AC</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r" fontAlgn="ctr"/>
                      <a:r>
                        <a:rPr lang="fr-FR" sz="1100" b="0" u="none" strike="noStrike" dirty="0" smtClean="0">
                          <a:solidFill>
                            <a:srgbClr val="FF0000"/>
                          </a:solidFill>
                          <a:effectLst/>
                        </a:rPr>
                        <a:t>3,430,000.00</a:t>
                      </a:r>
                      <a:endParaRPr lang="fr-FR" sz="1100" b="0" i="0" u="none" strike="noStrike" dirty="0">
                        <a:solidFill>
                          <a:srgbClr val="FF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1100" b="0" u="none" strike="noStrike" dirty="0" smtClean="0">
                          <a:solidFill>
                            <a:srgbClr val="FF0000"/>
                          </a:solidFill>
                          <a:effectLst/>
                        </a:rPr>
                        <a:t>274,222.36</a:t>
                      </a:r>
                      <a:endParaRPr lang="fr-FR" sz="1100" b="0" i="0" u="none" strike="noStrike" dirty="0">
                        <a:solidFill>
                          <a:srgbClr val="FF0000"/>
                        </a:solidFill>
                        <a:effectLst/>
                        <a:latin typeface="Arial" panose="020B0604020202020204" pitchFamily="34" charset="0"/>
                      </a:endParaRPr>
                    </a:p>
                  </a:txBody>
                  <a:tcPr marL="6687" marR="6687" marT="6688" marB="0" anchor="ctr">
                    <a:solidFill>
                      <a:srgbClr val="FFFF99"/>
                    </a:solidFill>
                  </a:tcPr>
                </a:tc>
                <a:tc>
                  <a:txBody>
                    <a:bodyPr/>
                    <a:lstStyle/>
                    <a:p>
                      <a:pPr algn="r" fontAlgn="ctr"/>
                      <a:r>
                        <a:rPr lang="fr-FR" sz="900" b="0" u="none" strike="noStrike" dirty="0" smtClean="0">
                          <a:solidFill>
                            <a:srgbClr val="FF0000"/>
                          </a:solidFill>
                          <a:effectLst/>
                        </a:rPr>
                        <a:t>10/04/2017</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r" fontAlgn="ctr"/>
                      <a:r>
                        <a:rPr lang="fr-FR" sz="900" b="0" u="none" strike="noStrike" dirty="0" smtClean="0">
                          <a:solidFill>
                            <a:srgbClr val="FF0000"/>
                          </a:solidFill>
                          <a:effectLst/>
                        </a:rPr>
                        <a:t>05/02/2018</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r" fontAlgn="ctr"/>
                      <a:r>
                        <a:rPr lang="fr-FR" sz="900" b="0" u="none" strike="noStrike" dirty="0" smtClean="0">
                          <a:solidFill>
                            <a:srgbClr val="FF0000"/>
                          </a:solidFill>
                          <a:effectLst/>
                        </a:rPr>
                        <a:t>31/12/2020</a:t>
                      </a:r>
                      <a:endParaRPr lang="fr-FR" sz="900" b="0" i="0" u="none" strike="noStrike" dirty="0">
                        <a:solidFill>
                          <a:srgbClr val="FF0000"/>
                        </a:solidFill>
                        <a:effectLst/>
                        <a:latin typeface="Arial" panose="020B0604020202020204" pitchFamily="34" charset="0"/>
                      </a:endParaRPr>
                    </a:p>
                  </a:txBody>
                  <a:tcPr marL="6687" marR="6687" marT="6688" marB="0" anchor="ctr"/>
                </a:tc>
                <a:tc>
                  <a:txBody>
                    <a:bodyPr/>
                    <a:lstStyle/>
                    <a:p>
                      <a:pPr algn="ctr" fontAlgn="ctr"/>
                      <a:r>
                        <a:rPr lang="fr-FR" sz="900" b="0" u="none" strike="noStrike" dirty="0" smtClean="0">
                          <a:solidFill>
                            <a:srgbClr val="FF0000"/>
                          </a:solidFill>
                          <a:effectLst/>
                        </a:rPr>
                        <a:t>Implementation in Progress</a:t>
                      </a:r>
                      <a:endParaRPr lang="fr-FR" sz="900" b="0" i="0" u="none" strike="noStrike" dirty="0">
                        <a:solidFill>
                          <a:srgbClr val="FF0000"/>
                        </a:solidFill>
                        <a:effectLst/>
                        <a:latin typeface="Arial" panose="020B0604020202020204" pitchFamily="34" charset="0"/>
                      </a:endParaRPr>
                    </a:p>
                  </a:txBody>
                  <a:tcPr marL="6687" marR="6687" marT="6688" marB="0" anchor="ctr"/>
                </a:tc>
                <a:extLst>
                  <a:ext uri="{0D108BD9-81ED-4DB2-BD59-A6C34878D82A}">
                    <a16:rowId xmlns:a16="http://schemas.microsoft.com/office/drawing/2014/main" val="10005"/>
                  </a:ext>
                </a:extLst>
              </a:tr>
              <a:tr h="741971">
                <a:tc>
                  <a:txBody>
                    <a:bodyPr/>
                    <a:lstStyle/>
                    <a:p>
                      <a:pPr algn="l" fontAlgn="ctr"/>
                      <a:r>
                        <a:rPr lang="fr-FR" sz="1000" u="none" strike="noStrike" dirty="0">
                          <a:effectLst/>
                        </a:rPr>
                        <a:t> </a:t>
                      </a:r>
                      <a:endParaRPr lang="fr-FR" sz="1000" b="1" i="0" u="none" strike="noStrike" dirty="0">
                        <a:solidFill>
                          <a:srgbClr val="000000"/>
                        </a:solidFill>
                        <a:effectLst/>
                        <a:latin typeface="Arial" panose="020B0604020202020204" pitchFamily="34" charset="0"/>
                      </a:endParaRPr>
                    </a:p>
                  </a:txBody>
                  <a:tcPr marL="6687" marR="6687" marT="6688" marB="0" anchor="ctr">
                    <a:solidFill>
                      <a:srgbClr val="1DD32E"/>
                    </a:solidFill>
                  </a:tcPr>
                </a:tc>
                <a:tc gridSpan="3">
                  <a:txBody>
                    <a:bodyPr/>
                    <a:lstStyle/>
                    <a:p>
                      <a:pPr algn="ctr" fontAlgn="ctr"/>
                      <a:r>
                        <a:rPr lang="fr-FR" sz="1400" b="1" u="none" strike="noStrike" dirty="0">
                          <a:effectLst/>
                        </a:rPr>
                        <a:t>TOTAL</a:t>
                      </a:r>
                      <a:endParaRPr lang="fr-FR" sz="1400" b="1" i="0" u="none" strike="noStrike" dirty="0">
                        <a:solidFill>
                          <a:srgbClr val="000000"/>
                        </a:solidFill>
                        <a:effectLst/>
                        <a:latin typeface="Arial" panose="020B0604020202020204" pitchFamily="34" charset="0"/>
                      </a:endParaRPr>
                    </a:p>
                  </a:txBody>
                  <a:tcPr marL="6687" marR="6687" marT="6688" marB="0" anchor="ctr">
                    <a:solidFill>
                      <a:srgbClr val="1DD32E"/>
                    </a:solidFill>
                  </a:tcPr>
                </a:tc>
                <a:tc hMerge="1">
                  <a:txBody>
                    <a:bodyPr/>
                    <a:lstStyle/>
                    <a:p>
                      <a:endParaRPr lang="fr-FR"/>
                    </a:p>
                  </a:txBody>
                  <a:tcPr/>
                </a:tc>
                <a:tc hMerge="1">
                  <a:txBody>
                    <a:bodyPr/>
                    <a:lstStyle/>
                    <a:p>
                      <a:endParaRPr lang="fr-FR"/>
                    </a:p>
                  </a:txBody>
                  <a:tcPr/>
                </a:tc>
                <a:tc>
                  <a:txBody>
                    <a:bodyPr/>
                    <a:lstStyle/>
                    <a:p>
                      <a:pPr algn="r" fontAlgn="ctr"/>
                      <a:r>
                        <a:rPr lang="fr-FR" sz="1400" b="1" u="none" strike="noStrike" dirty="0" smtClean="0">
                          <a:effectLst/>
                          <a:latin typeface="+mj-lt"/>
                        </a:rPr>
                        <a:t>18,785,270.30</a:t>
                      </a:r>
                      <a:endParaRPr lang="fr-FR" sz="1400" b="1" i="0" u="none" strike="noStrike" dirty="0">
                        <a:solidFill>
                          <a:srgbClr val="000000"/>
                        </a:solidFill>
                        <a:effectLst/>
                        <a:latin typeface="+mj-lt"/>
                      </a:endParaRPr>
                    </a:p>
                  </a:txBody>
                  <a:tcPr marL="6687" marR="6687" marT="6688" marB="0" anchor="ctr">
                    <a:solidFill>
                      <a:srgbClr val="1DD32E"/>
                    </a:solidFill>
                  </a:tcPr>
                </a:tc>
                <a:tc>
                  <a:txBody>
                    <a:bodyPr/>
                    <a:lstStyle/>
                    <a:p>
                      <a:pPr algn="l" fontAlgn="ct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3,291,436.36 </a:t>
                      </a:r>
                      <a:endParaRPr lang="en-US" sz="1400" b="1" i="0" u="none" strike="noStrike" dirty="0">
                        <a:solidFill>
                          <a:srgbClr val="000000"/>
                        </a:solidFill>
                        <a:effectLst/>
                        <a:latin typeface="+mj-lt"/>
                      </a:endParaRPr>
                    </a:p>
                  </a:txBody>
                  <a:tcPr marL="9525" marR="9525" marT="9525" marB="0" anchor="ctr">
                    <a:solidFill>
                      <a:srgbClr val="1DD32E"/>
                    </a:solidFill>
                  </a:tcPr>
                </a:tc>
                <a:tc gridSpan="4">
                  <a:txBody>
                    <a:bodyPr/>
                    <a:lstStyle/>
                    <a:p>
                      <a:pPr algn="ctr" fontAlgn="ctr"/>
                      <a:r>
                        <a:rPr lang="fr-FR" sz="1400" b="1" u="none" strike="noStrike" dirty="0">
                          <a:effectLst/>
                        </a:rPr>
                        <a:t> </a:t>
                      </a:r>
                      <a:endParaRPr lang="fr-FR" sz="1400" b="1" i="0" u="none" strike="noStrike" dirty="0">
                        <a:solidFill>
                          <a:srgbClr val="000000"/>
                        </a:solidFill>
                        <a:effectLst/>
                        <a:latin typeface="Arial" panose="020B0604020202020204" pitchFamily="34" charset="0"/>
                      </a:endParaRPr>
                    </a:p>
                  </a:txBody>
                  <a:tcPr marL="6687" marR="6687" marT="6688" marB="0" anchor="ctr">
                    <a:solidFill>
                      <a:srgbClr val="1DD32E"/>
                    </a:solidFill>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349526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2"/>
          <p:cNvSpPr txBox="1"/>
          <p:nvPr/>
        </p:nvSpPr>
        <p:spPr>
          <a:xfrm>
            <a:off x="1805941" y="224144"/>
            <a:ext cx="8458200" cy="523220"/>
          </a:xfrm>
          <a:prstGeom prst="rect">
            <a:avLst/>
          </a:prstGeom>
          <a:noFill/>
        </p:spPr>
        <p:txBody>
          <a:bodyPr wrap="square" rtlCol="0">
            <a:spAutoFit/>
          </a:bodyPr>
          <a:lstStyle/>
          <a:p>
            <a:r>
              <a:rPr lang="en-US" sz="2800" b="1" dirty="0">
                <a:solidFill>
                  <a:srgbClr val="4F4F4F"/>
                </a:solidFill>
                <a:latin typeface="Cambria" panose="02040503050406030204" pitchFamily="18" charset="0"/>
                <a:cs typeface="Estrangelo Edessa" pitchFamily="66" charset="0"/>
              </a:rPr>
              <a:t>Climate Finance at the African Development Bank </a:t>
            </a:r>
          </a:p>
        </p:txBody>
      </p:sp>
      <p:cxnSp>
        <p:nvCxnSpPr>
          <p:cNvPr id="20" name="Straight Connector 19"/>
          <p:cNvCxnSpPr/>
          <p:nvPr/>
        </p:nvCxnSpPr>
        <p:spPr>
          <a:xfrm>
            <a:off x="1870162" y="778142"/>
            <a:ext cx="830580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28" name="TextBox 12"/>
          <p:cNvSpPr txBox="1"/>
          <p:nvPr/>
        </p:nvSpPr>
        <p:spPr>
          <a:xfrm>
            <a:off x="1870162" y="778142"/>
            <a:ext cx="8382000" cy="1077218"/>
          </a:xfrm>
          <a:prstGeom prst="rect">
            <a:avLst/>
          </a:prstGeom>
          <a:noFill/>
        </p:spPr>
        <p:txBody>
          <a:bodyPr wrap="square" rtlCol="0">
            <a:spAutoFit/>
          </a:bodyPr>
          <a:lstStyle/>
          <a:p>
            <a:pPr algn="just"/>
            <a:r>
              <a:rPr lang="en-US" sz="1600" b="1" dirty="0">
                <a:solidFill>
                  <a:srgbClr val="4F4F4F"/>
                </a:solidFill>
                <a:latin typeface="Cambria" panose="02040503050406030204" pitchFamily="18" charset="0"/>
                <a:cs typeface="Estrangelo Edessa" pitchFamily="66" charset="0"/>
              </a:rPr>
              <a:t>The Climate Finance Team coordinates and leads the implementation of different Facilities that provide multiple instruments (grants, concessional debt, equity, etc.) which ultimately enhance project bankability, build resilience to climate change and support transition to green growth in Africa  </a:t>
            </a:r>
          </a:p>
        </p:txBody>
      </p:sp>
      <p:pic>
        <p:nvPicPr>
          <p:cNvPr id="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7190" y="6120236"/>
            <a:ext cx="1938251" cy="521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4" descr="http://www.afdb.org/fileadmin/_migrated/pics/SEFA-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3703" y="4545433"/>
            <a:ext cx="618856" cy="578832"/>
          </a:xfrm>
          <a:prstGeom prst="rect">
            <a:avLst/>
          </a:prstGeom>
          <a:noFill/>
          <a:extLst>
            <a:ext uri="{909E8E84-426E-40DD-AFC4-6F175D3DCCD1}">
              <a14:hiddenFill xmlns:a14="http://schemas.microsoft.com/office/drawing/2010/main">
                <a:solidFill>
                  <a:srgbClr val="FFFFFF"/>
                </a:solidFill>
              </a14:hiddenFill>
            </a:ext>
          </a:extLst>
        </p:spPr>
      </p:pic>
      <p:sp>
        <p:nvSpPr>
          <p:cNvPr id="56" name="Rectangle 55"/>
          <p:cNvSpPr/>
          <p:nvPr/>
        </p:nvSpPr>
        <p:spPr>
          <a:xfrm>
            <a:off x="1601629" y="4558969"/>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57" name="Rectangle 56"/>
          <p:cNvSpPr/>
          <p:nvPr/>
        </p:nvSpPr>
        <p:spPr>
          <a:xfrm>
            <a:off x="2744630" y="4553033"/>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58" name="Rectangle 57"/>
          <p:cNvSpPr/>
          <p:nvPr/>
        </p:nvSpPr>
        <p:spPr>
          <a:xfrm flipV="1">
            <a:off x="1601629" y="5376324"/>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61" name="TextBox 12"/>
          <p:cNvSpPr txBox="1"/>
          <p:nvPr/>
        </p:nvSpPr>
        <p:spPr>
          <a:xfrm>
            <a:off x="1601631" y="3801206"/>
            <a:ext cx="1120141" cy="461665"/>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Sustainable Energy Fund for Africa</a:t>
            </a:r>
          </a:p>
        </p:txBody>
      </p:sp>
      <p:grpSp>
        <p:nvGrpSpPr>
          <p:cNvPr id="13" name="Group 12"/>
          <p:cNvGrpSpPr/>
          <p:nvPr/>
        </p:nvGrpSpPr>
        <p:grpSpPr>
          <a:xfrm>
            <a:off x="8070593" y="3734685"/>
            <a:ext cx="1224413" cy="1700565"/>
            <a:chOff x="7330383" y="3734684"/>
            <a:chExt cx="1224413" cy="1700565"/>
          </a:xfrm>
        </p:grpSpPr>
        <p:pic>
          <p:nvPicPr>
            <p:cNvPr id="76"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61679" y="4579864"/>
              <a:ext cx="958554" cy="565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7" name="TextBox 12"/>
            <p:cNvSpPr txBox="1"/>
            <p:nvPr/>
          </p:nvSpPr>
          <p:spPr>
            <a:xfrm>
              <a:off x="7330383" y="3822761"/>
              <a:ext cx="1214387" cy="461665"/>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The Global Environment Facility</a:t>
              </a:r>
            </a:p>
          </p:txBody>
        </p:sp>
        <p:sp>
          <p:nvSpPr>
            <p:cNvPr id="78" name="Rectangle 77"/>
            <p:cNvSpPr/>
            <p:nvPr/>
          </p:nvSpPr>
          <p:spPr>
            <a:xfrm>
              <a:off x="7366074" y="4572172"/>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9" name="Rectangle 78"/>
            <p:cNvSpPr/>
            <p:nvPr/>
          </p:nvSpPr>
          <p:spPr>
            <a:xfrm>
              <a:off x="8509075" y="4566236"/>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0" name="Rectangle 79"/>
            <p:cNvSpPr/>
            <p:nvPr/>
          </p:nvSpPr>
          <p:spPr>
            <a:xfrm flipV="1">
              <a:off x="7366074" y="5389528"/>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1" name="Rectangle 80"/>
            <p:cNvSpPr/>
            <p:nvPr/>
          </p:nvSpPr>
          <p:spPr>
            <a:xfrm>
              <a:off x="7356550" y="3751609"/>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2" name="Rectangle 81"/>
            <p:cNvSpPr/>
            <p:nvPr/>
          </p:nvSpPr>
          <p:spPr>
            <a:xfrm>
              <a:off x="8499551" y="3751609"/>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3" name="Rectangle 82"/>
            <p:cNvSpPr/>
            <p:nvPr/>
          </p:nvSpPr>
          <p:spPr>
            <a:xfrm flipV="1">
              <a:off x="7366073" y="3734684"/>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grpSp>
      <p:cxnSp>
        <p:nvCxnSpPr>
          <p:cNvPr id="96" name="Straight Connector 95"/>
          <p:cNvCxnSpPr/>
          <p:nvPr/>
        </p:nvCxnSpPr>
        <p:spPr>
          <a:xfrm flipV="1">
            <a:off x="5814354" y="2469465"/>
            <a:ext cx="3283" cy="590706"/>
          </a:xfrm>
          <a:prstGeom prst="line">
            <a:avLst/>
          </a:prstGeom>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5883785" y="2709210"/>
            <a:ext cx="1418193" cy="276999"/>
          </a:xfrm>
          <a:prstGeom prst="rect">
            <a:avLst/>
          </a:prstGeom>
          <a:noFill/>
        </p:spPr>
        <p:txBody>
          <a:bodyPr wrap="square" rtlCol="0">
            <a:spAutoFit/>
          </a:bodyPr>
          <a:lstStyle/>
          <a:p>
            <a:r>
              <a:rPr lang="en-US" sz="1000" dirty="0">
                <a:solidFill>
                  <a:srgbClr val="999900">
                    <a:lumMod val="75000"/>
                  </a:srgbClr>
                </a:solidFill>
                <a:latin typeface="Estrangelo Edessa" pitchFamily="66" charset="0"/>
                <a:cs typeface="Estrangelo Edessa" pitchFamily="66" charset="0"/>
              </a:rPr>
              <a:t>AfDB’s</a:t>
            </a:r>
            <a:r>
              <a:rPr lang="en-US" sz="1200" dirty="0">
                <a:solidFill>
                  <a:srgbClr val="000000">
                    <a:lumMod val="75000"/>
                    <a:lumOff val="25000"/>
                  </a:srgbClr>
                </a:solidFill>
                <a:latin typeface="Verdana"/>
              </a:rPr>
              <a:t> role</a:t>
            </a:r>
          </a:p>
        </p:txBody>
      </p:sp>
      <p:cxnSp>
        <p:nvCxnSpPr>
          <p:cNvPr id="105" name="Straight Arrow Connector 104"/>
          <p:cNvCxnSpPr/>
          <p:nvPr/>
        </p:nvCxnSpPr>
        <p:spPr>
          <a:xfrm>
            <a:off x="2863521" y="3058179"/>
            <a:ext cx="0" cy="3719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flipH="1">
            <a:off x="7956930" y="3058179"/>
            <a:ext cx="986" cy="3905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a:off x="10058400" y="3470109"/>
            <a:ext cx="0" cy="273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3" name="TextBox 112"/>
          <p:cNvSpPr txBox="1"/>
          <p:nvPr/>
        </p:nvSpPr>
        <p:spPr>
          <a:xfrm>
            <a:off x="2922864" y="3077770"/>
            <a:ext cx="1176997" cy="246221"/>
          </a:xfrm>
          <a:prstGeom prst="rect">
            <a:avLst/>
          </a:prstGeom>
          <a:noFill/>
        </p:spPr>
        <p:txBody>
          <a:bodyPr wrap="square" rtlCol="0">
            <a:spAutoFit/>
          </a:bodyPr>
          <a:lstStyle/>
          <a:p>
            <a:r>
              <a:rPr lang="en-US" sz="1000" dirty="0">
                <a:solidFill>
                  <a:srgbClr val="999900">
                    <a:lumMod val="75000"/>
                  </a:srgbClr>
                </a:solidFill>
                <a:latin typeface="Estrangelo Edessa" pitchFamily="66" charset="0"/>
                <a:cs typeface="Estrangelo Edessa" pitchFamily="66" charset="0"/>
              </a:rPr>
              <a:t>Bank’s</a:t>
            </a:r>
            <a:r>
              <a:rPr lang="en-US" sz="1000" dirty="0">
                <a:solidFill>
                  <a:srgbClr val="000000">
                    <a:lumMod val="75000"/>
                    <a:lumOff val="25000"/>
                  </a:srgbClr>
                </a:solidFill>
                <a:latin typeface="Verdana"/>
              </a:rPr>
              <a:t> </a:t>
            </a:r>
            <a:r>
              <a:rPr lang="en-US" sz="1000" dirty="0">
                <a:solidFill>
                  <a:srgbClr val="999900">
                    <a:lumMod val="75000"/>
                  </a:srgbClr>
                </a:solidFill>
                <a:latin typeface="Estrangelo Edessa" pitchFamily="66" charset="0"/>
                <a:cs typeface="Estrangelo Edessa" pitchFamily="66" charset="0"/>
              </a:rPr>
              <a:t>Own</a:t>
            </a:r>
            <a:r>
              <a:rPr lang="en-US" sz="1000" dirty="0">
                <a:solidFill>
                  <a:srgbClr val="000000">
                    <a:lumMod val="75000"/>
                    <a:lumOff val="25000"/>
                  </a:srgbClr>
                </a:solidFill>
                <a:latin typeface="Verdana"/>
              </a:rPr>
              <a:t> </a:t>
            </a:r>
            <a:r>
              <a:rPr lang="en-US" sz="1000" dirty="0">
                <a:solidFill>
                  <a:srgbClr val="999900">
                    <a:lumMod val="75000"/>
                  </a:srgbClr>
                </a:solidFill>
                <a:latin typeface="Estrangelo Edessa" pitchFamily="66" charset="0"/>
                <a:cs typeface="Estrangelo Edessa" pitchFamily="66" charset="0"/>
              </a:rPr>
              <a:t>Trust</a:t>
            </a:r>
            <a:r>
              <a:rPr lang="en-US" sz="1000" dirty="0">
                <a:solidFill>
                  <a:srgbClr val="000000">
                    <a:lumMod val="75000"/>
                    <a:lumOff val="25000"/>
                  </a:srgbClr>
                </a:solidFill>
                <a:latin typeface="Verdana"/>
              </a:rPr>
              <a:t> </a:t>
            </a:r>
            <a:r>
              <a:rPr lang="en-US" sz="1000" dirty="0">
                <a:solidFill>
                  <a:srgbClr val="999900">
                    <a:lumMod val="75000"/>
                  </a:srgbClr>
                </a:solidFill>
                <a:latin typeface="Estrangelo Edessa" pitchFamily="66" charset="0"/>
                <a:cs typeface="Estrangelo Edessa" pitchFamily="66" charset="0"/>
              </a:rPr>
              <a:t>Fund</a:t>
            </a:r>
          </a:p>
        </p:txBody>
      </p:sp>
      <p:sp>
        <p:nvSpPr>
          <p:cNvPr id="123" name="TextBox 122"/>
          <p:cNvSpPr txBox="1"/>
          <p:nvPr/>
        </p:nvSpPr>
        <p:spPr>
          <a:xfrm>
            <a:off x="8059430" y="3058689"/>
            <a:ext cx="1647034" cy="384721"/>
          </a:xfrm>
          <a:prstGeom prst="rect">
            <a:avLst/>
          </a:prstGeom>
          <a:noFill/>
        </p:spPr>
        <p:txBody>
          <a:bodyPr wrap="square" rtlCol="0">
            <a:spAutoFit/>
          </a:bodyPr>
          <a:lstStyle/>
          <a:p>
            <a:r>
              <a:rPr lang="en-US" sz="1000" dirty="0">
                <a:solidFill>
                  <a:srgbClr val="999900">
                    <a:lumMod val="75000"/>
                  </a:srgbClr>
                </a:solidFill>
                <a:latin typeface="Estrangelo Edessa" pitchFamily="66" charset="0"/>
                <a:cs typeface="Estrangelo Edessa" pitchFamily="66" charset="0"/>
              </a:rPr>
              <a:t>External Funds </a:t>
            </a:r>
          </a:p>
          <a:p>
            <a:r>
              <a:rPr lang="en-US" sz="900" dirty="0">
                <a:solidFill>
                  <a:srgbClr val="999900">
                    <a:lumMod val="75000"/>
                  </a:srgbClr>
                </a:solidFill>
                <a:latin typeface="Estrangelo Edessa" pitchFamily="66" charset="0"/>
                <a:cs typeface="Estrangelo Edessa" pitchFamily="66" charset="0"/>
              </a:rPr>
              <a:t>(</a:t>
            </a:r>
            <a:r>
              <a:rPr lang="en-US" sz="900" dirty="0" err="1">
                <a:solidFill>
                  <a:srgbClr val="999900">
                    <a:lumMod val="75000"/>
                  </a:srgbClr>
                </a:solidFill>
                <a:latin typeface="Estrangelo Edessa" pitchFamily="66" charset="0"/>
                <a:cs typeface="Estrangelo Edessa" pitchFamily="66" charset="0"/>
              </a:rPr>
              <a:t>AfDB</a:t>
            </a:r>
            <a:r>
              <a:rPr lang="en-US" sz="900" dirty="0">
                <a:solidFill>
                  <a:srgbClr val="999900">
                    <a:lumMod val="75000"/>
                  </a:srgbClr>
                </a:solidFill>
                <a:latin typeface="Estrangelo Edessa" pitchFamily="66" charset="0"/>
                <a:cs typeface="Estrangelo Edessa" pitchFamily="66" charset="0"/>
              </a:rPr>
              <a:t> Implementing</a:t>
            </a:r>
            <a:r>
              <a:rPr lang="en-US" sz="900" dirty="0">
                <a:solidFill>
                  <a:srgbClr val="000000">
                    <a:lumMod val="75000"/>
                    <a:lumOff val="25000"/>
                  </a:srgbClr>
                </a:solidFill>
                <a:latin typeface="Verdana"/>
              </a:rPr>
              <a:t> </a:t>
            </a:r>
            <a:r>
              <a:rPr lang="en-US" sz="900" dirty="0">
                <a:solidFill>
                  <a:srgbClr val="999900">
                    <a:lumMod val="75000"/>
                  </a:srgbClr>
                </a:solidFill>
                <a:latin typeface="Estrangelo Edessa" pitchFamily="66" charset="0"/>
                <a:cs typeface="Estrangelo Edessa" pitchFamily="66" charset="0"/>
              </a:rPr>
              <a:t>Entity)</a:t>
            </a:r>
          </a:p>
        </p:txBody>
      </p:sp>
      <p:pic>
        <p:nvPicPr>
          <p:cNvPr id="12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4797" y="1940438"/>
            <a:ext cx="2673302" cy="71898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 name="Group 11"/>
          <p:cNvGrpSpPr/>
          <p:nvPr/>
        </p:nvGrpSpPr>
        <p:grpSpPr>
          <a:xfrm>
            <a:off x="6792617" y="3732837"/>
            <a:ext cx="1203779" cy="1689208"/>
            <a:chOff x="5947880" y="3732837"/>
            <a:chExt cx="1203779" cy="1689208"/>
          </a:xfrm>
        </p:grpSpPr>
        <p:pic>
          <p:nvPicPr>
            <p:cNvPr id="55"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84460" y="4639803"/>
              <a:ext cx="974315" cy="5151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8" name="TextBox 12"/>
            <p:cNvSpPr txBox="1"/>
            <p:nvPr/>
          </p:nvSpPr>
          <p:spPr>
            <a:xfrm>
              <a:off x="5947880" y="3822736"/>
              <a:ext cx="1120141" cy="461665"/>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Climate Investment Funds</a:t>
              </a:r>
            </a:p>
          </p:txBody>
        </p:sp>
        <p:sp>
          <p:nvSpPr>
            <p:cNvPr id="70" name="Rectangle 69"/>
            <p:cNvSpPr/>
            <p:nvPr/>
          </p:nvSpPr>
          <p:spPr>
            <a:xfrm>
              <a:off x="5947880" y="4558968"/>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1" name="Rectangle 70"/>
            <p:cNvSpPr/>
            <p:nvPr/>
          </p:nvSpPr>
          <p:spPr>
            <a:xfrm>
              <a:off x="7090881" y="4553032"/>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2" name="Rectangle 71"/>
            <p:cNvSpPr/>
            <p:nvPr/>
          </p:nvSpPr>
          <p:spPr>
            <a:xfrm flipV="1">
              <a:off x="5947880" y="5376324"/>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26" name="Rectangle 125"/>
            <p:cNvSpPr/>
            <p:nvPr/>
          </p:nvSpPr>
          <p:spPr>
            <a:xfrm>
              <a:off x="5962939" y="3749762"/>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27" name="Rectangle 126"/>
            <p:cNvSpPr/>
            <p:nvPr/>
          </p:nvSpPr>
          <p:spPr>
            <a:xfrm>
              <a:off x="7105940" y="3749762"/>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28" name="Rectangle 127"/>
            <p:cNvSpPr/>
            <p:nvPr/>
          </p:nvSpPr>
          <p:spPr>
            <a:xfrm flipV="1">
              <a:off x="5972462" y="3732837"/>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grpSp>
      <p:grpSp>
        <p:nvGrpSpPr>
          <p:cNvPr id="11" name="Group 10"/>
          <p:cNvGrpSpPr/>
          <p:nvPr/>
        </p:nvGrpSpPr>
        <p:grpSpPr>
          <a:xfrm>
            <a:off x="5505049" y="3732838"/>
            <a:ext cx="1224413" cy="1700639"/>
            <a:chOff x="4529687" y="3732837"/>
            <a:chExt cx="1224413" cy="1700639"/>
          </a:xfrm>
        </p:grpSpPr>
        <p:sp>
          <p:nvSpPr>
            <p:cNvPr id="88" name="TextBox 12"/>
            <p:cNvSpPr txBox="1"/>
            <p:nvPr/>
          </p:nvSpPr>
          <p:spPr>
            <a:xfrm>
              <a:off x="4529687" y="3820988"/>
              <a:ext cx="1214387" cy="276999"/>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Green Climate Fund</a:t>
              </a:r>
            </a:p>
          </p:txBody>
        </p:sp>
        <p:sp>
          <p:nvSpPr>
            <p:cNvPr id="89" name="Rectangle 88"/>
            <p:cNvSpPr/>
            <p:nvPr/>
          </p:nvSpPr>
          <p:spPr>
            <a:xfrm>
              <a:off x="4562252" y="4574610"/>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90" name="Rectangle 89"/>
            <p:cNvSpPr/>
            <p:nvPr/>
          </p:nvSpPr>
          <p:spPr>
            <a:xfrm>
              <a:off x="5708379" y="4564463"/>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91" name="Rectangle 90"/>
            <p:cNvSpPr/>
            <p:nvPr/>
          </p:nvSpPr>
          <p:spPr>
            <a:xfrm flipV="1">
              <a:off x="4565378" y="5387755"/>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pic>
          <p:nvPicPr>
            <p:cNvPr id="92" name="Picture 9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67364" y="4587453"/>
              <a:ext cx="850156" cy="536253"/>
            </a:xfrm>
            <a:prstGeom prst="rect">
              <a:avLst/>
            </a:prstGeom>
          </p:spPr>
        </p:pic>
        <p:sp>
          <p:nvSpPr>
            <p:cNvPr id="129" name="Rectangle 128"/>
            <p:cNvSpPr/>
            <p:nvPr/>
          </p:nvSpPr>
          <p:spPr>
            <a:xfrm>
              <a:off x="4544246" y="3749762"/>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0" name="Rectangle 129"/>
            <p:cNvSpPr/>
            <p:nvPr/>
          </p:nvSpPr>
          <p:spPr>
            <a:xfrm>
              <a:off x="5687247" y="3749762"/>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1" name="Rectangle 130"/>
            <p:cNvSpPr/>
            <p:nvPr/>
          </p:nvSpPr>
          <p:spPr>
            <a:xfrm flipV="1">
              <a:off x="4553769" y="3732837"/>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grpSp>
      <p:grpSp>
        <p:nvGrpSpPr>
          <p:cNvPr id="10" name="Group 9"/>
          <p:cNvGrpSpPr/>
          <p:nvPr/>
        </p:nvGrpSpPr>
        <p:grpSpPr>
          <a:xfrm>
            <a:off x="4134545" y="3732377"/>
            <a:ext cx="1218968" cy="1693222"/>
            <a:chOff x="3150635" y="3730990"/>
            <a:chExt cx="1218968" cy="1693222"/>
          </a:xfrm>
        </p:grpSpPr>
        <p:sp>
          <p:nvSpPr>
            <p:cNvPr id="84" name="TextBox 12"/>
            <p:cNvSpPr txBox="1"/>
            <p:nvPr/>
          </p:nvSpPr>
          <p:spPr>
            <a:xfrm>
              <a:off x="3180881" y="3811724"/>
              <a:ext cx="1120141" cy="461665"/>
            </a:xfrm>
            <a:prstGeom prst="rect">
              <a:avLst/>
            </a:prstGeom>
            <a:noFill/>
          </p:spPr>
          <p:txBody>
            <a:bodyPr wrap="square" rtlCol="0">
              <a:spAutoFit/>
            </a:bodyPr>
            <a:lstStyle/>
            <a:p>
              <a:pPr algn="ctr"/>
              <a:r>
                <a:rPr lang="en-US" sz="1200" b="1" dirty="0" err="1">
                  <a:solidFill>
                    <a:srgbClr val="999900">
                      <a:lumMod val="75000"/>
                    </a:srgbClr>
                  </a:solidFill>
                  <a:latin typeface="Estrangelo Edessa" pitchFamily="66" charset="0"/>
                  <a:cs typeface="Estrangelo Edessa" pitchFamily="66" charset="0"/>
                </a:rPr>
                <a:t>ClimDev</a:t>
              </a:r>
              <a:r>
                <a:rPr lang="en-US" sz="1200" b="1" dirty="0">
                  <a:solidFill>
                    <a:srgbClr val="999900">
                      <a:lumMod val="75000"/>
                    </a:srgbClr>
                  </a:solidFill>
                  <a:latin typeface="Estrangelo Edessa" pitchFamily="66" charset="0"/>
                  <a:cs typeface="Estrangelo Edessa" pitchFamily="66" charset="0"/>
                </a:rPr>
                <a:t> Africa Special Fund</a:t>
              </a:r>
            </a:p>
          </p:txBody>
        </p:sp>
        <p:sp>
          <p:nvSpPr>
            <p:cNvPr id="85" name="Rectangle 84"/>
            <p:cNvSpPr/>
            <p:nvPr/>
          </p:nvSpPr>
          <p:spPr>
            <a:xfrm>
              <a:off x="3180881" y="4561135"/>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6" name="Rectangle 85"/>
            <p:cNvSpPr/>
            <p:nvPr/>
          </p:nvSpPr>
          <p:spPr>
            <a:xfrm>
              <a:off x="4323882" y="4555199"/>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87" name="Rectangle 86"/>
            <p:cNvSpPr/>
            <p:nvPr/>
          </p:nvSpPr>
          <p:spPr>
            <a:xfrm flipV="1">
              <a:off x="3180881" y="5378491"/>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2" name="Rectangle 131"/>
            <p:cNvSpPr/>
            <p:nvPr/>
          </p:nvSpPr>
          <p:spPr>
            <a:xfrm>
              <a:off x="3150635" y="3747915"/>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3" name="Rectangle 132"/>
            <p:cNvSpPr/>
            <p:nvPr/>
          </p:nvSpPr>
          <p:spPr>
            <a:xfrm>
              <a:off x="4293636" y="3747915"/>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4" name="Rectangle 133"/>
            <p:cNvSpPr/>
            <p:nvPr/>
          </p:nvSpPr>
          <p:spPr>
            <a:xfrm flipV="1">
              <a:off x="3160158" y="3730990"/>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grpSp>
      <p:sp>
        <p:nvSpPr>
          <p:cNvPr id="138" name="Rectangle 137"/>
          <p:cNvSpPr/>
          <p:nvPr/>
        </p:nvSpPr>
        <p:spPr>
          <a:xfrm>
            <a:off x="1586304" y="3777784"/>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9" name="Rectangle 138"/>
          <p:cNvSpPr/>
          <p:nvPr/>
        </p:nvSpPr>
        <p:spPr>
          <a:xfrm>
            <a:off x="2720324" y="3760697"/>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40" name="Rectangle 139"/>
          <p:cNvSpPr/>
          <p:nvPr/>
        </p:nvSpPr>
        <p:spPr>
          <a:xfrm flipV="1">
            <a:off x="1586846" y="3743772"/>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cxnSp>
        <p:nvCxnSpPr>
          <p:cNvPr id="5" name="Straight Connector 4"/>
          <p:cNvCxnSpPr/>
          <p:nvPr/>
        </p:nvCxnSpPr>
        <p:spPr>
          <a:xfrm flipV="1">
            <a:off x="2021804" y="3443409"/>
            <a:ext cx="2733689" cy="536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451573" y="3463702"/>
            <a:ext cx="0" cy="2699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2021803" y="3460994"/>
            <a:ext cx="0" cy="2699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2855703" y="3737364"/>
            <a:ext cx="1190233" cy="1676428"/>
            <a:chOff x="1821387" y="3745618"/>
            <a:chExt cx="1190233" cy="1676428"/>
          </a:xfrm>
        </p:grpSpPr>
        <p:sp>
          <p:nvSpPr>
            <p:cNvPr id="69" name="TextBox 12"/>
            <p:cNvSpPr txBox="1"/>
            <p:nvPr/>
          </p:nvSpPr>
          <p:spPr>
            <a:xfrm>
              <a:off x="1822898" y="3809558"/>
              <a:ext cx="1120141" cy="461665"/>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Africa Climate Change Fund</a:t>
              </a:r>
            </a:p>
          </p:txBody>
        </p:sp>
        <p:sp>
          <p:nvSpPr>
            <p:cNvPr id="73" name="Rectangle 72"/>
            <p:cNvSpPr/>
            <p:nvPr/>
          </p:nvSpPr>
          <p:spPr>
            <a:xfrm>
              <a:off x="1822898" y="4558969"/>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4" name="Rectangle 73"/>
            <p:cNvSpPr/>
            <p:nvPr/>
          </p:nvSpPr>
          <p:spPr>
            <a:xfrm>
              <a:off x="2965899" y="4553033"/>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75" name="Rectangle 74"/>
            <p:cNvSpPr/>
            <p:nvPr/>
          </p:nvSpPr>
          <p:spPr>
            <a:xfrm flipV="1">
              <a:off x="1822898" y="5376325"/>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5" name="Rectangle 134"/>
            <p:cNvSpPr/>
            <p:nvPr/>
          </p:nvSpPr>
          <p:spPr>
            <a:xfrm>
              <a:off x="1821387" y="3762543"/>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6" name="Rectangle 135"/>
            <p:cNvSpPr/>
            <p:nvPr/>
          </p:nvSpPr>
          <p:spPr>
            <a:xfrm>
              <a:off x="2964388" y="3762543"/>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37" name="Rectangle 136"/>
            <p:cNvSpPr/>
            <p:nvPr/>
          </p:nvSpPr>
          <p:spPr>
            <a:xfrm flipV="1">
              <a:off x="1830910" y="3745618"/>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pic>
          <p:nvPicPr>
            <p:cNvPr id="100" name="Picture 9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34866" y="4541973"/>
              <a:ext cx="837254" cy="764300"/>
            </a:xfrm>
            <a:prstGeom prst="rect">
              <a:avLst/>
            </a:prstGeom>
          </p:spPr>
        </p:pic>
      </p:grpSp>
      <p:cxnSp>
        <p:nvCxnSpPr>
          <p:cNvPr id="21" name="Straight Connector 20"/>
          <p:cNvCxnSpPr/>
          <p:nvPr/>
        </p:nvCxnSpPr>
        <p:spPr>
          <a:xfrm>
            <a:off x="6023062" y="3460994"/>
            <a:ext cx="40353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8839200" y="3463702"/>
            <a:ext cx="0" cy="273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a:off x="7278099" y="3459161"/>
            <a:ext cx="0" cy="273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p:nvPr/>
        </p:nvCxnSpPr>
        <p:spPr>
          <a:xfrm>
            <a:off x="6023062" y="3457328"/>
            <a:ext cx="0" cy="2736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9375047" y="3737365"/>
            <a:ext cx="1224413" cy="1700565"/>
            <a:chOff x="7330383" y="3734684"/>
            <a:chExt cx="1224413" cy="1700565"/>
          </a:xfrm>
        </p:grpSpPr>
        <p:sp>
          <p:nvSpPr>
            <p:cNvPr id="110" name="TextBox 12"/>
            <p:cNvSpPr txBox="1"/>
            <p:nvPr/>
          </p:nvSpPr>
          <p:spPr>
            <a:xfrm>
              <a:off x="7330383" y="3822761"/>
              <a:ext cx="1214387" cy="276999"/>
            </a:xfrm>
            <a:prstGeom prst="rect">
              <a:avLst/>
            </a:prstGeom>
            <a:noFill/>
          </p:spPr>
          <p:txBody>
            <a:bodyPr wrap="square" rtlCol="0">
              <a:spAutoFit/>
            </a:bodyPr>
            <a:lstStyle/>
            <a:p>
              <a:pPr algn="ctr"/>
              <a:r>
                <a:rPr lang="en-US" sz="1200" b="1" dirty="0">
                  <a:solidFill>
                    <a:srgbClr val="999900">
                      <a:lumMod val="75000"/>
                    </a:srgbClr>
                  </a:solidFill>
                  <a:latin typeface="Estrangelo Edessa" pitchFamily="66" charset="0"/>
                  <a:cs typeface="Estrangelo Edessa" pitchFamily="66" charset="0"/>
                </a:rPr>
                <a:t>The Adaptation Fund</a:t>
              </a:r>
            </a:p>
          </p:txBody>
        </p:sp>
        <p:sp>
          <p:nvSpPr>
            <p:cNvPr id="114" name="Rectangle 113"/>
            <p:cNvSpPr/>
            <p:nvPr/>
          </p:nvSpPr>
          <p:spPr>
            <a:xfrm>
              <a:off x="7366074" y="4572172"/>
              <a:ext cx="45721" cy="851647"/>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15" name="Rectangle 114"/>
            <p:cNvSpPr/>
            <p:nvPr/>
          </p:nvSpPr>
          <p:spPr>
            <a:xfrm>
              <a:off x="8509075" y="4566236"/>
              <a:ext cx="45721" cy="8690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16" name="Rectangle 115"/>
            <p:cNvSpPr/>
            <p:nvPr/>
          </p:nvSpPr>
          <p:spPr>
            <a:xfrm flipV="1">
              <a:off x="7366074" y="5389528"/>
              <a:ext cx="1188721" cy="4572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17" name="Rectangle 116"/>
            <p:cNvSpPr/>
            <p:nvPr/>
          </p:nvSpPr>
          <p:spPr>
            <a:xfrm>
              <a:off x="7356550" y="3751609"/>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18" name="Rectangle 117"/>
            <p:cNvSpPr/>
            <p:nvPr/>
          </p:nvSpPr>
          <p:spPr>
            <a:xfrm>
              <a:off x="8499551" y="3751609"/>
              <a:ext cx="45719" cy="581313"/>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sp>
          <p:nvSpPr>
            <p:cNvPr id="119" name="Rectangle 118"/>
            <p:cNvSpPr/>
            <p:nvPr/>
          </p:nvSpPr>
          <p:spPr>
            <a:xfrm flipV="1">
              <a:off x="7366073" y="3734684"/>
              <a:ext cx="1178697" cy="45719"/>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Verdana"/>
              </a:endParaRPr>
            </a:p>
          </p:txBody>
        </p:sp>
      </p:grpSp>
      <p:pic>
        <p:nvPicPr>
          <p:cNvPr id="141" name="Picture 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538607" y="4448231"/>
            <a:ext cx="986502" cy="798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3" name="Straight Connector 142"/>
          <p:cNvCxnSpPr/>
          <p:nvPr/>
        </p:nvCxnSpPr>
        <p:spPr>
          <a:xfrm>
            <a:off x="2863522" y="3044079"/>
            <a:ext cx="5094395" cy="0"/>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9"/>
          <a:stretch>
            <a:fillRect/>
          </a:stretch>
        </p:blipFill>
        <p:spPr>
          <a:xfrm>
            <a:off x="4248624" y="4500439"/>
            <a:ext cx="1013739" cy="709617"/>
          </a:xfrm>
          <a:prstGeom prst="rect">
            <a:avLst/>
          </a:prstGeom>
        </p:spPr>
      </p:pic>
      <p:cxnSp>
        <p:nvCxnSpPr>
          <p:cNvPr id="93" name="Straight Arrow Connector 92"/>
          <p:cNvCxnSpPr/>
          <p:nvPr/>
        </p:nvCxnSpPr>
        <p:spPr>
          <a:xfrm>
            <a:off x="4755492" y="3443410"/>
            <a:ext cx="0" cy="283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8952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4154</TotalTime>
  <Words>902</Words>
  <Application>Microsoft Office PowerPoint</Application>
  <PresentationFormat>Widescreen</PresentationFormat>
  <Paragraphs>210</Paragraphs>
  <Slides>13</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Algerian</vt:lpstr>
      <vt:lpstr>Arial</vt:lpstr>
      <vt:lpstr>Batang</vt:lpstr>
      <vt:lpstr>Calibri</vt:lpstr>
      <vt:lpstr>Cambria</vt:lpstr>
      <vt:lpstr>Estrangelo Edessa</vt:lpstr>
      <vt:lpstr>FranklinGothicDemiITC-Regular</vt:lpstr>
      <vt:lpstr>Garamond</vt:lpstr>
      <vt:lpstr>Times New Roman</vt:lpstr>
      <vt:lpstr>Verdana</vt:lpstr>
      <vt:lpstr>Wingdings</vt:lpstr>
      <vt:lpstr>Level</vt:lpstr>
      <vt:lpstr>PowerPoint Presentation</vt:lpstr>
      <vt:lpstr>Climate Finance in the Paris Agreement</vt:lpstr>
      <vt:lpstr>PowerPoint Presentation</vt:lpstr>
      <vt:lpstr>PowerPoint Presentation</vt:lpstr>
      <vt:lpstr>PowerPoint Presentation</vt:lpstr>
      <vt:lpstr>PowerPoint Presentation</vt:lpstr>
      <vt:lpstr>Existing climate funds at the AfDB</vt:lpstr>
      <vt:lpstr>Status of Implementation of the SAWIDRA-Regional Climate Centre Projects</vt:lpstr>
      <vt:lpstr>PowerPoint Presentation</vt:lpstr>
      <vt:lpstr>PowerPoint Presentation</vt:lpstr>
      <vt:lpstr>PowerPoint Presentation</vt:lpstr>
      <vt:lpstr>Opportunities: New and Additional Climate Financing Mechanisms </vt:lpstr>
      <vt:lpstr>PowerPoint Presentation</vt:lpstr>
    </vt:vector>
  </TitlesOfParts>
  <Company>AfDB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Gareth Phillips</dc:creator>
  <cp:lastModifiedBy>KABYEMERA, JUSTUS JOSEPH</cp:lastModifiedBy>
  <cp:revision>26</cp:revision>
  <cp:lastPrinted>2018-11-13T12:05:49Z</cp:lastPrinted>
  <dcterms:created xsi:type="dcterms:W3CDTF">2018-10-10T10:07:35Z</dcterms:created>
  <dcterms:modified xsi:type="dcterms:W3CDTF">2018-11-16T07:34:39Z</dcterms:modified>
</cp:coreProperties>
</file>